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4"/>
  </p:sldMasterIdLst>
  <p:notesMasterIdLst>
    <p:notesMasterId r:id="rId6"/>
  </p:notesMasterIdLst>
  <p:sldIdLst>
    <p:sldId id="2147478201" r:id="rId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0F9E46B-A21D-06CD-B3D7-B7A078CCA98C}" name="Ateva Kristina" initials="AK" userId="S::kristina.ateva@skr.se::53eb8ce9-7901-451a-b5c3-5e6037062d43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ofia Kialt" initials="SK" lastIdx="8" clrIdx="0">
    <p:extLst>
      <p:ext uri="{19B8F6BF-5375-455C-9EA6-DF929625EA0E}">
        <p15:presenceInfo xmlns:p15="http://schemas.microsoft.com/office/powerpoint/2012/main" userId="S::sofia.kialt@sll.se::09974a37-5402-4a94-9d9a-a012f8f22f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2BAB6"/>
    <a:srgbClr val="AADAD8"/>
    <a:srgbClr val="E8ECEC"/>
    <a:srgbClr val="CED7D7"/>
    <a:srgbClr val="377D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24" autoAdjust="0"/>
    <p:restoredTop sz="94694"/>
  </p:normalViewPr>
  <p:slideViewPr>
    <p:cSldViewPr snapToGrid="0" snapToObjects="1">
      <p:cViewPr varScale="1">
        <p:scale>
          <a:sx n="114" d="100"/>
          <a:sy n="114" d="100"/>
        </p:scale>
        <p:origin x="48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CF0335-7811-4E45-9BA3-35AB75519BE2}" type="datetimeFigureOut">
              <a:rPr lang="sv-SE" smtClean="0"/>
              <a:t>2024-02-13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9C1D48-2913-4B84-99FF-CAB6E3E99F0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347732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>
            <a:extLst>
              <a:ext uri="{FF2B5EF4-FFF2-40B4-BE49-F238E27FC236}">
                <a16:creationId xmlns:a16="http://schemas.microsoft.com/office/drawing/2014/main" id="{9795F843-3CE1-ED4D-A4D1-B27B6DB646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8742" y="616841"/>
            <a:ext cx="9144000" cy="609793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8" name="Platshållare för text 11">
            <a:extLst>
              <a:ext uri="{FF2B5EF4-FFF2-40B4-BE49-F238E27FC236}">
                <a16:creationId xmlns:a16="http://schemas.microsoft.com/office/drawing/2014/main" id="{CF58C1CC-ECA4-5141-95FE-2805C6A2DC6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89013" y="1422400"/>
            <a:ext cx="9144000" cy="41862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653490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39BEDAC0-5874-E04B-91DB-F5F9756271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0942" y="2349500"/>
            <a:ext cx="5158058" cy="1219200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83288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9C4D5F23-7C9C-F741-BD57-C8983CF398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8742" y="616841"/>
            <a:ext cx="9144000" cy="609793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diagram 3">
            <a:extLst>
              <a:ext uri="{FF2B5EF4-FFF2-40B4-BE49-F238E27FC236}">
                <a16:creationId xmlns:a16="http://schemas.microsoft.com/office/drawing/2014/main" id="{25595C8F-5C86-AD41-81CB-49F231878EF4}"/>
              </a:ext>
            </a:extLst>
          </p:cNvPr>
          <p:cNvSpPr>
            <a:spLocks noGrp="1"/>
          </p:cNvSpPr>
          <p:nvPr>
            <p:ph type="chart" sz="quarter" idx="10"/>
          </p:nvPr>
        </p:nvSpPr>
        <p:spPr>
          <a:xfrm>
            <a:off x="988742" y="1397000"/>
            <a:ext cx="9144000" cy="4737100"/>
          </a:xfrm>
        </p:spPr>
        <p:txBody>
          <a:bodyPr/>
          <a:lstStyle/>
          <a:p>
            <a:r>
              <a:rPr lang="sv-SE"/>
              <a:t>Klicka på ikonen för att lägga till ett diagram</a:t>
            </a:r>
          </a:p>
        </p:txBody>
      </p:sp>
    </p:spTree>
    <p:extLst>
      <p:ext uri="{BB962C8B-B14F-4D97-AF65-F5344CB8AC3E}">
        <p14:creationId xmlns:p14="http://schemas.microsoft.com/office/powerpoint/2010/main" val="534830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15">
            <a:extLst>
              <a:ext uri="{FF2B5EF4-FFF2-40B4-BE49-F238E27FC236}">
                <a16:creationId xmlns:a16="http://schemas.microsoft.com/office/drawing/2014/main" id="{627232BD-4CA2-2247-B71E-E9AC38B6CEF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7161696"/>
          </a:xfrm>
        </p:spPr>
        <p:txBody>
          <a:bodyPr/>
          <a:lstStyle/>
          <a:p>
            <a:r>
              <a:rPr lang="sv-SE"/>
              <a:t>Klicka på ikonen för att lägga till en bild</a:t>
            </a:r>
            <a:endParaRPr lang="sv-SE" dirty="0"/>
          </a:p>
        </p:txBody>
      </p:sp>
      <p:grpSp>
        <p:nvGrpSpPr>
          <p:cNvPr id="4" name="Grupp 3">
            <a:extLst>
              <a:ext uri="{FF2B5EF4-FFF2-40B4-BE49-F238E27FC236}">
                <a16:creationId xmlns:a16="http://schemas.microsoft.com/office/drawing/2014/main" id="{66A257AA-5F16-1A4A-B3E3-DA688DDA87C4}"/>
              </a:ext>
            </a:extLst>
          </p:cNvPr>
          <p:cNvGrpSpPr/>
          <p:nvPr/>
        </p:nvGrpSpPr>
        <p:grpSpPr>
          <a:xfrm>
            <a:off x="10444481" y="5727126"/>
            <a:ext cx="2222205" cy="884879"/>
            <a:chOff x="10242697" y="5607996"/>
            <a:chExt cx="2222205" cy="884879"/>
          </a:xfrm>
        </p:grpSpPr>
        <p:sp>
          <p:nvSpPr>
            <p:cNvPr id="5" name="textruta 4">
              <a:extLst>
                <a:ext uri="{FF2B5EF4-FFF2-40B4-BE49-F238E27FC236}">
                  <a16:creationId xmlns:a16="http://schemas.microsoft.com/office/drawing/2014/main" id="{4DDCF8DE-35BF-CE4C-84F1-345F9BD1A59D}"/>
                </a:ext>
              </a:extLst>
            </p:cNvPr>
            <p:cNvSpPr txBox="1"/>
            <p:nvPr/>
          </p:nvSpPr>
          <p:spPr>
            <a:xfrm>
              <a:off x="10251887" y="6272815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textruta 5">
              <a:extLst>
                <a:ext uri="{FF2B5EF4-FFF2-40B4-BE49-F238E27FC236}">
                  <a16:creationId xmlns:a16="http://schemas.microsoft.com/office/drawing/2014/main" id="{36D91317-B3A4-F44F-A50E-7262129857E7}"/>
                </a:ext>
              </a:extLst>
            </p:cNvPr>
            <p:cNvSpPr txBox="1"/>
            <p:nvPr/>
          </p:nvSpPr>
          <p:spPr>
            <a:xfrm>
              <a:off x="10242697" y="5607996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7" name="Rak 6">
              <a:extLst>
                <a:ext uri="{FF2B5EF4-FFF2-40B4-BE49-F238E27FC236}">
                  <a16:creationId xmlns:a16="http://schemas.microsoft.com/office/drawing/2014/main" id="{2677C2A9-EE1A-3D47-A628-E42AF60ADC3A}"/>
                </a:ext>
              </a:extLst>
            </p:cNvPr>
            <p:cNvCxnSpPr>
              <a:cxnSpLocks/>
            </p:cNvCxnSpPr>
            <p:nvPr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p 7">
            <a:extLst>
              <a:ext uri="{FF2B5EF4-FFF2-40B4-BE49-F238E27FC236}">
                <a16:creationId xmlns:a16="http://schemas.microsoft.com/office/drawing/2014/main" id="{B1819E8B-7BDB-6141-977D-7EF44C3E334F}"/>
              </a:ext>
            </a:extLst>
          </p:cNvPr>
          <p:cNvGrpSpPr/>
          <p:nvPr userDrawn="1"/>
        </p:nvGrpSpPr>
        <p:grpSpPr>
          <a:xfrm>
            <a:off x="10444481" y="5727126"/>
            <a:ext cx="2222205" cy="884879"/>
            <a:chOff x="10242697" y="5607996"/>
            <a:chExt cx="2222205" cy="884879"/>
          </a:xfrm>
        </p:grpSpPr>
        <p:sp>
          <p:nvSpPr>
            <p:cNvPr id="9" name="textruta 8">
              <a:extLst>
                <a:ext uri="{FF2B5EF4-FFF2-40B4-BE49-F238E27FC236}">
                  <a16:creationId xmlns:a16="http://schemas.microsoft.com/office/drawing/2014/main" id="{FF6F8030-A4CC-C748-A26E-38FD2E87979A}"/>
                </a:ext>
              </a:extLst>
            </p:cNvPr>
            <p:cNvSpPr txBox="1"/>
            <p:nvPr userDrawn="1"/>
          </p:nvSpPr>
          <p:spPr>
            <a:xfrm>
              <a:off x="10251887" y="6272815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0" name="textruta 9">
              <a:extLst>
                <a:ext uri="{FF2B5EF4-FFF2-40B4-BE49-F238E27FC236}">
                  <a16:creationId xmlns:a16="http://schemas.microsoft.com/office/drawing/2014/main" id="{2685D7D2-FDF8-F246-859F-C45D301F4D2E}"/>
                </a:ext>
              </a:extLst>
            </p:cNvPr>
            <p:cNvSpPr txBox="1"/>
            <p:nvPr userDrawn="1"/>
          </p:nvSpPr>
          <p:spPr>
            <a:xfrm>
              <a:off x="10242697" y="5607996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1" name="Rak 10">
              <a:extLst>
                <a:ext uri="{FF2B5EF4-FFF2-40B4-BE49-F238E27FC236}">
                  <a16:creationId xmlns:a16="http://schemas.microsoft.com/office/drawing/2014/main" id="{690F618A-4C54-7A4A-8027-63A38AD9A5F8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700862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>
            <a:extLst>
              <a:ext uri="{FF2B5EF4-FFF2-40B4-BE49-F238E27FC236}">
                <a16:creationId xmlns:a16="http://schemas.microsoft.com/office/drawing/2014/main" id="{4F5919A7-E5E7-E447-AC47-3628E2C2C37E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4" name="Grupp 3">
            <a:extLst>
              <a:ext uri="{FF2B5EF4-FFF2-40B4-BE49-F238E27FC236}">
                <a16:creationId xmlns:a16="http://schemas.microsoft.com/office/drawing/2014/main" id="{BD851597-1D96-1F49-9B1A-ED0727F4581C}"/>
              </a:ext>
            </a:extLst>
          </p:cNvPr>
          <p:cNvGrpSpPr/>
          <p:nvPr/>
        </p:nvGrpSpPr>
        <p:grpSpPr>
          <a:xfrm>
            <a:off x="10242697" y="5607996"/>
            <a:ext cx="2222205" cy="884879"/>
            <a:chOff x="10242697" y="5607996"/>
            <a:chExt cx="2222205" cy="884879"/>
          </a:xfrm>
        </p:grpSpPr>
        <p:sp>
          <p:nvSpPr>
            <p:cNvPr id="5" name="textruta 4">
              <a:extLst>
                <a:ext uri="{FF2B5EF4-FFF2-40B4-BE49-F238E27FC236}">
                  <a16:creationId xmlns:a16="http://schemas.microsoft.com/office/drawing/2014/main" id="{51D8CF96-0018-FD40-88CB-DC6ACA2FB156}"/>
                </a:ext>
              </a:extLst>
            </p:cNvPr>
            <p:cNvSpPr txBox="1"/>
            <p:nvPr/>
          </p:nvSpPr>
          <p:spPr>
            <a:xfrm>
              <a:off x="10251887" y="6272815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6" name="textruta 5">
              <a:extLst>
                <a:ext uri="{FF2B5EF4-FFF2-40B4-BE49-F238E27FC236}">
                  <a16:creationId xmlns:a16="http://schemas.microsoft.com/office/drawing/2014/main" id="{A2A8A072-9169-BC43-801A-A61BF591F032}"/>
                </a:ext>
              </a:extLst>
            </p:cNvPr>
            <p:cNvSpPr txBox="1"/>
            <p:nvPr/>
          </p:nvSpPr>
          <p:spPr>
            <a:xfrm>
              <a:off x="10242697" y="5607996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7" name="Rak 6">
              <a:extLst>
                <a:ext uri="{FF2B5EF4-FFF2-40B4-BE49-F238E27FC236}">
                  <a16:creationId xmlns:a16="http://schemas.microsoft.com/office/drawing/2014/main" id="{9E836D9E-4AB0-0C41-802B-ED4298D608B2}"/>
                </a:ext>
              </a:extLst>
            </p:cNvPr>
            <p:cNvCxnSpPr>
              <a:cxnSpLocks/>
            </p:cNvCxnSpPr>
            <p:nvPr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Platshållare för text 11">
            <a:extLst>
              <a:ext uri="{FF2B5EF4-FFF2-40B4-BE49-F238E27FC236}">
                <a16:creationId xmlns:a16="http://schemas.microsoft.com/office/drawing/2014/main" id="{3BC94B7A-F171-604C-9683-0DB769480EC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141413" y="1574800"/>
            <a:ext cx="9144000" cy="41862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9" name="Platshållare för text 20">
            <a:extLst>
              <a:ext uri="{FF2B5EF4-FFF2-40B4-BE49-F238E27FC236}">
                <a16:creationId xmlns:a16="http://schemas.microsoft.com/office/drawing/2014/main" id="{42676A12-DB87-3E48-8425-B6EE63037088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141413" y="761565"/>
            <a:ext cx="9144000" cy="660400"/>
          </a:xfrm>
        </p:spPr>
        <p:txBody>
          <a:bodyPr>
            <a:noAutofit/>
          </a:bodyPr>
          <a:lstStyle>
            <a:lvl1pPr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grpSp>
        <p:nvGrpSpPr>
          <p:cNvPr id="11" name="Grupp 10">
            <a:extLst>
              <a:ext uri="{FF2B5EF4-FFF2-40B4-BE49-F238E27FC236}">
                <a16:creationId xmlns:a16="http://schemas.microsoft.com/office/drawing/2014/main" id="{67BBF980-C512-0447-A28B-C4C2C1F78096}"/>
              </a:ext>
            </a:extLst>
          </p:cNvPr>
          <p:cNvGrpSpPr/>
          <p:nvPr userDrawn="1"/>
        </p:nvGrpSpPr>
        <p:grpSpPr>
          <a:xfrm>
            <a:off x="10242697" y="5607996"/>
            <a:ext cx="2222205" cy="884879"/>
            <a:chOff x="10242697" y="5607996"/>
            <a:chExt cx="2222205" cy="884879"/>
          </a:xfrm>
        </p:grpSpPr>
        <p:sp>
          <p:nvSpPr>
            <p:cNvPr id="12" name="textruta 11">
              <a:extLst>
                <a:ext uri="{FF2B5EF4-FFF2-40B4-BE49-F238E27FC236}">
                  <a16:creationId xmlns:a16="http://schemas.microsoft.com/office/drawing/2014/main" id="{4CB3DB73-CD80-6941-876E-37F777FC5E4F}"/>
                </a:ext>
              </a:extLst>
            </p:cNvPr>
            <p:cNvSpPr txBox="1"/>
            <p:nvPr userDrawn="1"/>
          </p:nvSpPr>
          <p:spPr>
            <a:xfrm>
              <a:off x="10251887" y="6272815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textruta 12">
              <a:extLst>
                <a:ext uri="{FF2B5EF4-FFF2-40B4-BE49-F238E27FC236}">
                  <a16:creationId xmlns:a16="http://schemas.microsoft.com/office/drawing/2014/main" id="{2322C6A7-FC94-F84A-9ED7-D07BAFDC4FFA}"/>
                </a:ext>
              </a:extLst>
            </p:cNvPr>
            <p:cNvSpPr txBox="1"/>
            <p:nvPr userDrawn="1"/>
          </p:nvSpPr>
          <p:spPr>
            <a:xfrm>
              <a:off x="10242697" y="5607996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bg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4" name="Rak 13">
              <a:extLst>
                <a:ext uri="{FF2B5EF4-FFF2-40B4-BE49-F238E27FC236}">
                  <a16:creationId xmlns:a16="http://schemas.microsoft.com/office/drawing/2014/main" id="{47BA1FC6-63BA-2641-B133-B828EDB49E3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339620" y="6277410"/>
              <a:ext cx="1529859" cy="0"/>
            </a:xfrm>
            <a:prstGeom prst="line">
              <a:avLst/>
            </a:prstGeom>
            <a:ln w="3175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18789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1">
            <a:extLst>
              <a:ext uri="{FF2B5EF4-FFF2-40B4-BE49-F238E27FC236}">
                <a16:creationId xmlns:a16="http://schemas.microsoft.com/office/drawing/2014/main" id="{5ECCEBBD-DCC5-9D46-8E00-EA10C52082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29302" y="743841"/>
            <a:ext cx="4127500" cy="805559"/>
          </a:xfrm>
        </p:spPr>
        <p:txBody>
          <a:bodyPr anchor="b">
            <a:noAutofit/>
          </a:bodyPr>
          <a:lstStyle>
            <a:lvl1pPr algn="l">
              <a:defRPr sz="28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4" name="Platshållare för text 11">
            <a:extLst>
              <a:ext uri="{FF2B5EF4-FFF2-40B4-BE49-F238E27FC236}">
                <a16:creationId xmlns:a16="http://schemas.microsoft.com/office/drawing/2014/main" id="{5B50278C-4D2B-704E-A5F0-C7A065AD63B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29302" y="1727200"/>
            <a:ext cx="4127500" cy="418623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/>
            </a:lvl1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bild 3">
            <a:extLst>
              <a:ext uri="{FF2B5EF4-FFF2-40B4-BE49-F238E27FC236}">
                <a16:creationId xmlns:a16="http://schemas.microsoft.com/office/drawing/2014/main" id="{95429808-FCC4-BF42-A19A-25EAACB2059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5257800" cy="6642100"/>
          </a:xfrm>
        </p:spPr>
        <p:txBody>
          <a:bodyPr/>
          <a:lstStyle/>
          <a:p>
            <a:r>
              <a:rPr lang="sv-SE"/>
              <a:t>Klicka på ikonen för att lägga till en bild</a:t>
            </a:r>
          </a:p>
        </p:txBody>
      </p:sp>
    </p:spTree>
    <p:extLst>
      <p:ext uri="{BB962C8B-B14F-4D97-AF65-F5344CB8AC3E}">
        <p14:creationId xmlns:p14="http://schemas.microsoft.com/office/powerpoint/2010/main" val="1621095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rubrik 1">
            <a:extLst>
              <a:ext uri="{FF2B5EF4-FFF2-40B4-BE49-F238E27FC236}">
                <a16:creationId xmlns:a16="http://schemas.microsoft.com/office/drawing/2014/main" id="{18BF671C-FD53-304A-A420-AEADAE282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4090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sv-SE" dirty="0"/>
          </a:p>
        </p:txBody>
      </p:sp>
      <p:sp>
        <p:nvSpPr>
          <p:cNvPr id="8" name="Platshållare för text 2">
            <a:extLst>
              <a:ext uri="{FF2B5EF4-FFF2-40B4-BE49-F238E27FC236}">
                <a16:creationId xmlns:a16="http://schemas.microsoft.com/office/drawing/2014/main" id="{08950591-8A82-364A-86CA-C189240A10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940449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sv-SE" dirty="0"/>
          </a:p>
        </p:txBody>
      </p:sp>
      <p:sp>
        <p:nvSpPr>
          <p:cNvPr id="9" name="Rektangel 8">
            <a:extLst>
              <a:ext uri="{FF2B5EF4-FFF2-40B4-BE49-F238E27FC236}">
                <a16:creationId xmlns:a16="http://schemas.microsoft.com/office/drawing/2014/main" id="{78C0B532-3FF1-6D4C-B718-CA8EFF31A50B}"/>
              </a:ext>
            </a:extLst>
          </p:cNvPr>
          <p:cNvSpPr/>
          <p:nvPr/>
        </p:nvSpPr>
        <p:spPr>
          <a:xfrm>
            <a:off x="0" y="6649656"/>
            <a:ext cx="12192000" cy="20834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grpSp>
        <p:nvGrpSpPr>
          <p:cNvPr id="10" name="Grupp 9">
            <a:extLst>
              <a:ext uri="{FF2B5EF4-FFF2-40B4-BE49-F238E27FC236}">
                <a16:creationId xmlns:a16="http://schemas.microsoft.com/office/drawing/2014/main" id="{97303B95-650F-714F-8232-5984935A2441}"/>
              </a:ext>
            </a:extLst>
          </p:cNvPr>
          <p:cNvGrpSpPr/>
          <p:nvPr/>
        </p:nvGrpSpPr>
        <p:grpSpPr>
          <a:xfrm>
            <a:off x="10444402" y="5729019"/>
            <a:ext cx="2222205" cy="884879"/>
            <a:chOff x="9377915" y="4859079"/>
            <a:chExt cx="2222205" cy="884879"/>
          </a:xfrm>
        </p:grpSpPr>
        <p:sp>
          <p:nvSpPr>
            <p:cNvPr id="11" name="textruta 10">
              <a:extLst>
                <a:ext uri="{FF2B5EF4-FFF2-40B4-BE49-F238E27FC236}">
                  <a16:creationId xmlns:a16="http://schemas.microsoft.com/office/drawing/2014/main" id="{3A8B58AC-0FAC-EA4C-ADF5-FAADAB680E47}"/>
                </a:ext>
              </a:extLst>
            </p:cNvPr>
            <p:cNvSpPr txBox="1"/>
            <p:nvPr/>
          </p:nvSpPr>
          <p:spPr>
            <a:xfrm>
              <a:off x="9377915" y="4859079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2" name="Rak 11">
              <a:extLst>
                <a:ext uri="{FF2B5EF4-FFF2-40B4-BE49-F238E27FC236}">
                  <a16:creationId xmlns:a16="http://schemas.microsoft.com/office/drawing/2014/main" id="{FC4396FF-D82D-CB4F-AACC-5084E37108EB}"/>
                </a:ext>
              </a:extLst>
            </p:cNvPr>
            <p:cNvCxnSpPr>
              <a:cxnSpLocks/>
            </p:cNvCxnSpPr>
            <p:nvPr/>
          </p:nvCxnSpPr>
          <p:spPr>
            <a:xfrm>
              <a:off x="9474838" y="5528493"/>
              <a:ext cx="1529859" cy="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ruta 12">
              <a:extLst>
                <a:ext uri="{FF2B5EF4-FFF2-40B4-BE49-F238E27FC236}">
                  <a16:creationId xmlns:a16="http://schemas.microsoft.com/office/drawing/2014/main" id="{C41A13BC-AA04-7047-96FB-A2FFD99C0BE6}"/>
                </a:ext>
              </a:extLst>
            </p:cNvPr>
            <p:cNvSpPr txBox="1"/>
            <p:nvPr/>
          </p:nvSpPr>
          <p:spPr>
            <a:xfrm>
              <a:off x="9387105" y="5523898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</p:grpSp>
      <p:grpSp>
        <p:nvGrpSpPr>
          <p:cNvPr id="15" name="Grupp 14">
            <a:extLst>
              <a:ext uri="{FF2B5EF4-FFF2-40B4-BE49-F238E27FC236}">
                <a16:creationId xmlns:a16="http://schemas.microsoft.com/office/drawing/2014/main" id="{17030F3F-79BD-B340-B21F-259B2B70D2DE}"/>
              </a:ext>
            </a:extLst>
          </p:cNvPr>
          <p:cNvGrpSpPr/>
          <p:nvPr userDrawn="1"/>
        </p:nvGrpSpPr>
        <p:grpSpPr>
          <a:xfrm>
            <a:off x="10444402" y="5729019"/>
            <a:ext cx="2222205" cy="884879"/>
            <a:chOff x="9377915" y="4859079"/>
            <a:chExt cx="2222205" cy="884879"/>
          </a:xfrm>
        </p:grpSpPr>
        <p:sp>
          <p:nvSpPr>
            <p:cNvPr id="16" name="textruta 15">
              <a:extLst>
                <a:ext uri="{FF2B5EF4-FFF2-40B4-BE49-F238E27FC236}">
                  <a16:creationId xmlns:a16="http://schemas.microsoft.com/office/drawing/2014/main" id="{6B0C84F2-76AA-414F-A6BF-AEE900B45DB0}"/>
                </a:ext>
              </a:extLst>
            </p:cNvPr>
            <p:cNvSpPr txBox="1"/>
            <p:nvPr userDrawn="1"/>
          </p:nvSpPr>
          <p:spPr>
            <a:xfrm>
              <a:off x="9377915" y="4859079"/>
              <a:ext cx="2222205" cy="6694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Nationellt system </a:t>
              </a:r>
              <a:endParaRPr lang="sv-SE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för kunskapsstyrning </a:t>
              </a:r>
              <a:endParaRPr lang="sv-SE" sz="14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  <a:p>
              <a:pPr>
                <a:lnSpc>
                  <a:spcPts val="1480"/>
                </a:lnSpc>
              </a:pPr>
              <a:r>
                <a:rPr lang="sv-SE" sz="140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Hälso- och sjukvård</a:t>
              </a:r>
              <a:endParaRPr lang="sv-SE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  <p:cxnSp>
          <p:nvCxnSpPr>
            <p:cNvPr id="17" name="Rak 16">
              <a:extLst>
                <a:ext uri="{FF2B5EF4-FFF2-40B4-BE49-F238E27FC236}">
                  <a16:creationId xmlns:a16="http://schemas.microsoft.com/office/drawing/2014/main" id="{D3C49365-0748-D64B-A403-DEDBF3586D5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9474838" y="5528493"/>
              <a:ext cx="1529859" cy="0"/>
            </a:xfrm>
            <a:prstGeom prst="line">
              <a:avLst/>
            </a:prstGeom>
            <a:ln w="317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ruta 17">
              <a:extLst>
                <a:ext uri="{FF2B5EF4-FFF2-40B4-BE49-F238E27FC236}">
                  <a16:creationId xmlns:a16="http://schemas.microsoft.com/office/drawing/2014/main" id="{A9BF9558-A2D8-F84F-9EF5-C73972FE2965}"/>
                </a:ext>
              </a:extLst>
            </p:cNvPr>
            <p:cNvSpPr txBox="1"/>
            <p:nvPr userDrawn="1"/>
          </p:nvSpPr>
          <p:spPr>
            <a:xfrm>
              <a:off x="9387105" y="5523898"/>
              <a:ext cx="1998814" cy="2200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sv-SE" sz="820" b="1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rPr>
                <a:t>SVERIGES REGIONER I SAMVERKAN</a:t>
              </a:r>
              <a:endParaRPr lang="sv-SE" sz="82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40792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" name="Tabell 4">
            <a:extLst>
              <a:ext uri="{FF2B5EF4-FFF2-40B4-BE49-F238E27FC236}">
                <a16:creationId xmlns:a16="http://schemas.microsoft.com/office/drawing/2014/main" id="{117C436B-AD9A-B85D-57E0-AB0D64761A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5308872"/>
              </p:ext>
            </p:extLst>
          </p:nvPr>
        </p:nvGraphicFramePr>
        <p:xfrm>
          <a:off x="243281" y="1063520"/>
          <a:ext cx="11719420" cy="34329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31471">
                  <a:extLst>
                    <a:ext uri="{9D8B030D-6E8A-4147-A177-3AD203B41FA5}">
                      <a16:colId xmlns:a16="http://schemas.microsoft.com/office/drawing/2014/main" val="2108285614"/>
                    </a:ext>
                  </a:extLst>
                </a:gridCol>
                <a:gridCol w="2072081">
                  <a:extLst>
                    <a:ext uri="{9D8B030D-6E8A-4147-A177-3AD203B41FA5}">
                      <a16:colId xmlns:a16="http://schemas.microsoft.com/office/drawing/2014/main" val="2825722928"/>
                    </a:ext>
                  </a:extLst>
                </a:gridCol>
                <a:gridCol w="1669409">
                  <a:extLst>
                    <a:ext uri="{9D8B030D-6E8A-4147-A177-3AD203B41FA5}">
                      <a16:colId xmlns:a16="http://schemas.microsoft.com/office/drawing/2014/main" val="3760291775"/>
                    </a:ext>
                  </a:extLst>
                </a:gridCol>
                <a:gridCol w="2357307">
                  <a:extLst>
                    <a:ext uri="{9D8B030D-6E8A-4147-A177-3AD203B41FA5}">
                      <a16:colId xmlns:a16="http://schemas.microsoft.com/office/drawing/2014/main" val="1677065043"/>
                    </a:ext>
                  </a:extLst>
                </a:gridCol>
                <a:gridCol w="1795244">
                  <a:extLst>
                    <a:ext uri="{9D8B030D-6E8A-4147-A177-3AD203B41FA5}">
                      <a16:colId xmlns:a16="http://schemas.microsoft.com/office/drawing/2014/main" val="1023448787"/>
                    </a:ext>
                  </a:extLst>
                </a:gridCol>
                <a:gridCol w="1593908">
                  <a:extLst>
                    <a:ext uri="{9D8B030D-6E8A-4147-A177-3AD203B41FA5}">
                      <a16:colId xmlns:a16="http://schemas.microsoft.com/office/drawing/2014/main" val="2541656878"/>
                    </a:ext>
                  </a:extLst>
                </a:gridCol>
              </a:tblGrid>
              <a:tr h="135250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Omhändertagande av den akut sjuka patienten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sv-S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Kvalitetsindikatorer för den akuta vårdkedjan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Trauma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/>
                        <a:t>Styrning och bedömning av vårdnivå för akut vård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Strukturerad  vårdinformation sepsis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sv-SE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Kunskapsstöd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554321"/>
                  </a:ext>
                </a:extLst>
              </a:tr>
              <a:tr h="2080470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Förankring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Planering </a:t>
                      </a: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för granskningsrunda 2</a:t>
                      </a:r>
                      <a:r>
                        <a:rPr kumimoji="0" lang="sv-SE" sz="14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 Q1 </a:t>
                      </a: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2024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Genomförande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Genomförande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Samverkan andra NPO, huvudansvar hos NPO kirurgi och plastikkirurgi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Nomineringsförfarande avslutat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Initiering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Genomförande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Klart 2024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kumimoji="0" lang="sv-SE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a:t>Samarbete med NPO akut vård, NSG strukturerad vårdinformation och NSG data och analys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sv-SE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Förvaltning och</a:t>
                      </a:r>
                      <a:br>
                        <a:rPr lang="sv-SE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sv-SE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Revidering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kumimoji="0" lang="sv-SE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0100724"/>
                  </a:ext>
                </a:extLst>
              </a:tr>
            </a:tbl>
          </a:graphicData>
        </a:graphic>
      </p:graphicFrame>
      <p:sp>
        <p:nvSpPr>
          <p:cNvPr id="8" name="Ellips 7">
            <a:extLst>
              <a:ext uri="{FF2B5EF4-FFF2-40B4-BE49-F238E27FC236}">
                <a16:creationId xmlns:a16="http://schemas.microsoft.com/office/drawing/2014/main" id="{AC8C41BE-F419-6DC1-31A4-129A95B04C25}"/>
              </a:ext>
            </a:extLst>
          </p:cNvPr>
          <p:cNvSpPr/>
          <p:nvPr/>
        </p:nvSpPr>
        <p:spPr>
          <a:xfrm>
            <a:off x="3714040" y="2030840"/>
            <a:ext cx="677334" cy="26140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NAG</a:t>
            </a:r>
          </a:p>
        </p:txBody>
      </p:sp>
      <p:sp>
        <p:nvSpPr>
          <p:cNvPr id="29" name="Ellips 28">
            <a:extLst>
              <a:ext uri="{FF2B5EF4-FFF2-40B4-BE49-F238E27FC236}">
                <a16:creationId xmlns:a16="http://schemas.microsoft.com/office/drawing/2014/main" id="{36B60B2C-83BA-7B24-906A-169BEE222E63}"/>
              </a:ext>
            </a:extLst>
          </p:cNvPr>
          <p:cNvSpPr/>
          <p:nvPr/>
        </p:nvSpPr>
        <p:spPr>
          <a:xfrm>
            <a:off x="5410142" y="2059584"/>
            <a:ext cx="677334" cy="27373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NAG</a:t>
            </a:r>
          </a:p>
        </p:txBody>
      </p:sp>
      <p:sp>
        <p:nvSpPr>
          <p:cNvPr id="4" name="Ellips 3">
            <a:extLst>
              <a:ext uri="{FF2B5EF4-FFF2-40B4-BE49-F238E27FC236}">
                <a16:creationId xmlns:a16="http://schemas.microsoft.com/office/drawing/2014/main" id="{474DA568-102D-D071-4CAC-DCB1198DE269}"/>
              </a:ext>
            </a:extLst>
          </p:cNvPr>
          <p:cNvSpPr/>
          <p:nvPr/>
        </p:nvSpPr>
        <p:spPr>
          <a:xfrm>
            <a:off x="7779396" y="2065747"/>
            <a:ext cx="677334" cy="26140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NAG</a:t>
            </a:r>
          </a:p>
        </p:txBody>
      </p:sp>
      <p:sp>
        <p:nvSpPr>
          <p:cNvPr id="11" name="Ellips 10">
            <a:extLst>
              <a:ext uri="{FF2B5EF4-FFF2-40B4-BE49-F238E27FC236}">
                <a16:creationId xmlns:a16="http://schemas.microsoft.com/office/drawing/2014/main" id="{474DA568-102D-D071-4CAC-DCB1198DE269}"/>
              </a:ext>
            </a:extLst>
          </p:cNvPr>
          <p:cNvSpPr/>
          <p:nvPr/>
        </p:nvSpPr>
        <p:spPr>
          <a:xfrm>
            <a:off x="11137094" y="2065747"/>
            <a:ext cx="677334" cy="26140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NAG</a:t>
            </a:r>
          </a:p>
        </p:txBody>
      </p:sp>
      <p:sp>
        <p:nvSpPr>
          <p:cNvPr id="12" name="Ellips 11">
            <a:extLst>
              <a:ext uri="{FF2B5EF4-FFF2-40B4-BE49-F238E27FC236}">
                <a16:creationId xmlns:a16="http://schemas.microsoft.com/office/drawing/2014/main" id="{474DA568-102D-D071-4CAC-DCB1198DE269}"/>
              </a:ext>
            </a:extLst>
          </p:cNvPr>
          <p:cNvSpPr/>
          <p:nvPr/>
        </p:nvSpPr>
        <p:spPr>
          <a:xfrm>
            <a:off x="9565937" y="2065747"/>
            <a:ext cx="677334" cy="26140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NAG</a:t>
            </a:r>
          </a:p>
        </p:txBody>
      </p:sp>
      <p:sp>
        <p:nvSpPr>
          <p:cNvPr id="13" name="Ellips 12">
            <a:extLst>
              <a:ext uri="{FF2B5EF4-FFF2-40B4-BE49-F238E27FC236}">
                <a16:creationId xmlns:a16="http://schemas.microsoft.com/office/drawing/2014/main" id="{474DA568-102D-D071-4CAC-DCB1198DE269}"/>
              </a:ext>
            </a:extLst>
          </p:cNvPr>
          <p:cNvSpPr/>
          <p:nvPr/>
        </p:nvSpPr>
        <p:spPr>
          <a:xfrm>
            <a:off x="1683453" y="2030839"/>
            <a:ext cx="677334" cy="261405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sz="1200" b="1" dirty="0">
                <a:solidFill>
                  <a:schemeClr val="tx1"/>
                </a:solidFill>
              </a:rPr>
              <a:t>NAG</a:t>
            </a:r>
          </a:p>
        </p:txBody>
      </p:sp>
      <p:sp>
        <p:nvSpPr>
          <p:cNvPr id="7" name="Rubrik 6">
            <a:extLst>
              <a:ext uri="{FF2B5EF4-FFF2-40B4-BE49-F238E27FC236}">
                <a16:creationId xmlns:a16="http://schemas.microsoft.com/office/drawing/2014/main" id="{48AD71B3-AEB0-6C0E-4B28-BA883D2112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7164" y="179589"/>
            <a:ext cx="11191254" cy="707006"/>
          </a:xfrm>
        </p:spPr>
        <p:txBody>
          <a:bodyPr>
            <a:noAutofit/>
          </a:bodyPr>
          <a:lstStyle/>
          <a:p>
            <a:r>
              <a:rPr lang="sv-SE" dirty="0"/>
              <a:t>NPO akut vård, insatsområden 2024</a:t>
            </a:r>
          </a:p>
        </p:txBody>
      </p:sp>
      <p:sp>
        <p:nvSpPr>
          <p:cNvPr id="9" name="textruta 8">
            <a:extLst>
              <a:ext uri="{FF2B5EF4-FFF2-40B4-BE49-F238E27FC236}">
                <a16:creationId xmlns:a16="http://schemas.microsoft.com/office/drawing/2014/main" id="{C6891917-B8B8-EB64-0BCD-42D4F31BDFC4}"/>
              </a:ext>
            </a:extLst>
          </p:cNvPr>
          <p:cNvSpPr txBox="1"/>
          <p:nvPr/>
        </p:nvSpPr>
        <p:spPr>
          <a:xfrm>
            <a:off x="243281" y="5128293"/>
            <a:ext cx="333687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NPO = Nationellt programområde</a:t>
            </a:r>
          </a:p>
          <a:p>
            <a:r>
              <a:rPr lang="sv-SE" dirty="0"/>
              <a:t>NSG = Nationell samverkansgrupp</a:t>
            </a:r>
          </a:p>
          <a:p>
            <a:r>
              <a:rPr lang="sv-SE" dirty="0"/>
              <a:t>NAG = Nationell arbetsgrupp</a:t>
            </a:r>
          </a:p>
        </p:txBody>
      </p:sp>
    </p:spTree>
    <p:extLst>
      <p:ext uri="{BB962C8B-B14F-4D97-AF65-F5344CB8AC3E}">
        <p14:creationId xmlns:p14="http://schemas.microsoft.com/office/powerpoint/2010/main" val="39541629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_sveriges_regioner_i_samverkan">
  <a:themeElements>
    <a:clrScheme name="Sveriges regioner i samverkan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377D7A"/>
      </a:accent1>
      <a:accent2>
        <a:srgbClr val="CC91A9"/>
      </a:accent2>
      <a:accent3>
        <a:srgbClr val="203670"/>
      </a:accent3>
      <a:accent4>
        <a:srgbClr val="EBAE51"/>
      </a:accent4>
      <a:accent5>
        <a:srgbClr val="6C3F80"/>
      </a:accent5>
      <a:accent6>
        <a:srgbClr val="D34B50"/>
      </a:accent6>
      <a:hlink>
        <a:srgbClr val="18A7B8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Presentation4" id="{02D4D526-D8A4-4F4A-B69B-4B3AF82E4831}" vid="{66A6ED8C-007A-4142-BC86-762536A5AB75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2A2FDE33D47B344AFE6E84DE916B41B" ma:contentTypeVersion="12" ma:contentTypeDescription="Skapa ett nytt dokument." ma:contentTypeScope="" ma:versionID="c70e95d8f521494070b1581f9ea0745c">
  <xsd:schema xmlns:xsd="http://www.w3.org/2001/XMLSchema" xmlns:xs="http://www.w3.org/2001/XMLSchema" xmlns:p="http://schemas.microsoft.com/office/2006/metadata/properties" xmlns:ns2="3c327374-d27d-40fa-b03e-3e9ceeb4050d" xmlns:ns3="1297be99-8d8c-45a6-8832-c47c587c6bbd" targetNamespace="http://schemas.microsoft.com/office/2006/metadata/properties" ma:root="true" ma:fieldsID="d4420557ded8f1d865cd8f0d82dd2a7c" ns2:_="" ns3:_="">
    <xsd:import namespace="3c327374-d27d-40fa-b03e-3e9ceeb4050d"/>
    <xsd:import namespace="1297be99-8d8c-45a6-8832-c47c587c6bb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bjectDetectorVersion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327374-d27d-40fa-b03e-3e9ceeb4050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Bildmarkeringar" ma:readOnly="false" ma:fieldId="{5cf76f15-5ced-4ddc-b409-7134ff3c332f}" ma:taxonomyMulti="true" ma:sspId="31ec198c-d8c7-4990-9d38-6e6c54e42e0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97be99-8d8c-45a6-8832-c47c587c6bb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cb514326-7664-4dde-874f-a0b1e02b565c}" ma:internalName="TaxCatchAll" ma:showField="CatchAllData" ma:web="1297be99-8d8c-45a6-8832-c47c587c6bb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297be99-8d8c-45a6-8832-c47c587c6bbd" xsi:nil="true"/>
    <lcf76f155ced4ddcb4097134ff3c332f xmlns="3c327374-d27d-40fa-b03e-3e9ceeb4050d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7F9055D7-96D2-4B8B-85D9-D6514965C1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c327374-d27d-40fa-b03e-3e9ceeb4050d"/>
    <ds:schemaRef ds:uri="1297be99-8d8c-45a6-8832-c47c587c6bb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81863ED-FB52-4EDE-AEE9-7DA1C94424D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5B2398-3A3E-4519-9886-B3DCC2BBDCB9}">
  <ds:schemaRefs>
    <ds:schemaRef ds:uri="http://purl.org/dc/elements/1.1/"/>
    <ds:schemaRef ds:uri="http://schemas.microsoft.com/office/2006/metadata/properties"/>
    <ds:schemaRef ds:uri="3c327374-d27d-40fa-b03e-3e9ceeb4050d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1297be99-8d8c-45a6-8832-c47c587c6bbd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Tom-mall-PPT-Kunskapsstyrning</Template>
  <TotalTime>51669</TotalTime>
  <Words>92</Words>
  <Application>Microsoft Office PowerPoint</Application>
  <PresentationFormat>Bredbild</PresentationFormat>
  <Paragraphs>28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4" baseType="lpstr">
      <vt:lpstr>Arial</vt:lpstr>
      <vt:lpstr>Calibri</vt:lpstr>
      <vt:lpstr>Tema_sveriges_regioner_i_samverkan</vt:lpstr>
      <vt:lpstr>NPO akut vård, insatsområden 2024</vt:lpstr>
    </vt:vector>
  </TitlesOfParts>
  <Company>Sverige Kommuner och Landsting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Vintemon Emma</dc:creator>
  <cp:lastModifiedBy>Alvarado Lönberg Karin</cp:lastModifiedBy>
  <cp:revision>464</cp:revision>
  <dcterms:created xsi:type="dcterms:W3CDTF">2020-10-02T09:15:38Z</dcterms:created>
  <dcterms:modified xsi:type="dcterms:W3CDTF">2024-02-13T10:39:49Z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0x010100B2A2FDE33D47B344AFE6E84DE916B41B</vt:lpwstr>
  </property>
  <property fmtid="{D5CDD505-2E9C-101B-9397-08002B2CF9AE}" pid="3" name="MediaServiceImageTags">
    <vt:lpwstr/>
  </property>
</Properties>
</file>