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  <p:sldMasterId id="2147483695" r:id="rId5"/>
    <p:sldMasterId id="2147483705" r:id="rId6"/>
  </p:sldMasterIdLst>
  <p:notesMasterIdLst>
    <p:notesMasterId r:id="rId15"/>
  </p:notesMasterIdLst>
  <p:sldIdLst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16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D4697F-262C-4C9D-A8CA-975D4075BCBD}" type="datetimeFigureOut">
              <a:rPr lang="sv-SE" smtClean="0"/>
              <a:t>2024-05-20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E74B6ED-8182-468A-92D5-07BC531A20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71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15E-BBA5-499B-A516-E558E2E38400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3020-47F8-4800-AFB8-6A03C155BF50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29B4-A9C9-47DE-B8BC-B74A709B013D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A31B54-DB18-4E24-8009-E465546A1996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18B-D58E-4020-8FAF-5B31BCB4087A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3D2A-0383-477D-9794-70DE666CD80E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815C-CBEC-4FBB-AACB-55919FDAF840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CDA-7973-45F5-A9A7-3F6E926D4E46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A3F-FEC6-43B8-808A-CE6B571CA9C6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599-58F7-4785-A755-C3BAFDCE5E88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6095C85-EAC3-4B2A-87F0-E83408257979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2361873"/>
            <a:ext cx="9609825" cy="33439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EFD-9113-4DAA-B4B5-661EC6D68088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41E27-BC7B-4378-90B1-1747D8DCAF9E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61D28D-13F3-4445-8159-399AFCD4EFD1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14F2544F-73AD-4E68-BFA9-31F9CFA8D726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9AE50D-659D-4C0D-AA1B-04CFE0A2BB8F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154-FE2C-4CD1-9501-18CC2A8F18B5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FEFB-AC56-4865-B551-5295A152EFE9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842505-E1DE-48B9-91B9-21D49729E760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0C1-728D-4086-B84A-914EBE97AED7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D419-D5A0-4EC4-B200-8935A1BB07A1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4183-54BE-4DAE-B31D-11AC67C73FA6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BA840C-7B1C-4696-9375-407D5E9DBD16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1E3-97C0-4B4E-BAF8-C2A36DED87B9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9797-1056-4964-8BEE-6E5C64C0A584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840-AC9B-4A62-A1CD-6C2217B4F21F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E610-A64D-4C02-AA6F-A84ECF43DCDA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C5E0FE-D821-4CD2-B2E4-035FC880D611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3C75-FEAE-438C-8198-79A049E9878C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809C-96AE-4037-9863-1F50CF85AA9E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82-AA62-44CF-B618-BF50558C2F28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B4E2-59E6-498F-BA01-914FEE93AB16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071-165A-4214-AD08-AC15436E534E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26C7-16AF-4439-BCF6-EC5A6E692028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B9E-9D4C-4D3D-85B6-FB2787B54CB2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BFB-0E1A-4578-B503-D350BB91805D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A8D7AC-BA3A-43D0-9CA9-D8C417CE468B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82C9-7855-421E-8BB5-D8E31F041C26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DE1-8233-4189-AC79-B544BB611753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76D3-E323-43BA-B824-2DF270F8C46E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63-652D-400C-A21D-6EC889D70950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C25-B73B-4348-A79C-245BA8332535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0742-91EE-4E9E-BC7F-8A2044161E55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8AD0-4AF4-4E00-A111-EC861B81233D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371682"/>
            <a:ext cx="9609825" cy="725598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ruta 5"/>
          <p:cNvSpPr txBox="1"/>
          <p:nvPr userDrawn="1"/>
        </p:nvSpPr>
        <p:spPr>
          <a:xfrm>
            <a:off x="736761" y="5907064"/>
            <a:ext cx="1938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Inklusive moms.</a:t>
            </a:r>
            <a:endParaRPr lang="sv-SE" sz="1200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8552321" y="5935875"/>
            <a:ext cx="21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/>
              <a:t>Källa:eHälsomyndigheten.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651C-B214-4507-A9F1-F5DA2C5B5808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BD8C-3D79-4F0E-BF18-80CA49B5ADB3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99E8DAB-CC96-4BF2-A147-F428209E62DE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DCBA23E-69A9-4AB6-876C-4E9BE4B327B8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441CEA-C714-47BA-9D71-EC0ECD1BFF71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05BCB83-A863-4826-822D-A1E93A1CEE6E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AAA166-5B7B-4123-95F0-B8C7A0DAD3E9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B8AFE85-CBC8-4288-B382-C619C57157AE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875DB7-1514-4C4D-B931-224B8031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Kostnader för läkemedelsförmån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51F1C3-7629-48F6-86E2-69DB5574D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Utveckling t.o.m. april 2024</a:t>
            </a:r>
            <a:br>
              <a:rPr lang="sv-SE" dirty="0"/>
            </a:br>
            <a:endParaRPr lang="sv-SE" dirty="0"/>
          </a:p>
          <a:p>
            <a:r>
              <a:rPr lang="sv-SE" dirty="0"/>
              <a:t>Materialet: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 avser kostnader inklusive moms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 är ej åldersstandardiserat</a:t>
            </a:r>
          </a:p>
          <a:p>
            <a:endParaRPr lang="sv-SE" dirty="0"/>
          </a:p>
          <a:p>
            <a:r>
              <a:rPr lang="sv-SE" dirty="0"/>
              <a:t>Jonas Eriksson: jonas.eriksson@skr.se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D38-C56D-4833-89C9-ACF35C37DFDC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2023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87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64232" y="398456"/>
            <a:ext cx="9609825" cy="588438"/>
          </a:xfrm>
        </p:spPr>
        <p:txBody>
          <a:bodyPr/>
          <a:lstStyle/>
          <a:p>
            <a:r>
              <a:rPr lang="sv-SE" altLang="sv-SE" sz="2400"/>
              <a:t>Månadsvisa kostnader för förmånen samt procentuell förändring</a:t>
            </a:r>
            <a:endParaRPr lang="sv-SE" sz="240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331-2C57-4B1A-A0BA-71A9C2B71483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</a:t>
            </a:fld>
            <a:endParaRPr lang="sv-SE" dirty="0"/>
          </a:p>
        </p:txBody>
      </p:sp>
      <p:pic>
        <p:nvPicPr>
          <p:cNvPr id="3" name="Bildobjekt 2" descr="Kostnader för 2024 kontra 2023 samt procentuell förändring. &#10;Procentuell förändring från 2024-2023&#10;Januari:  +19,4 procent&#10;Februari: +14,8 procent&#10;Mars: +4,4 procent&#10;April: +23,8 procent">
            <a:extLst>
              <a:ext uri="{FF2B5EF4-FFF2-40B4-BE49-F238E27FC236}">
                <a16:creationId xmlns:a16="http://schemas.microsoft.com/office/drawing/2014/main" id="{8BBADF0C-824A-FA4B-71DB-88250676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08" y="951514"/>
            <a:ext cx="7879080" cy="48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4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64232" y="371682"/>
            <a:ext cx="10902928" cy="725598"/>
          </a:xfrm>
        </p:spPr>
        <p:txBody>
          <a:bodyPr/>
          <a:lstStyle/>
          <a:p>
            <a:r>
              <a:rPr lang="sv-SE" altLang="sv-SE" dirty="0"/>
              <a:t>Kostnadsutveckling ackumulerad månadsvis i miljoner kronor samt procentuell förändring jämfört med motsvarande månad föregående år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EFD-9113-4DAA-B4B5-661EC6D68088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</a:t>
            </a:fld>
            <a:endParaRPr lang="sv-SE" dirty="0"/>
          </a:p>
        </p:txBody>
      </p:sp>
      <p:pic>
        <p:nvPicPr>
          <p:cNvPr id="3" name="Bildobjekt 2" descr="Kostnader för 2024 kontra 2023 samt procentuell förändring. &#10;Procentuell förändring från 2024-2023&#10;Januari:  +19,4 procent&#10;Februari: +17,1 procent&#10;Mars: +12,5 procent&#10;April: +15,2 procent">
            <a:extLst>
              <a:ext uri="{FF2B5EF4-FFF2-40B4-BE49-F238E27FC236}">
                <a16:creationId xmlns:a16="http://schemas.microsoft.com/office/drawing/2014/main" id="{4C4EDCD7-66D1-581E-8FE2-4D2A39CF3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89" y="1350358"/>
            <a:ext cx="7380316" cy="449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7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Kostnadsutveckling för förmånen – löpande 12 </a:t>
            </a:r>
            <a:r>
              <a:rPr lang="sv-SE" altLang="sv-SE" dirty="0" err="1"/>
              <a:t>månadstal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</a:t>
            </a:fld>
            <a:endParaRPr lang="sv-SE" dirty="0"/>
          </a:p>
        </p:txBody>
      </p:sp>
      <p:pic>
        <p:nvPicPr>
          <p:cNvPr id="6" name="Bildobjekt 5" descr="Kostnadsökningstakten för rullande12 månadstal har ökat sedan början av 2022. I april 2024 ökade kostnaderna för förmånen med 12,7 procent jämfört med föregående 12-månaders period.">
            <a:extLst>
              <a:ext uri="{FF2B5EF4-FFF2-40B4-BE49-F238E27FC236}">
                <a16:creationId xmlns:a16="http://schemas.microsoft.com/office/drawing/2014/main" id="{6FE074E9-7BCE-809C-0F23-C845D3B1D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67" y="1013822"/>
            <a:ext cx="6392834" cy="46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0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Kostnad för läkemedelsförmån, kronor per invånare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</a:t>
            </a:fld>
            <a:endParaRPr lang="sv-SE" dirty="0"/>
          </a:p>
        </p:txBody>
      </p:sp>
      <p:pic>
        <p:nvPicPr>
          <p:cNvPr id="7" name="Bildobjekt 6" descr="Kostnad kronor per invånare och region&#10;&#10;En ökning i kostnad per invånare i alla  regioner från 2023. Gotland har högst kostnader per invånare och Västra Götaland lägst. ">
            <a:extLst>
              <a:ext uri="{FF2B5EF4-FFF2-40B4-BE49-F238E27FC236}">
                <a16:creationId xmlns:a16="http://schemas.microsoft.com/office/drawing/2014/main" id="{34ABF71A-E442-183D-52BD-3F47EF0A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86" y="935182"/>
            <a:ext cx="8021782" cy="48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Kostnad för läkemedelsförmån 2024, kronor per invånare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</a:t>
            </a:fld>
            <a:endParaRPr lang="sv-SE" dirty="0"/>
          </a:p>
        </p:txBody>
      </p:sp>
      <p:pic>
        <p:nvPicPr>
          <p:cNvPr id="7" name="Bildobjekt 6" descr="Kostnad per invånare 2024 till och med april 2024.&#10;Snittet i riket ligger på 1 201 kronor per invånare. Fyra regioner ligger under snittkostnaden i riket. ">
            <a:extLst>
              <a:ext uri="{FF2B5EF4-FFF2-40B4-BE49-F238E27FC236}">
                <a16:creationId xmlns:a16="http://schemas.microsoft.com/office/drawing/2014/main" id="{DEE18766-EEA4-DB00-B4B1-4ED2023E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89" y="935182"/>
            <a:ext cx="8090708" cy="493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2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371682"/>
            <a:ext cx="10070824" cy="725598"/>
          </a:xfrm>
        </p:spPr>
        <p:txBody>
          <a:bodyPr/>
          <a:lstStyle/>
          <a:p>
            <a:r>
              <a:rPr lang="sv-SE" altLang="sv-SE" dirty="0"/>
              <a:t>Förväntad kostnad enligt behovsmodell samt faktisk kostnad t.o.m. april, kronor per invånare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</a:t>
            </a:fld>
            <a:endParaRPr lang="sv-SE" dirty="0"/>
          </a:p>
        </p:txBody>
      </p:sp>
      <p:pic>
        <p:nvPicPr>
          <p:cNvPr id="6" name="Bildobjekt 5" descr="Förväntad kostnad enligt behovsmodell&#10;&#10;Faktiska kostnaden ligger högre än behovsmodellen för flera regioner. Högst avvikelse har Gotland, Norrbotten och Halland.">
            <a:extLst>
              <a:ext uri="{FF2B5EF4-FFF2-40B4-BE49-F238E27FC236}">
                <a16:creationId xmlns:a16="http://schemas.microsoft.com/office/drawing/2014/main" id="{5E0601EB-0282-ABEC-19B1-7516DFCD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17" y="1267691"/>
            <a:ext cx="7328362" cy="44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7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5360" y="362538"/>
            <a:ext cx="9609825" cy="725598"/>
          </a:xfrm>
        </p:spPr>
        <p:txBody>
          <a:bodyPr/>
          <a:lstStyle/>
          <a:p>
            <a:r>
              <a:rPr lang="sv-SE" altLang="sv-SE" dirty="0"/>
              <a:t>Procentuell kostnadsutveckling jämfört med föregående år per månad 2024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2024-05-20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</a:t>
            </a:fld>
            <a:endParaRPr lang="sv-SE" dirty="0"/>
          </a:p>
        </p:txBody>
      </p:sp>
      <p:pic>
        <p:nvPicPr>
          <p:cNvPr id="7" name="Bildobjekt 6" descr="Procentuell kostnadsutveckling 2023-2024&#10;&#10;Utvecklingen per region och i hela riket. Procentuell ökning totalt i april 2024 jämfört med mars 2023: Sverige 23,8 procent. Region Norrbotten har störst ökning, 43 procent.">
            <a:extLst>
              <a:ext uri="{FF2B5EF4-FFF2-40B4-BE49-F238E27FC236}">
                <a16:creationId xmlns:a16="http://schemas.microsoft.com/office/drawing/2014/main" id="{BD3CCF42-32B3-BF7C-28AA-4EC346E84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46" y="1226127"/>
            <a:ext cx="10746078" cy="44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52736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3017</TotalTime>
  <Words>153</Words>
  <Application>Microsoft Office PowerPoint</Application>
  <PresentationFormat>Bredbild</PresentationFormat>
  <Paragraphs>38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8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SKL PPT Gul</vt:lpstr>
      <vt:lpstr>SKL PPT Röd</vt:lpstr>
      <vt:lpstr>Inledningsbilder</vt:lpstr>
      <vt:lpstr>SKL PPT Mörk</vt:lpstr>
      <vt:lpstr>SKL PPT Svart</vt:lpstr>
      <vt:lpstr>SKL PPT Vit</vt:lpstr>
      <vt:lpstr>Kostnader för läkemedelsförmån</vt:lpstr>
      <vt:lpstr>Månadsvisa kostnader för förmånen samt procentuell förändring</vt:lpstr>
      <vt:lpstr>Kostnadsutveckling ackumulerad månadsvis i miljoner kronor samt procentuell förändring jämfört med motsvarande månad föregående år</vt:lpstr>
      <vt:lpstr>Kostnadsutveckling för förmånen – löpande 12 månadstal</vt:lpstr>
      <vt:lpstr>Kostnad för läkemedelsförmån, kronor per invånare</vt:lpstr>
      <vt:lpstr>Kostnad för läkemedelsförmån 2024, kronor per invånare</vt:lpstr>
      <vt:lpstr>Förväntad kostnad enligt behovsmodell samt faktisk kostnad t.o.m. april, kronor per invånare</vt:lpstr>
      <vt:lpstr>Procentuell kostnadsutveckling jämfört med föregående år per månad 2024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Kostnader för läkemedelsförmån</dc:title>
  <dc:creator>Jonsson Elisabet</dc:creator>
  <cp:lastModifiedBy>Eriksson Jonas</cp:lastModifiedBy>
  <cp:revision>440</cp:revision>
  <cp:lastPrinted>2020-11-20T16:11:14Z</cp:lastPrinted>
  <dcterms:created xsi:type="dcterms:W3CDTF">2020-11-20T15:25:40Z</dcterms:created>
  <dcterms:modified xsi:type="dcterms:W3CDTF">2024-05-20T13:19:12Z</dcterms:modified>
</cp:coreProperties>
</file>