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62" r:id="rId3"/>
  </p:sldMasterIdLst>
  <p:notesMasterIdLst>
    <p:notesMasterId r:id="rId21"/>
  </p:notesMasterIdLst>
  <p:sldIdLst>
    <p:sldId id="1339" r:id="rId4"/>
    <p:sldId id="1348" r:id="rId5"/>
    <p:sldId id="1353" r:id="rId6"/>
    <p:sldId id="1349" r:id="rId7"/>
    <p:sldId id="1350" r:id="rId8"/>
    <p:sldId id="1351" r:id="rId9"/>
    <p:sldId id="1352" r:id="rId10"/>
    <p:sldId id="1355" r:id="rId11"/>
    <p:sldId id="1356" r:id="rId12"/>
    <p:sldId id="1354" r:id="rId13"/>
    <p:sldId id="1342" r:id="rId14"/>
    <p:sldId id="1343" r:id="rId15"/>
    <p:sldId id="1344" r:id="rId16"/>
    <p:sldId id="1345" r:id="rId17"/>
    <p:sldId id="1346" r:id="rId18"/>
    <p:sldId id="1347" r:id="rId19"/>
    <p:sldId id="1358" r:id="rId2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D659177-3840-000B-4368-76DBDC705877}" name="Steen Susanne" initials="SS" userId="S::susanne.steen@skr.se::4b38f52a-e1aa-41aa-999a-5cdc5c1cc45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8D94"/>
    <a:srgbClr val="7997AE"/>
    <a:srgbClr val="71B3A7"/>
    <a:srgbClr val="6BB19D"/>
    <a:srgbClr val="FF00FF"/>
    <a:srgbClr val="E5E1D9"/>
    <a:srgbClr val="B8C9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51" autoAdjust="0"/>
    <p:restoredTop sz="94660"/>
  </p:normalViewPr>
  <p:slideViewPr>
    <p:cSldViewPr snapToGrid="0">
      <p:cViewPr varScale="1">
        <p:scale>
          <a:sx n="81" d="100"/>
          <a:sy n="81" d="100"/>
        </p:scale>
        <p:origin x="768" y="62"/>
      </p:cViewPr>
      <p:guideLst/>
    </p:cSldViewPr>
  </p:slideViewPr>
  <p:notesTextViewPr>
    <p:cViewPr>
      <p:scale>
        <a:sx n="1" d="1"/>
        <a:sy n="1" d="1"/>
      </p:scale>
      <p:origin x="0" y="0"/>
    </p:cViewPr>
  </p:notesTextViewPr>
  <p:sorterViewPr>
    <p:cViewPr>
      <p:scale>
        <a:sx n="120" d="100"/>
        <a:sy n="120" d="100"/>
      </p:scale>
      <p:origin x="0" y="-772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microsoft.com/office/2018/10/relationships/authors" Target="author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Andel med PrimärvårdsKvalitet</c:v>
                </c:pt>
              </c:strCache>
            </c:strRef>
          </c:tx>
          <c:dPt>
            <c:idx val="0"/>
            <c:bubble3D val="0"/>
            <c:spPr>
              <a:solidFill>
                <a:srgbClr val="00B050"/>
              </a:solidFill>
              <a:ln>
                <a:noFill/>
              </a:ln>
              <a:effectLst/>
            </c:spPr>
            <c:extLst>
              <c:ext xmlns:c16="http://schemas.microsoft.com/office/drawing/2014/chart" uri="{C3380CC4-5D6E-409C-BE32-E72D297353CC}">
                <c16:uniqueId val="{00000001-DCC8-43A8-B958-FD9165FD7917}"/>
              </c:ext>
            </c:extLst>
          </c:dPt>
          <c:dPt>
            <c:idx val="1"/>
            <c:bubble3D val="0"/>
            <c:spPr>
              <a:solidFill>
                <a:srgbClr val="FF0000"/>
              </a:solidFill>
              <a:ln>
                <a:noFill/>
              </a:ln>
              <a:effectLst/>
            </c:spPr>
            <c:extLst>
              <c:ext xmlns:c16="http://schemas.microsoft.com/office/drawing/2014/chart" uri="{C3380CC4-5D6E-409C-BE32-E72D297353CC}">
                <c16:uniqueId val="{00000003-DCC8-43A8-B958-FD9165FD7917}"/>
              </c:ext>
            </c:extLst>
          </c:dPt>
          <c:dPt>
            <c:idx val="2"/>
            <c:bubble3D val="0"/>
            <c:spPr>
              <a:solidFill>
                <a:schemeClr val="accent3"/>
              </a:solidFill>
              <a:ln>
                <a:noFill/>
              </a:ln>
              <a:effectLst/>
            </c:spPr>
            <c:extLst>
              <c:ext xmlns:c16="http://schemas.microsoft.com/office/drawing/2014/chart" uri="{C3380CC4-5D6E-409C-BE32-E72D297353CC}">
                <c16:uniqueId val="{00000005-DCC8-43A8-B958-FD9165FD7917}"/>
              </c:ext>
            </c:extLst>
          </c:dPt>
          <c:dPt>
            <c:idx val="3"/>
            <c:bubble3D val="0"/>
            <c:spPr>
              <a:solidFill>
                <a:schemeClr val="bg2"/>
              </a:solidFill>
              <a:ln>
                <a:noFill/>
              </a:ln>
              <a:effectLst/>
            </c:spPr>
            <c:extLst>
              <c:ext xmlns:c16="http://schemas.microsoft.com/office/drawing/2014/chart" uri="{C3380CC4-5D6E-409C-BE32-E72D297353CC}">
                <c16:uniqueId val="{00000007-DCC8-43A8-B958-FD9165FD7917}"/>
              </c:ext>
            </c:extLst>
          </c:dPt>
          <c:cat>
            <c:strRef>
              <c:f>Blad1!$A$2:$A$5</c:f>
              <c:strCache>
                <c:ptCount val="2"/>
                <c:pt idx="0">
                  <c:v>Ja</c:v>
                </c:pt>
                <c:pt idx="1">
                  <c:v>Nej</c:v>
                </c:pt>
              </c:strCache>
            </c:strRef>
          </c:cat>
          <c:val>
            <c:numRef>
              <c:f>Blad1!$B$2:$B$5</c:f>
              <c:numCache>
                <c:formatCode>General</c:formatCode>
                <c:ptCount val="4"/>
                <c:pt idx="0">
                  <c:v>20</c:v>
                </c:pt>
                <c:pt idx="1">
                  <c:v>1</c:v>
                </c:pt>
              </c:numCache>
            </c:numRef>
          </c:val>
          <c:extLst>
            <c:ext xmlns:c16="http://schemas.microsoft.com/office/drawing/2014/chart" uri="{C3380CC4-5D6E-409C-BE32-E72D297353CC}">
              <c16:uniqueId val="{00000008-DCC8-43A8-B958-FD9165FD7917}"/>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dirty="0"/>
              <a:t>Fast </a:t>
            </a:r>
            <a:r>
              <a:rPr lang="en-US" dirty="0" err="1"/>
              <a:t>läkare</a:t>
            </a:r>
            <a:endParaRPr lang="en-US" dirty="0"/>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sv-SE"/>
        </a:p>
      </c:txPr>
    </c:title>
    <c:autoTitleDeleted val="0"/>
    <c:plotArea>
      <c:layout/>
      <c:pieChart>
        <c:varyColors val="1"/>
        <c:ser>
          <c:idx val="0"/>
          <c:order val="0"/>
          <c:tx>
            <c:strRef>
              <c:f>Blad1!$B$1</c:f>
              <c:strCache>
                <c:ptCount val="1"/>
                <c:pt idx="0">
                  <c:v>Uppdragsbeskrivning Fast läkare</c:v>
                </c:pt>
              </c:strCache>
            </c:strRef>
          </c:tx>
          <c:dPt>
            <c:idx val="0"/>
            <c:bubble3D val="0"/>
            <c:spPr>
              <a:solidFill>
                <a:srgbClr val="00B050"/>
              </a:solidFill>
              <a:ln>
                <a:noFill/>
              </a:ln>
              <a:effectLst/>
            </c:spPr>
            <c:extLst>
              <c:ext xmlns:c16="http://schemas.microsoft.com/office/drawing/2014/chart" uri="{C3380CC4-5D6E-409C-BE32-E72D297353CC}">
                <c16:uniqueId val="{00000001-EF07-4932-9560-6563F106D2C6}"/>
              </c:ext>
            </c:extLst>
          </c:dPt>
          <c:dPt>
            <c:idx val="1"/>
            <c:bubble3D val="0"/>
            <c:spPr>
              <a:solidFill>
                <a:srgbClr val="FF0000"/>
              </a:solidFill>
              <a:ln>
                <a:noFill/>
              </a:ln>
              <a:effectLst/>
            </c:spPr>
            <c:extLst>
              <c:ext xmlns:c16="http://schemas.microsoft.com/office/drawing/2014/chart" uri="{C3380CC4-5D6E-409C-BE32-E72D297353CC}">
                <c16:uniqueId val="{00000002-EF07-4932-9560-6563F106D2C6}"/>
              </c:ext>
            </c:extLst>
          </c:dPt>
          <c:dPt>
            <c:idx val="2"/>
            <c:bubble3D val="0"/>
            <c:spPr>
              <a:solidFill>
                <a:schemeClr val="accent3"/>
              </a:solidFill>
              <a:ln>
                <a:noFill/>
              </a:ln>
              <a:effectLst/>
            </c:spPr>
            <c:extLst>
              <c:ext xmlns:c16="http://schemas.microsoft.com/office/drawing/2014/chart" uri="{C3380CC4-5D6E-409C-BE32-E72D297353CC}">
                <c16:uniqueId val="{00000003-EF07-4932-9560-6563F106D2C6}"/>
              </c:ext>
            </c:extLst>
          </c:dPt>
          <c:dPt>
            <c:idx val="3"/>
            <c:bubble3D val="0"/>
            <c:spPr>
              <a:solidFill>
                <a:schemeClr val="bg2"/>
              </a:solidFill>
              <a:ln>
                <a:noFill/>
              </a:ln>
              <a:effectLst/>
            </c:spPr>
            <c:extLst>
              <c:ext xmlns:c16="http://schemas.microsoft.com/office/drawing/2014/chart" uri="{C3380CC4-5D6E-409C-BE32-E72D297353CC}">
                <c16:uniqueId val="{00000004-EF07-4932-9560-6563F106D2C6}"/>
              </c:ext>
            </c:extLst>
          </c:dPt>
          <c:cat>
            <c:strRef>
              <c:f>Blad1!$A$2:$A$5</c:f>
              <c:strCache>
                <c:ptCount val="2"/>
                <c:pt idx="0">
                  <c:v>Ja</c:v>
                </c:pt>
                <c:pt idx="1">
                  <c:v>Nej</c:v>
                </c:pt>
              </c:strCache>
            </c:strRef>
          </c:cat>
          <c:val>
            <c:numRef>
              <c:f>Blad1!$B$2:$B$5</c:f>
              <c:numCache>
                <c:formatCode>General</c:formatCode>
                <c:ptCount val="4"/>
                <c:pt idx="0">
                  <c:v>16</c:v>
                </c:pt>
                <c:pt idx="1">
                  <c:v>5</c:v>
                </c:pt>
              </c:numCache>
            </c:numRef>
          </c:val>
          <c:extLst>
            <c:ext xmlns:c16="http://schemas.microsoft.com/office/drawing/2014/chart" uri="{C3380CC4-5D6E-409C-BE32-E72D297353CC}">
              <c16:uniqueId val="{00000000-EF07-4932-9560-6563F106D2C6}"/>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dirty="0"/>
              <a:t>Fast </a:t>
            </a:r>
            <a:r>
              <a:rPr lang="en-US" dirty="0" err="1"/>
              <a:t>vårdkontakt</a:t>
            </a:r>
            <a:endParaRPr lang="en-US" dirty="0"/>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sv-SE"/>
        </a:p>
      </c:txPr>
    </c:title>
    <c:autoTitleDeleted val="0"/>
    <c:plotArea>
      <c:layout/>
      <c:pieChart>
        <c:varyColors val="1"/>
        <c:ser>
          <c:idx val="0"/>
          <c:order val="0"/>
          <c:tx>
            <c:strRef>
              <c:f>Blad1!$B$1</c:f>
              <c:strCache>
                <c:ptCount val="1"/>
                <c:pt idx="0">
                  <c:v>Uppdragsbeskrivning fast vårdkontakt</c:v>
                </c:pt>
              </c:strCache>
            </c:strRef>
          </c:tx>
          <c:dPt>
            <c:idx val="0"/>
            <c:bubble3D val="0"/>
            <c:spPr>
              <a:solidFill>
                <a:srgbClr val="00B050"/>
              </a:solidFill>
              <a:ln>
                <a:noFill/>
              </a:ln>
              <a:effectLst/>
            </c:spPr>
            <c:extLst>
              <c:ext xmlns:c16="http://schemas.microsoft.com/office/drawing/2014/chart" uri="{C3380CC4-5D6E-409C-BE32-E72D297353CC}">
                <c16:uniqueId val="{00000001-8CB4-42B3-B74C-743CD69D4A7F}"/>
              </c:ext>
            </c:extLst>
          </c:dPt>
          <c:dPt>
            <c:idx val="1"/>
            <c:bubble3D val="0"/>
            <c:spPr>
              <a:solidFill>
                <a:srgbClr val="FF0000"/>
              </a:solidFill>
              <a:ln>
                <a:noFill/>
              </a:ln>
              <a:effectLst/>
            </c:spPr>
            <c:extLst>
              <c:ext xmlns:c16="http://schemas.microsoft.com/office/drawing/2014/chart" uri="{C3380CC4-5D6E-409C-BE32-E72D297353CC}">
                <c16:uniqueId val="{00000003-8CB4-42B3-B74C-743CD69D4A7F}"/>
              </c:ext>
            </c:extLst>
          </c:dPt>
          <c:dPt>
            <c:idx val="2"/>
            <c:bubble3D val="0"/>
            <c:spPr>
              <a:solidFill>
                <a:schemeClr val="accent3"/>
              </a:solidFill>
              <a:ln>
                <a:noFill/>
              </a:ln>
              <a:effectLst/>
            </c:spPr>
            <c:extLst>
              <c:ext xmlns:c16="http://schemas.microsoft.com/office/drawing/2014/chart" uri="{C3380CC4-5D6E-409C-BE32-E72D297353CC}">
                <c16:uniqueId val="{00000005-8CB4-42B3-B74C-743CD69D4A7F}"/>
              </c:ext>
            </c:extLst>
          </c:dPt>
          <c:dPt>
            <c:idx val="3"/>
            <c:bubble3D val="0"/>
            <c:spPr>
              <a:solidFill>
                <a:schemeClr val="bg2"/>
              </a:solidFill>
              <a:ln>
                <a:noFill/>
              </a:ln>
              <a:effectLst/>
            </c:spPr>
            <c:extLst>
              <c:ext xmlns:c16="http://schemas.microsoft.com/office/drawing/2014/chart" uri="{C3380CC4-5D6E-409C-BE32-E72D297353CC}">
                <c16:uniqueId val="{00000007-8CB4-42B3-B74C-743CD69D4A7F}"/>
              </c:ext>
            </c:extLst>
          </c:dPt>
          <c:cat>
            <c:strRef>
              <c:f>Blad1!$A$2:$A$5</c:f>
              <c:strCache>
                <c:ptCount val="4"/>
                <c:pt idx="0">
                  <c:v>Ja</c:v>
                </c:pt>
                <c:pt idx="1">
                  <c:v>Nej</c:v>
                </c:pt>
                <c:pt idx="3">
                  <c:v>Inget svar</c:v>
                </c:pt>
              </c:strCache>
            </c:strRef>
          </c:cat>
          <c:val>
            <c:numRef>
              <c:f>Blad1!$B$2:$B$5</c:f>
              <c:numCache>
                <c:formatCode>General</c:formatCode>
                <c:ptCount val="4"/>
                <c:pt idx="0">
                  <c:v>17</c:v>
                </c:pt>
                <c:pt idx="1">
                  <c:v>4</c:v>
                </c:pt>
              </c:numCache>
            </c:numRef>
          </c:val>
          <c:extLst>
            <c:ext xmlns:c16="http://schemas.microsoft.com/office/drawing/2014/chart" uri="{C3380CC4-5D6E-409C-BE32-E72D297353CC}">
              <c16:uniqueId val="{00000008-8CB4-42B3-B74C-743CD69D4A7F}"/>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dirty="0"/>
              <a:t>Fast </a:t>
            </a:r>
            <a:r>
              <a:rPr lang="en-US" dirty="0" err="1"/>
              <a:t>läkare</a:t>
            </a:r>
            <a:endParaRPr lang="en-US" dirty="0"/>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sv-SE"/>
        </a:p>
      </c:txPr>
    </c:title>
    <c:autoTitleDeleted val="0"/>
    <c:plotArea>
      <c:layout/>
      <c:pieChart>
        <c:varyColors val="1"/>
        <c:ser>
          <c:idx val="0"/>
          <c:order val="0"/>
          <c:tx>
            <c:strRef>
              <c:f>Blad1!$B$1</c:f>
              <c:strCache>
                <c:ptCount val="1"/>
                <c:pt idx="0">
                  <c:v>Uppdragsbeskrivning fast vårdkontakt</c:v>
                </c:pt>
              </c:strCache>
            </c:strRef>
          </c:tx>
          <c:dPt>
            <c:idx val="0"/>
            <c:bubble3D val="0"/>
            <c:spPr>
              <a:solidFill>
                <a:srgbClr val="00B050"/>
              </a:solidFill>
              <a:ln>
                <a:noFill/>
              </a:ln>
              <a:effectLst/>
            </c:spPr>
            <c:extLst>
              <c:ext xmlns:c16="http://schemas.microsoft.com/office/drawing/2014/chart" uri="{C3380CC4-5D6E-409C-BE32-E72D297353CC}">
                <c16:uniqueId val="{00000001-1605-40BA-9146-3F8621896C05}"/>
              </c:ext>
            </c:extLst>
          </c:dPt>
          <c:dPt>
            <c:idx val="1"/>
            <c:bubble3D val="0"/>
            <c:spPr>
              <a:solidFill>
                <a:srgbClr val="FF0000"/>
              </a:solidFill>
              <a:ln>
                <a:noFill/>
              </a:ln>
              <a:effectLst/>
            </c:spPr>
            <c:extLst>
              <c:ext xmlns:c16="http://schemas.microsoft.com/office/drawing/2014/chart" uri="{C3380CC4-5D6E-409C-BE32-E72D297353CC}">
                <c16:uniqueId val="{00000003-1605-40BA-9146-3F8621896C05}"/>
              </c:ext>
            </c:extLst>
          </c:dPt>
          <c:dPt>
            <c:idx val="2"/>
            <c:bubble3D val="0"/>
            <c:spPr>
              <a:solidFill>
                <a:schemeClr val="accent3"/>
              </a:solidFill>
              <a:ln>
                <a:noFill/>
              </a:ln>
              <a:effectLst/>
            </c:spPr>
            <c:extLst>
              <c:ext xmlns:c16="http://schemas.microsoft.com/office/drawing/2014/chart" uri="{C3380CC4-5D6E-409C-BE32-E72D297353CC}">
                <c16:uniqueId val="{00000005-1605-40BA-9146-3F8621896C05}"/>
              </c:ext>
            </c:extLst>
          </c:dPt>
          <c:dPt>
            <c:idx val="3"/>
            <c:bubble3D val="0"/>
            <c:spPr>
              <a:solidFill>
                <a:schemeClr val="bg2"/>
              </a:solidFill>
              <a:ln>
                <a:noFill/>
              </a:ln>
              <a:effectLst/>
            </c:spPr>
            <c:extLst>
              <c:ext xmlns:c16="http://schemas.microsoft.com/office/drawing/2014/chart" uri="{C3380CC4-5D6E-409C-BE32-E72D297353CC}">
                <c16:uniqueId val="{00000007-1605-40BA-9146-3F8621896C05}"/>
              </c:ext>
            </c:extLst>
          </c:dPt>
          <c:cat>
            <c:strRef>
              <c:f>Blad1!$A$2:$A$5</c:f>
              <c:strCache>
                <c:ptCount val="4"/>
                <c:pt idx="0">
                  <c:v>Ja</c:v>
                </c:pt>
                <c:pt idx="3">
                  <c:v>Inget svar</c:v>
                </c:pt>
              </c:strCache>
            </c:strRef>
          </c:cat>
          <c:val>
            <c:numRef>
              <c:f>Blad1!$B$2:$B$5</c:f>
              <c:numCache>
                <c:formatCode>General</c:formatCode>
                <c:ptCount val="4"/>
                <c:pt idx="0">
                  <c:v>20</c:v>
                </c:pt>
                <c:pt idx="3">
                  <c:v>1</c:v>
                </c:pt>
              </c:numCache>
            </c:numRef>
          </c:val>
          <c:extLst>
            <c:ext xmlns:c16="http://schemas.microsoft.com/office/drawing/2014/chart" uri="{C3380CC4-5D6E-409C-BE32-E72D297353CC}">
              <c16:uniqueId val="{00000008-1605-40BA-9146-3F8621896C05}"/>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1"/>
        <c:delete val="1"/>
      </c:legendEntry>
      <c:legendEntry>
        <c:idx val="2"/>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dirty="0"/>
              <a:t>Fast </a:t>
            </a:r>
            <a:r>
              <a:rPr lang="en-US" dirty="0" err="1"/>
              <a:t>vårdkontakt</a:t>
            </a:r>
            <a:endParaRPr lang="en-US" dirty="0"/>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sv-SE"/>
        </a:p>
      </c:txPr>
    </c:title>
    <c:autoTitleDeleted val="0"/>
    <c:plotArea>
      <c:layout/>
      <c:pieChart>
        <c:varyColors val="1"/>
        <c:ser>
          <c:idx val="0"/>
          <c:order val="0"/>
          <c:tx>
            <c:strRef>
              <c:f>Blad1!$B$1</c:f>
              <c:strCache>
                <c:ptCount val="1"/>
                <c:pt idx="0">
                  <c:v>Uppdragsbeskrivning Fast läkare</c:v>
                </c:pt>
              </c:strCache>
            </c:strRef>
          </c:tx>
          <c:dPt>
            <c:idx val="0"/>
            <c:bubble3D val="0"/>
            <c:spPr>
              <a:solidFill>
                <a:srgbClr val="00B050"/>
              </a:solidFill>
              <a:ln>
                <a:noFill/>
              </a:ln>
              <a:effectLst/>
            </c:spPr>
            <c:extLst>
              <c:ext xmlns:c16="http://schemas.microsoft.com/office/drawing/2014/chart" uri="{C3380CC4-5D6E-409C-BE32-E72D297353CC}">
                <c16:uniqueId val="{00000001-52BF-43AE-8B1E-DB4E80658125}"/>
              </c:ext>
            </c:extLst>
          </c:dPt>
          <c:dPt>
            <c:idx val="1"/>
            <c:bubble3D val="0"/>
            <c:spPr>
              <a:solidFill>
                <a:srgbClr val="FF0000"/>
              </a:solidFill>
              <a:ln>
                <a:noFill/>
              </a:ln>
              <a:effectLst/>
            </c:spPr>
            <c:extLst>
              <c:ext xmlns:c16="http://schemas.microsoft.com/office/drawing/2014/chart" uri="{C3380CC4-5D6E-409C-BE32-E72D297353CC}">
                <c16:uniqueId val="{00000003-52BF-43AE-8B1E-DB4E80658125}"/>
              </c:ext>
            </c:extLst>
          </c:dPt>
          <c:dPt>
            <c:idx val="2"/>
            <c:bubble3D val="0"/>
            <c:spPr>
              <a:solidFill>
                <a:schemeClr val="accent3"/>
              </a:solidFill>
              <a:ln>
                <a:noFill/>
              </a:ln>
              <a:effectLst/>
            </c:spPr>
            <c:extLst>
              <c:ext xmlns:c16="http://schemas.microsoft.com/office/drawing/2014/chart" uri="{C3380CC4-5D6E-409C-BE32-E72D297353CC}">
                <c16:uniqueId val="{00000005-52BF-43AE-8B1E-DB4E80658125}"/>
              </c:ext>
            </c:extLst>
          </c:dPt>
          <c:dPt>
            <c:idx val="3"/>
            <c:bubble3D val="0"/>
            <c:spPr>
              <a:solidFill>
                <a:schemeClr val="bg2"/>
              </a:solidFill>
              <a:ln>
                <a:noFill/>
              </a:ln>
              <a:effectLst/>
            </c:spPr>
            <c:extLst>
              <c:ext xmlns:c16="http://schemas.microsoft.com/office/drawing/2014/chart" uri="{C3380CC4-5D6E-409C-BE32-E72D297353CC}">
                <c16:uniqueId val="{00000007-52BF-43AE-8B1E-DB4E80658125}"/>
              </c:ext>
            </c:extLst>
          </c:dPt>
          <c:cat>
            <c:strRef>
              <c:f>Blad1!$A$2:$A$5</c:f>
              <c:strCache>
                <c:ptCount val="4"/>
                <c:pt idx="0">
                  <c:v>Ja</c:v>
                </c:pt>
                <c:pt idx="1">
                  <c:v>Nej</c:v>
                </c:pt>
                <c:pt idx="3">
                  <c:v>Inget svar</c:v>
                </c:pt>
              </c:strCache>
            </c:strRef>
          </c:cat>
          <c:val>
            <c:numRef>
              <c:f>Blad1!$B$2:$B$5</c:f>
              <c:numCache>
                <c:formatCode>General</c:formatCode>
                <c:ptCount val="4"/>
                <c:pt idx="0">
                  <c:v>17</c:v>
                </c:pt>
                <c:pt idx="1">
                  <c:v>4</c:v>
                </c:pt>
              </c:numCache>
            </c:numRef>
          </c:val>
          <c:extLst>
            <c:ext xmlns:c16="http://schemas.microsoft.com/office/drawing/2014/chart" uri="{C3380CC4-5D6E-409C-BE32-E72D297353CC}">
              <c16:uniqueId val="{00000008-52BF-43AE-8B1E-DB4E80658125}"/>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dirty="0"/>
              <a:t>Fast </a:t>
            </a:r>
            <a:r>
              <a:rPr lang="en-US" dirty="0" err="1"/>
              <a:t>vårdkontakt</a:t>
            </a:r>
            <a:endParaRPr lang="en-US" dirty="0"/>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sv-SE"/>
        </a:p>
      </c:txPr>
    </c:title>
    <c:autoTitleDeleted val="0"/>
    <c:plotArea>
      <c:layout/>
      <c:pieChart>
        <c:varyColors val="1"/>
        <c:ser>
          <c:idx val="0"/>
          <c:order val="0"/>
          <c:tx>
            <c:strRef>
              <c:f>Blad1!$B$1</c:f>
              <c:strCache>
                <c:ptCount val="1"/>
                <c:pt idx="0">
                  <c:v>Uppdragsbeskrivning fast vårdkontakt</c:v>
                </c:pt>
              </c:strCache>
            </c:strRef>
          </c:tx>
          <c:dPt>
            <c:idx val="0"/>
            <c:bubble3D val="0"/>
            <c:spPr>
              <a:solidFill>
                <a:srgbClr val="00B050"/>
              </a:solidFill>
              <a:ln>
                <a:noFill/>
              </a:ln>
              <a:effectLst/>
            </c:spPr>
            <c:extLst>
              <c:ext xmlns:c16="http://schemas.microsoft.com/office/drawing/2014/chart" uri="{C3380CC4-5D6E-409C-BE32-E72D297353CC}">
                <c16:uniqueId val="{00000001-3C8B-4867-84C8-CDD3CE7105DA}"/>
              </c:ext>
            </c:extLst>
          </c:dPt>
          <c:dPt>
            <c:idx val="1"/>
            <c:bubble3D val="0"/>
            <c:spPr>
              <a:solidFill>
                <a:srgbClr val="FF0000"/>
              </a:solidFill>
              <a:ln>
                <a:noFill/>
              </a:ln>
              <a:effectLst/>
            </c:spPr>
            <c:extLst>
              <c:ext xmlns:c16="http://schemas.microsoft.com/office/drawing/2014/chart" uri="{C3380CC4-5D6E-409C-BE32-E72D297353CC}">
                <c16:uniqueId val="{00000003-3C8B-4867-84C8-CDD3CE7105DA}"/>
              </c:ext>
            </c:extLst>
          </c:dPt>
          <c:dPt>
            <c:idx val="2"/>
            <c:bubble3D val="0"/>
            <c:spPr>
              <a:solidFill>
                <a:schemeClr val="accent3"/>
              </a:solidFill>
              <a:ln>
                <a:noFill/>
              </a:ln>
              <a:effectLst/>
            </c:spPr>
            <c:extLst>
              <c:ext xmlns:c16="http://schemas.microsoft.com/office/drawing/2014/chart" uri="{C3380CC4-5D6E-409C-BE32-E72D297353CC}">
                <c16:uniqueId val="{00000005-3C8B-4867-84C8-CDD3CE7105DA}"/>
              </c:ext>
            </c:extLst>
          </c:dPt>
          <c:dPt>
            <c:idx val="3"/>
            <c:bubble3D val="0"/>
            <c:spPr>
              <a:solidFill>
                <a:schemeClr val="bg2"/>
              </a:solidFill>
              <a:ln>
                <a:noFill/>
              </a:ln>
              <a:effectLst/>
            </c:spPr>
            <c:extLst>
              <c:ext xmlns:c16="http://schemas.microsoft.com/office/drawing/2014/chart" uri="{C3380CC4-5D6E-409C-BE32-E72D297353CC}">
                <c16:uniqueId val="{00000007-3C8B-4867-84C8-CDD3CE7105DA}"/>
              </c:ext>
            </c:extLst>
          </c:dPt>
          <c:cat>
            <c:strRef>
              <c:f>Blad1!$A$2:$A$5</c:f>
              <c:strCache>
                <c:ptCount val="4"/>
                <c:pt idx="0">
                  <c:v>Ja</c:v>
                </c:pt>
                <c:pt idx="1">
                  <c:v>Nej</c:v>
                </c:pt>
                <c:pt idx="2">
                  <c:v>Arbete pågår</c:v>
                </c:pt>
                <c:pt idx="3">
                  <c:v>Inget svar</c:v>
                </c:pt>
              </c:strCache>
            </c:strRef>
          </c:cat>
          <c:val>
            <c:numRef>
              <c:f>Blad1!$B$2:$B$5</c:f>
              <c:numCache>
                <c:formatCode>General</c:formatCode>
                <c:ptCount val="4"/>
                <c:pt idx="0">
                  <c:v>6</c:v>
                </c:pt>
                <c:pt idx="1">
                  <c:v>15</c:v>
                </c:pt>
              </c:numCache>
            </c:numRef>
          </c:val>
          <c:extLst>
            <c:ext xmlns:c16="http://schemas.microsoft.com/office/drawing/2014/chart" uri="{C3380CC4-5D6E-409C-BE32-E72D297353CC}">
              <c16:uniqueId val="{00000008-3C8B-4867-84C8-CDD3CE7105DA}"/>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2"/>
        <c:delete val="1"/>
      </c:legendEntry>
      <c:legendEntry>
        <c:idx val="3"/>
        <c:delete val="1"/>
      </c:legendEntry>
      <c:layout>
        <c:manualLayout>
          <c:xMode val="edge"/>
          <c:yMode val="edge"/>
          <c:x val="0.33298658956692911"/>
          <c:y val="0.94266265116494519"/>
          <c:w val="0.31840182086614172"/>
          <c:h val="4.796234941176492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dirty="0"/>
              <a:t>Fast </a:t>
            </a:r>
            <a:r>
              <a:rPr lang="en-US" dirty="0" err="1"/>
              <a:t>läkare</a:t>
            </a:r>
            <a:endParaRPr lang="en-US" dirty="0"/>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sv-SE"/>
        </a:p>
      </c:txPr>
    </c:title>
    <c:autoTitleDeleted val="0"/>
    <c:plotArea>
      <c:layout/>
      <c:pieChart>
        <c:varyColors val="1"/>
        <c:ser>
          <c:idx val="0"/>
          <c:order val="0"/>
          <c:tx>
            <c:strRef>
              <c:f>Blad1!$B$1</c:f>
              <c:strCache>
                <c:ptCount val="1"/>
                <c:pt idx="0">
                  <c:v>Uppdragsbeskrivning fast vårdkontakt</c:v>
                </c:pt>
              </c:strCache>
            </c:strRef>
          </c:tx>
          <c:dPt>
            <c:idx val="0"/>
            <c:bubble3D val="0"/>
            <c:spPr>
              <a:solidFill>
                <a:srgbClr val="00B050"/>
              </a:solidFill>
              <a:ln>
                <a:noFill/>
              </a:ln>
              <a:effectLst/>
            </c:spPr>
            <c:extLst>
              <c:ext xmlns:c16="http://schemas.microsoft.com/office/drawing/2014/chart" uri="{C3380CC4-5D6E-409C-BE32-E72D297353CC}">
                <c16:uniqueId val="{00000001-1817-46C8-82DC-879C223EAFE4}"/>
              </c:ext>
            </c:extLst>
          </c:dPt>
          <c:dPt>
            <c:idx val="1"/>
            <c:bubble3D val="0"/>
            <c:spPr>
              <a:solidFill>
                <a:srgbClr val="FF0000"/>
              </a:solidFill>
              <a:ln>
                <a:noFill/>
              </a:ln>
              <a:effectLst/>
            </c:spPr>
            <c:extLst>
              <c:ext xmlns:c16="http://schemas.microsoft.com/office/drawing/2014/chart" uri="{C3380CC4-5D6E-409C-BE32-E72D297353CC}">
                <c16:uniqueId val="{00000003-1817-46C8-82DC-879C223EAFE4}"/>
              </c:ext>
            </c:extLst>
          </c:dPt>
          <c:dPt>
            <c:idx val="2"/>
            <c:bubble3D val="0"/>
            <c:spPr>
              <a:solidFill>
                <a:schemeClr val="accent3"/>
              </a:solidFill>
              <a:ln>
                <a:noFill/>
              </a:ln>
              <a:effectLst/>
            </c:spPr>
            <c:extLst>
              <c:ext xmlns:c16="http://schemas.microsoft.com/office/drawing/2014/chart" uri="{C3380CC4-5D6E-409C-BE32-E72D297353CC}">
                <c16:uniqueId val="{00000005-1817-46C8-82DC-879C223EAFE4}"/>
              </c:ext>
            </c:extLst>
          </c:dPt>
          <c:dPt>
            <c:idx val="3"/>
            <c:bubble3D val="0"/>
            <c:spPr>
              <a:solidFill>
                <a:schemeClr val="bg2"/>
              </a:solidFill>
              <a:ln>
                <a:noFill/>
              </a:ln>
              <a:effectLst/>
            </c:spPr>
            <c:extLst>
              <c:ext xmlns:c16="http://schemas.microsoft.com/office/drawing/2014/chart" uri="{C3380CC4-5D6E-409C-BE32-E72D297353CC}">
                <c16:uniqueId val="{00000007-1817-46C8-82DC-879C223EAFE4}"/>
              </c:ext>
            </c:extLst>
          </c:dPt>
          <c:cat>
            <c:strRef>
              <c:f>Blad1!$A$2:$A$5</c:f>
              <c:strCache>
                <c:ptCount val="4"/>
                <c:pt idx="0">
                  <c:v>Ja</c:v>
                </c:pt>
                <c:pt idx="1">
                  <c:v>Nej</c:v>
                </c:pt>
                <c:pt idx="2">
                  <c:v>Arbete pågår</c:v>
                </c:pt>
                <c:pt idx="3">
                  <c:v>Inget svar</c:v>
                </c:pt>
              </c:strCache>
            </c:strRef>
          </c:cat>
          <c:val>
            <c:numRef>
              <c:f>Blad1!$B$2:$B$5</c:f>
              <c:numCache>
                <c:formatCode>General</c:formatCode>
                <c:ptCount val="4"/>
                <c:pt idx="0">
                  <c:v>14</c:v>
                </c:pt>
                <c:pt idx="1">
                  <c:v>7</c:v>
                </c:pt>
              </c:numCache>
            </c:numRef>
          </c:val>
          <c:extLst>
            <c:ext xmlns:c16="http://schemas.microsoft.com/office/drawing/2014/chart" uri="{C3380CC4-5D6E-409C-BE32-E72D297353CC}">
              <c16:uniqueId val="{00000008-1817-46C8-82DC-879C223EAFE4}"/>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2"/>
        <c:delete val="1"/>
      </c:legendEntry>
      <c:legendEntry>
        <c:idx val="3"/>
        <c:delete val="1"/>
      </c:legendEntry>
      <c:layout>
        <c:manualLayout>
          <c:xMode val="edge"/>
          <c:yMode val="edge"/>
          <c:x val="0.3408132946636076"/>
          <c:y val="0.92736864566734478"/>
          <c:w val="0.31840182086614172"/>
          <c:h val="4.796234941176492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dirty="0"/>
              <a:t>Fast </a:t>
            </a:r>
            <a:r>
              <a:rPr lang="en-US" dirty="0" err="1"/>
              <a:t>läkare</a:t>
            </a:r>
            <a:r>
              <a:rPr lang="en-US" dirty="0"/>
              <a:t> </a:t>
            </a:r>
          </a:p>
        </c:rich>
      </c:tx>
      <c:layout>
        <c:manualLayout>
          <c:xMode val="edge"/>
          <c:yMode val="edge"/>
          <c:x val="0.40064306305587449"/>
          <c:y val="2.0430588995835091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sv-SE"/>
        </a:p>
      </c:txPr>
    </c:title>
    <c:autoTitleDeleted val="0"/>
    <c:plotArea>
      <c:layout/>
      <c:pieChart>
        <c:varyColors val="1"/>
        <c:ser>
          <c:idx val="0"/>
          <c:order val="0"/>
          <c:tx>
            <c:strRef>
              <c:f>Blad1!$B$1</c:f>
              <c:strCache>
                <c:ptCount val="1"/>
                <c:pt idx="0">
                  <c:v>Uppdragsbeskrivning Fast läkare</c:v>
                </c:pt>
              </c:strCache>
            </c:strRef>
          </c:tx>
          <c:dPt>
            <c:idx val="0"/>
            <c:bubble3D val="0"/>
            <c:spPr>
              <a:solidFill>
                <a:srgbClr val="00B050"/>
              </a:solidFill>
              <a:ln>
                <a:noFill/>
              </a:ln>
              <a:effectLst/>
            </c:spPr>
            <c:extLst>
              <c:ext xmlns:c16="http://schemas.microsoft.com/office/drawing/2014/chart" uri="{C3380CC4-5D6E-409C-BE32-E72D297353CC}">
                <c16:uniqueId val="{00000001-69AB-4D89-A5A1-083BCD0069A4}"/>
              </c:ext>
            </c:extLst>
          </c:dPt>
          <c:dPt>
            <c:idx val="1"/>
            <c:bubble3D val="0"/>
            <c:spPr>
              <a:solidFill>
                <a:srgbClr val="FF0000"/>
              </a:solidFill>
              <a:ln>
                <a:noFill/>
              </a:ln>
              <a:effectLst/>
            </c:spPr>
            <c:extLst>
              <c:ext xmlns:c16="http://schemas.microsoft.com/office/drawing/2014/chart" uri="{C3380CC4-5D6E-409C-BE32-E72D297353CC}">
                <c16:uniqueId val="{00000003-69AB-4D89-A5A1-083BCD0069A4}"/>
              </c:ext>
            </c:extLst>
          </c:dPt>
          <c:dPt>
            <c:idx val="2"/>
            <c:bubble3D val="0"/>
            <c:spPr>
              <a:solidFill>
                <a:schemeClr val="accent3"/>
              </a:solidFill>
              <a:ln>
                <a:noFill/>
              </a:ln>
              <a:effectLst/>
            </c:spPr>
            <c:extLst>
              <c:ext xmlns:c16="http://schemas.microsoft.com/office/drawing/2014/chart" uri="{C3380CC4-5D6E-409C-BE32-E72D297353CC}">
                <c16:uniqueId val="{00000005-69AB-4D89-A5A1-083BCD0069A4}"/>
              </c:ext>
            </c:extLst>
          </c:dPt>
          <c:dPt>
            <c:idx val="3"/>
            <c:bubble3D val="0"/>
            <c:spPr>
              <a:solidFill>
                <a:schemeClr val="bg2"/>
              </a:solidFill>
              <a:ln>
                <a:noFill/>
              </a:ln>
              <a:effectLst/>
            </c:spPr>
            <c:extLst>
              <c:ext xmlns:c16="http://schemas.microsoft.com/office/drawing/2014/chart" uri="{C3380CC4-5D6E-409C-BE32-E72D297353CC}">
                <c16:uniqueId val="{00000007-69AB-4D89-A5A1-083BCD0069A4}"/>
              </c:ext>
            </c:extLst>
          </c:dPt>
          <c:cat>
            <c:strRef>
              <c:f>Blad1!$A$2:$A$5</c:f>
              <c:strCache>
                <c:ptCount val="4"/>
                <c:pt idx="0">
                  <c:v>Ja</c:v>
                </c:pt>
                <c:pt idx="1">
                  <c:v>Nej</c:v>
                </c:pt>
                <c:pt idx="2">
                  <c:v>Delvis</c:v>
                </c:pt>
                <c:pt idx="3">
                  <c:v>Inget svar</c:v>
                </c:pt>
              </c:strCache>
            </c:strRef>
          </c:cat>
          <c:val>
            <c:numRef>
              <c:f>Blad1!$B$2:$B$5</c:f>
              <c:numCache>
                <c:formatCode>General</c:formatCode>
                <c:ptCount val="4"/>
                <c:pt idx="0">
                  <c:v>7</c:v>
                </c:pt>
                <c:pt idx="1">
                  <c:v>13</c:v>
                </c:pt>
                <c:pt idx="2">
                  <c:v>1</c:v>
                </c:pt>
                <c:pt idx="3">
                  <c:v>1</c:v>
                </c:pt>
              </c:numCache>
            </c:numRef>
          </c:val>
          <c:extLst>
            <c:ext xmlns:c16="http://schemas.microsoft.com/office/drawing/2014/chart" uri="{C3380CC4-5D6E-409C-BE32-E72D297353CC}">
              <c16:uniqueId val="{00000008-69AB-4D89-A5A1-083BCD0069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dirty="0"/>
              <a:t>Fast </a:t>
            </a:r>
            <a:r>
              <a:rPr lang="en-US" dirty="0" err="1"/>
              <a:t>vårdkontakt</a:t>
            </a:r>
            <a:endParaRPr lang="en-US" dirty="0"/>
          </a:p>
        </c:rich>
      </c:tx>
      <c:layout>
        <c:manualLayout>
          <c:xMode val="edge"/>
          <c:yMode val="edge"/>
          <c:x val="0.40064306305587449"/>
          <c:y val="2.0430588995835091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sv-SE"/>
        </a:p>
      </c:txPr>
    </c:title>
    <c:autoTitleDeleted val="0"/>
    <c:plotArea>
      <c:layout/>
      <c:pieChart>
        <c:varyColors val="1"/>
        <c:ser>
          <c:idx val="0"/>
          <c:order val="0"/>
          <c:tx>
            <c:strRef>
              <c:f>Blad1!$B$1</c:f>
              <c:strCache>
                <c:ptCount val="1"/>
                <c:pt idx="0">
                  <c:v>Uppdragsbeskrivning Fast läkare</c:v>
                </c:pt>
              </c:strCache>
            </c:strRef>
          </c:tx>
          <c:dPt>
            <c:idx val="0"/>
            <c:bubble3D val="0"/>
            <c:spPr>
              <a:solidFill>
                <a:srgbClr val="00B050"/>
              </a:solidFill>
              <a:ln>
                <a:noFill/>
              </a:ln>
              <a:effectLst/>
            </c:spPr>
            <c:extLst>
              <c:ext xmlns:c16="http://schemas.microsoft.com/office/drawing/2014/chart" uri="{C3380CC4-5D6E-409C-BE32-E72D297353CC}">
                <c16:uniqueId val="{00000001-471B-47AD-8B05-29CC15440740}"/>
              </c:ext>
            </c:extLst>
          </c:dPt>
          <c:dPt>
            <c:idx val="1"/>
            <c:bubble3D val="0"/>
            <c:spPr>
              <a:solidFill>
                <a:srgbClr val="FF0000"/>
              </a:solidFill>
              <a:ln>
                <a:noFill/>
              </a:ln>
              <a:effectLst/>
            </c:spPr>
            <c:extLst>
              <c:ext xmlns:c16="http://schemas.microsoft.com/office/drawing/2014/chart" uri="{C3380CC4-5D6E-409C-BE32-E72D297353CC}">
                <c16:uniqueId val="{00000003-471B-47AD-8B05-29CC15440740}"/>
              </c:ext>
            </c:extLst>
          </c:dPt>
          <c:dPt>
            <c:idx val="2"/>
            <c:bubble3D val="0"/>
            <c:spPr>
              <a:solidFill>
                <a:schemeClr val="accent3"/>
              </a:solidFill>
              <a:ln>
                <a:noFill/>
              </a:ln>
              <a:effectLst/>
            </c:spPr>
            <c:extLst>
              <c:ext xmlns:c16="http://schemas.microsoft.com/office/drawing/2014/chart" uri="{C3380CC4-5D6E-409C-BE32-E72D297353CC}">
                <c16:uniqueId val="{00000005-471B-47AD-8B05-29CC15440740}"/>
              </c:ext>
            </c:extLst>
          </c:dPt>
          <c:dPt>
            <c:idx val="3"/>
            <c:bubble3D val="0"/>
            <c:spPr>
              <a:solidFill>
                <a:schemeClr val="bg2"/>
              </a:solidFill>
              <a:ln>
                <a:noFill/>
              </a:ln>
              <a:effectLst/>
            </c:spPr>
            <c:extLst>
              <c:ext xmlns:c16="http://schemas.microsoft.com/office/drawing/2014/chart" uri="{C3380CC4-5D6E-409C-BE32-E72D297353CC}">
                <c16:uniqueId val="{00000007-471B-47AD-8B05-29CC15440740}"/>
              </c:ext>
            </c:extLst>
          </c:dPt>
          <c:cat>
            <c:strRef>
              <c:f>Blad1!$A$2:$A$5</c:f>
              <c:strCache>
                <c:ptCount val="4"/>
                <c:pt idx="0">
                  <c:v>Ja</c:v>
                </c:pt>
                <c:pt idx="1">
                  <c:v>Nej</c:v>
                </c:pt>
                <c:pt idx="2">
                  <c:v>Delvis</c:v>
                </c:pt>
                <c:pt idx="3">
                  <c:v>Inget svar</c:v>
                </c:pt>
              </c:strCache>
            </c:strRef>
          </c:cat>
          <c:val>
            <c:numRef>
              <c:f>Blad1!$B$2:$B$5</c:f>
              <c:numCache>
                <c:formatCode>General</c:formatCode>
                <c:ptCount val="4"/>
                <c:pt idx="0">
                  <c:v>2</c:v>
                </c:pt>
                <c:pt idx="1">
                  <c:v>17</c:v>
                </c:pt>
                <c:pt idx="2">
                  <c:v>2</c:v>
                </c:pt>
              </c:numCache>
            </c:numRef>
          </c:val>
          <c:extLst>
            <c:ext xmlns:c16="http://schemas.microsoft.com/office/drawing/2014/chart" uri="{C3380CC4-5D6E-409C-BE32-E72D297353CC}">
              <c16:uniqueId val="{00000008-471B-47AD-8B05-29CC15440740}"/>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6.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7.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8.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9.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FB22B5-A2EE-44CE-8E8F-32EE7140B038}" type="datetimeFigureOut">
              <a:rPr lang="sv-SE" smtClean="0"/>
              <a:t>2022-11-08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B12162-114E-4768-9F17-466068679B7A}" type="slidenum">
              <a:rPr lang="sv-SE" smtClean="0"/>
              <a:t>‹#›</a:t>
            </a:fld>
            <a:endParaRPr lang="sv-SE"/>
          </a:p>
        </p:txBody>
      </p:sp>
    </p:spTree>
    <p:extLst>
      <p:ext uri="{BB962C8B-B14F-4D97-AF65-F5344CB8AC3E}">
        <p14:creationId xmlns:p14="http://schemas.microsoft.com/office/powerpoint/2010/main" val="4112349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B51BFD-5D7D-7242-8400-9D53345A619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364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000000"/>
                </a:solidFill>
                <a:effectLst/>
                <a:latin typeface="Roboto" panose="02000000000000000000" pitchFamily="2" charset="0"/>
              </a:rPr>
              <a:t>I januari i år slöt regeringen och Sveriges Kommuner och regioner (SKR) en överenskommelse för att utveckla den nära vården. Bland annat sattes målet att minst 55 procent av befolkningen ska ha en namngiven fast läkarkontakt i primärvården vid utgången av 2022. Bland personer som bor på äldreboenden ska minst 80 procent ha en namngiven fast läkarkontakt. </a:t>
            </a:r>
            <a:r>
              <a:rPr lang="sv-SE" dirty="0">
                <a:latin typeface="Calibri"/>
                <a:cs typeface="Calibri"/>
              </a:rPr>
              <a:t>ska en 20-procentig ökning av kontinuitetsindex till läkare samt kontinuitetsindex för patientens totala kontakter ha skett i </a:t>
            </a:r>
            <a:r>
              <a:rPr lang="sv-SE" u="sng" dirty="0">
                <a:latin typeface="Calibri"/>
                <a:cs typeface="Calibri"/>
              </a:rPr>
              <a:t>primärvården</a:t>
            </a:r>
            <a:r>
              <a:rPr lang="sv-SE" dirty="0">
                <a:latin typeface="Calibri"/>
                <a:cs typeface="Calibri"/>
              </a:rPr>
              <a:t> regionen.  </a:t>
            </a:r>
            <a:endParaRPr lang="sv-SE" b="1" dirty="0">
              <a:latin typeface="Calibri"/>
              <a:cs typeface="Calibri"/>
            </a:endParaRPr>
          </a:p>
          <a:p>
            <a:endParaRPr lang="sv-SE" dirty="0"/>
          </a:p>
        </p:txBody>
      </p:sp>
      <p:sp>
        <p:nvSpPr>
          <p:cNvPr id="4" name="Platshållare för bildnummer 3"/>
          <p:cNvSpPr>
            <a:spLocks noGrp="1"/>
          </p:cNvSpPr>
          <p:nvPr>
            <p:ph type="sldNum" sz="quarter" idx="5"/>
          </p:nvPr>
        </p:nvSpPr>
        <p:spPr/>
        <p:txBody>
          <a:bodyPr/>
          <a:lstStyle/>
          <a:p>
            <a:fld id="{C128B75A-A712-4DC7-8C19-512C00587717}" type="slidenum">
              <a:rPr lang="sv-SE" smtClean="0"/>
              <a:t>2</a:t>
            </a:fld>
            <a:endParaRPr lang="sv-SE"/>
          </a:p>
        </p:txBody>
      </p:sp>
    </p:spTree>
    <p:extLst>
      <p:ext uri="{BB962C8B-B14F-4D97-AF65-F5344CB8AC3E}">
        <p14:creationId xmlns:p14="http://schemas.microsoft.com/office/powerpoint/2010/main" val="3239850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Times New Roman" panose="02020603050405020304" pitchFamily="18" charset="0"/>
                <a:ea typeface="Calibri" panose="020F0502020204030204" pitchFamily="34" charset="0"/>
                <a:cs typeface="Times New Roman" panose="02020603050405020304" pitchFamily="18" charset="0"/>
              </a:rPr>
              <a:t>Ett förslag till mall har tagits fram tillsammans med </a:t>
            </a:r>
            <a:r>
              <a:rPr lang="sv-SE" sz="1200" dirty="0" err="1">
                <a:effectLst/>
                <a:latin typeface="Times New Roman" panose="02020603050405020304" pitchFamily="18" charset="0"/>
                <a:ea typeface="Calibri" panose="020F0502020204030204" pitchFamily="34" charset="0"/>
                <a:cs typeface="Times New Roman" panose="02020603050405020304" pitchFamily="18" charset="0"/>
              </a:rPr>
              <a:t>patientkontrakt</a:t>
            </a:r>
            <a:r>
              <a:rPr lang="sv-SE" sz="12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Times New Roman" panose="02020603050405020304" pitchFamily="18" charset="0"/>
                <a:ea typeface="Calibri" panose="020F0502020204030204" pitchFamily="34" charset="0"/>
                <a:cs typeface="Times New Roman" panose="02020603050405020304" pitchFamily="18" charset="0"/>
              </a:rPr>
              <a:t>Projektgruppen har under hösten haft två möten med FAMNA och Vårdföretagarna med syftet informationsdelning och att hitta frågor där vi gemensamt kan arbeta tillsammans.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Times New Roman" panose="02020603050405020304" pitchFamily="18" charset="0"/>
                <a:ea typeface="Calibri" panose="020F0502020204030204" pitchFamily="34" charset="0"/>
                <a:cs typeface="Times New Roman" panose="02020603050405020304" pitchFamily="18" charset="0"/>
              </a:rPr>
              <a:t>– En kartläggning är genomförd avseende antalet specialister i allmänmedicin på de regionsdrivna vårdcentralerna samt även en kartläggning avseende antalet ST-läkare i allmänmedicin på både regionsdrivna enheter samt privata.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D75FB49F-A723-4E5B-8BB7-19E46DA3AA3A}" type="slidenum">
              <a:rPr lang="sv-SE" smtClean="0"/>
              <a:t>3</a:t>
            </a:fld>
            <a:endParaRPr lang="sv-SE"/>
          </a:p>
        </p:txBody>
      </p:sp>
    </p:spTree>
    <p:extLst>
      <p:ext uri="{BB962C8B-B14F-4D97-AF65-F5344CB8AC3E}">
        <p14:creationId xmlns:p14="http://schemas.microsoft.com/office/powerpoint/2010/main" val="41318308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773F9303-A48B-C549-8D96-027C3C23962E}"/>
              </a:ext>
            </a:extLst>
          </p:cNvPr>
          <p:cNvPicPr>
            <a:picLocks noChangeAspect="1"/>
          </p:cNvPicPr>
          <p:nvPr userDrawn="1"/>
        </p:nvPicPr>
        <p:blipFill>
          <a:blip r:embed="rId2"/>
          <a:stretch>
            <a:fillRect/>
          </a:stretch>
        </p:blipFill>
        <p:spPr>
          <a:xfrm>
            <a:off x="0" y="128372"/>
            <a:ext cx="12196481" cy="5751749"/>
          </a:xfrm>
          <a:prstGeom prst="rect">
            <a:avLst/>
          </a:prstGeom>
        </p:spPr>
      </p:pic>
      <p:sp>
        <p:nvSpPr>
          <p:cNvPr id="3" name="Underrubrik 2">
            <a:extLst>
              <a:ext uri="{FF2B5EF4-FFF2-40B4-BE49-F238E27FC236}">
                <a16:creationId xmlns:a16="http://schemas.microsoft.com/office/drawing/2014/main" id="{9B4FAEFB-F4DE-9740-8684-724D48AA9047}"/>
              </a:ext>
            </a:extLst>
          </p:cNvPr>
          <p:cNvSpPr>
            <a:spLocks noGrp="1"/>
          </p:cNvSpPr>
          <p:nvPr>
            <p:ph type="subTitle" idx="1" hasCustomPrompt="1"/>
          </p:nvPr>
        </p:nvSpPr>
        <p:spPr>
          <a:xfrm>
            <a:off x="1114806" y="4220088"/>
            <a:ext cx="5598000" cy="365125"/>
          </a:xfrm>
        </p:spPr>
        <p:txBody>
          <a:bodyPr>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Underrubrik/Namn, Datum</a:t>
            </a:r>
          </a:p>
        </p:txBody>
      </p:sp>
      <p:sp>
        <p:nvSpPr>
          <p:cNvPr id="4" name="Platshållare för datum 3">
            <a:extLst>
              <a:ext uri="{FF2B5EF4-FFF2-40B4-BE49-F238E27FC236}">
                <a16:creationId xmlns:a16="http://schemas.microsoft.com/office/drawing/2014/main" id="{B45F1F36-FFA8-D84F-AF16-1EB87F278EFC}"/>
              </a:ext>
            </a:extLst>
          </p:cNvPr>
          <p:cNvSpPr>
            <a:spLocks noGrp="1"/>
          </p:cNvSpPr>
          <p:nvPr>
            <p:ph type="dt" sz="half" idx="10"/>
          </p:nvPr>
        </p:nvSpPr>
        <p:spPr/>
        <p:txBody>
          <a:bodyPr/>
          <a:lstStyle/>
          <a:p>
            <a:fld id="{E87BE861-7691-5C47-8CD7-83D6B6E3C4FC}" type="datetime1">
              <a:rPr lang="sv-SE" smtClean="0"/>
              <a:t>2022-11-08</a:t>
            </a:fld>
            <a:endParaRPr lang="sv-SE" dirty="0"/>
          </a:p>
        </p:txBody>
      </p:sp>
      <p:sp>
        <p:nvSpPr>
          <p:cNvPr id="5" name="Platshållare för sidfot 4">
            <a:extLst>
              <a:ext uri="{FF2B5EF4-FFF2-40B4-BE49-F238E27FC236}">
                <a16:creationId xmlns:a16="http://schemas.microsoft.com/office/drawing/2014/main" id="{879DDEDA-B849-FA42-9F5B-E9220FC24387}"/>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F6840DF7-A535-684B-B22D-A476C725E813}"/>
              </a:ext>
            </a:extLst>
          </p:cNvPr>
          <p:cNvSpPr>
            <a:spLocks noGrp="1"/>
          </p:cNvSpPr>
          <p:nvPr>
            <p:ph type="sldNum" sz="quarter" idx="12"/>
          </p:nvPr>
        </p:nvSpPr>
        <p:spPr/>
        <p:txBody>
          <a:bodyPr/>
          <a:lstStyle/>
          <a:p>
            <a:fld id="{77AB70A0-377B-6347-BEEC-1C25D9BB7174}" type="slidenum">
              <a:rPr lang="sv-SE" smtClean="0"/>
              <a:t>‹#›</a:t>
            </a:fld>
            <a:endParaRPr lang="sv-SE" dirty="0"/>
          </a:p>
        </p:txBody>
      </p:sp>
      <p:sp>
        <p:nvSpPr>
          <p:cNvPr id="16" name="Rektangel 15">
            <a:extLst>
              <a:ext uri="{FF2B5EF4-FFF2-40B4-BE49-F238E27FC236}">
                <a16:creationId xmlns:a16="http://schemas.microsoft.com/office/drawing/2014/main" id="{91E5827B-BAFB-5145-AA6A-B90EA9B8602A}"/>
              </a:ext>
            </a:extLst>
          </p:cNvPr>
          <p:cNvSpPr/>
          <p:nvPr userDrawn="1"/>
        </p:nvSpPr>
        <p:spPr>
          <a:xfrm>
            <a:off x="4481" y="5872864"/>
            <a:ext cx="12192000" cy="985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25" name="Bildobjekt 24">
            <a:extLst>
              <a:ext uri="{FF2B5EF4-FFF2-40B4-BE49-F238E27FC236}">
                <a16:creationId xmlns:a16="http://schemas.microsoft.com/office/drawing/2014/main" id="{64C345FF-E403-764A-8FDE-9E5C959CC757}"/>
              </a:ext>
            </a:extLst>
          </p:cNvPr>
          <p:cNvPicPr>
            <a:picLocks noChangeAspect="1"/>
          </p:cNvPicPr>
          <p:nvPr userDrawn="1"/>
        </p:nvPicPr>
        <p:blipFill>
          <a:blip r:embed="rId3"/>
          <a:stretch>
            <a:fillRect/>
          </a:stretch>
        </p:blipFill>
        <p:spPr>
          <a:xfrm>
            <a:off x="403718" y="6017168"/>
            <a:ext cx="11184711" cy="690249"/>
          </a:xfrm>
          <a:prstGeom prst="rect">
            <a:avLst/>
          </a:prstGeom>
        </p:spPr>
      </p:pic>
      <p:pic>
        <p:nvPicPr>
          <p:cNvPr id="11" name="Bildobjekt 10">
            <a:extLst>
              <a:ext uri="{FF2B5EF4-FFF2-40B4-BE49-F238E27FC236}">
                <a16:creationId xmlns:a16="http://schemas.microsoft.com/office/drawing/2014/main" id="{DAFE77D5-E6A8-5349-801B-9C0BC74F5AB2}"/>
              </a:ext>
            </a:extLst>
          </p:cNvPr>
          <p:cNvPicPr>
            <a:picLocks noChangeAspect="1"/>
          </p:cNvPicPr>
          <p:nvPr userDrawn="1"/>
        </p:nvPicPr>
        <p:blipFill>
          <a:blip r:embed="rId4"/>
          <a:stretch>
            <a:fillRect/>
          </a:stretch>
        </p:blipFill>
        <p:spPr>
          <a:xfrm>
            <a:off x="1228824" y="1199806"/>
            <a:ext cx="2843304" cy="830162"/>
          </a:xfrm>
          <a:prstGeom prst="rect">
            <a:avLst/>
          </a:prstGeom>
        </p:spPr>
      </p:pic>
      <p:sp>
        <p:nvSpPr>
          <p:cNvPr id="12" name="Rubrik 1">
            <a:extLst>
              <a:ext uri="{FF2B5EF4-FFF2-40B4-BE49-F238E27FC236}">
                <a16:creationId xmlns:a16="http://schemas.microsoft.com/office/drawing/2014/main" id="{DC0D8F9C-F010-8B42-973B-83C0332FB31C}"/>
              </a:ext>
            </a:extLst>
          </p:cNvPr>
          <p:cNvSpPr>
            <a:spLocks noGrp="1"/>
          </p:cNvSpPr>
          <p:nvPr>
            <p:ph type="ctrTitle" hasCustomPrompt="1"/>
          </p:nvPr>
        </p:nvSpPr>
        <p:spPr>
          <a:xfrm>
            <a:off x="1114806" y="2825737"/>
            <a:ext cx="7507556" cy="1310400"/>
          </a:xfrm>
        </p:spPr>
        <p:txBody>
          <a:bodyPr anchor="b" anchorCtr="0"/>
          <a:lstStyle/>
          <a:p>
            <a:r>
              <a:rPr lang="sv-SE" dirty="0"/>
              <a:t>Rubrik på en eller </a:t>
            </a:r>
            <a:br>
              <a:rPr lang="sv-SE" dirty="0"/>
            </a:br>
            <a:r>
              <a:rPr lang="sv-SE" dirty="0"/>
              <a:t>två rader</a:t>
            </a:r>
          </a:p>
        </p:txBody>
      </p:sp>
    </p:spTree>
    <p:extLst>
      <p:ext uri="{BB962C8B-B14F-4D97-AF65-F5344CB8AC3E}">
        <p14:creationId xmlns:p14="http://schemas.microsoft.com/office/powerpoint/2010/main" val="3115377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p:txBody>
          <a:bodyPr/>
          <a:lstStyle/>
          <a:p>
            <a:r>
              <a:rPr lang="sv-SE"/>
              <a:t>Klicka här för att ändra mall för rubrikformat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2022-11-08</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506837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254CFE9-43EE-C9A9-274A-E858675B1006}"/>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5764DFC-DE56-AF80-2559-2CC06327A4B1}"/>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AE3E855-C482-330C-DCDD-5BFBFB0BA350}"/>
              </a:ext>
            </a:extLst>
          </p:cNvPr>
          <p:cNvSpPr>
            <a:spLocks noGrp="1"/>
          </p:cNvSpPr>
          <p:nvPr>
            <p:ph type="dt" sz="half" idx="10"/>
          </p:nvPr>
        </p:nvSpPr>
        <p:spPr/>
        <p:txBody>
          <a:bodyPr/>
          <a:lstStyle/>
          <a:p>
            <a:fld id="{765C18DA-410A-4124-BB0F-DE8CA676B1E5}" type="datetimeFigureOut">
              <a:rPr lang="sv-SE" smtClean="0"/>
              <a:t>2022-11-08</a:t>
            </a:fld>
            <a:endParaRPr lang="sv-SE"/>
          </a:p>
        </p:txBody>
      </p:sp>
      <p:sp>
        <p:nvSpPr>
          <p:cNvPr id="5" name="Platshållare för sidfot 4">
            <a:extLst>
              <a:ext uri="{FF2B5EF4-FFF2-40B4-BE49-F238E27FC236}">
                <a16:creationId xmlns:a16="http://schemas.microsoft.com/office/drawing/2014/main" id="{D2F21156-81E7-19AC-EC47-6AF2F0A826B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DA69371-264A-03FA-9836-26F55DED20F5}"/>
              </a:ext>
            </a:extLst>
          </p:cNvPr>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38454549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8ADD530-3E0E-436B-BD94-598C364186BB}"/>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6180166D-410B-A660-B834-6C54571B45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6445A0DC-67FE-9713-67DC-175CAC7457C6}"/>
              </a:ext>
            </a:extLst>
          </p:cNvPr>
          <p:cNvSpPr>
            <a:spLocks noGrp="1"/>
          </p:cNvSpPr>
          <p:nvPr>
            <p:ph type="dt" sz="half" idx="10"/>
          </p:nvPr>
        </p:nvSpPr>
        <p:spPr/>
        <p:txBody>
          <a:bodyPr/>
          <a:lstStyle/>
          <a:p>
            <a:fld id="{765C18DA-410A-4124-BB0F-DE8CA676B1E5}" type="datetimeFigureOut">
              <a:rPr lang="sv-SE" smtClean="0"/>
              <a:t>2022-11-08</a:t>
            </a:fld>
            <a:endParaRPr lang="sv-SE"/>
          </a:p>
        </p:txBody>
      </p:sp>
      <p:sp>
        <p:nvSpPr>
          <p:cNvPr id="5" name="Platshållare för sidfot 4">
            <a:extLst>
              <a:ext uri="{FF2B5EF4-FFF2-40B4-BE49-F238E27FC236}">
                <a16:creationId xmlns:a16="http://schemas.microsoft.com/office/drawing/2014/main" id="{6EC3BD66-C6E7-7B42-55EE-362E917B02B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E9A14C5-D875-D0E3-6777-6A7BEA971FB0}"/>
              </a:ext>
            </a:extLst>
          </p:cNvPr>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3296391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Rubrikbi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773F9303-A48B-C549-8D96-027C3C23962E}"/>
              </a:ext>
            </a:extLst>
          </p:cNvPr>
          <p:cNvPicPr>
            <a:picLocks noChangeAspect="1"/>
          </p:cNvPicPr>
          <p:nvPr userDrawn="1"/>
        </p:nvPicPr>
        <p:blipFill>
          <a:blip r:embed="rId2"/>
          <a:stretch>
            <a:fillRect/>
          </a:stretch>
        </p:blipFill>
        <p:spPr>
          <a:xfrm>
            <a:off x="0" y="128372"/>
            <a:ext cx="12196481" cy="5751749"/>
          </a:xfrm>
          <a:prstGeom prst="rect">
            <a:avLst/>
          </a:prstGeom>
        </p:spPr>
      </p:pic>
      <p:sp>
        <p:nvSpPr>
          <p:cNvPr id="3" name="Underrubrik 2">
            <a:extLst>
              <a:ext uri="{FF2B5EF4-FFF2-40B4-BE49-F238E27FC236}">
                <a16:creationId xmlns:a16="http://schemas.microsoft.com/office/drawing/2014/main" id="{9B4FAEFB-F4DE-9740-8684-724D48AA9047}"/>
              </a:ext>
            </a:extLst>
          </p:cNvPr>
          <p:cNvSpPr>
            <a:spLocks noGrp="1"/>
          </p:cNvSpPr>
          <p:nvPr>
            <p:ph type="subTitle" idx="1" hasCustomPrompt="1"/>
          </p:nvPr>
        </p:nvSpPr>
        <p:spPr>
          <a:xfrm>
            <a:off x="1114806" y="4220088"/>
            <a:ext cx="5598000" cy="365125"/>
          </a:xfrm>
        </p:spPr>
        <p:txBody>
          <a:bodyPr>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Underrubrik/Namn, Datum</a:t>
            </a:r>
          </a:p>
        </p:txBody>
      </p:sp>
      <p:sp>
        <p:nvSpPr>
          <p:cNvPr id="4" name="Platshållare för datum 3">
            <a:extLst>
              <a:ext uri="{FF2B5EF4-FFF2-40B4-BE49-F238E27FC236}">
                <a16:creationId xmlns:a16="http://schemas.microsoft.com/office/drawing/2014/main" id="{B45F1F36-FFA8-D84F-AF16-1EB87F278EFC}"/>
              </a:ext>
            </a:extLst>
          </p:cNvPr>
          <p:cNvSpPr>
            <a:spLocks noGrp="1"/>
          </p:cNvSpPr>
          <p:nvPr>
            <p:ph type="dt" sz="half" idx="10"/>
          </p:nvPr>
        </p:nvSpPr>
        <p:spPr/>
        <p:txBody>
          <a:bodyPr/>
          <a:lstStyle/>
          <a:p>
            <a:fld id="{E87BE861-7691-5C47-8CD7-83D6B6E3C4FC}" type="datetime1">
              <a:rPr lang="sv-SE" smtClean="0"/>
              <a:t>2022-11-08</a:t>
            </a:fld>
            <a:endParaRPr lang="sv-SE" dirty="0"/>
          </a:p>
        </p:txBody>
      </p:sp>
      <p:sp>
        <p:nvSpPr>
          <p:cNvPr id="5" name="Platshållare för sidfot 4">
            <a:extLst>
              <a:ext uri="{FF2B5EF4-FFF2-40B4-BE49-F238E27FC236}">
                <a16:creationId xmlns:a16="http://schemas.microsoft.com/office/drawing/2014/main" id="{879DDEDA-B849-FA42-9F5B-E9220FC24387}"/>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F6840DF7-A535-684B-B22D-A476C725E813}"/>
              </a:ext>
            </a:extLst>
          </p:cNvPr>
          <p:cNvSpPr>
            <a:spLocks noGrp="1"/>
          </p:cNvSpPr>
          <p:nvPr>
            <p:ph type="sldNum" sz="quarter" idx="12"/>
          </p:nvPr>
        </p:nvSpPr>
        <p:spPr/>
        <p:txBody>
          <a:bodyPr/>
          <a:lstStyle/>
          <a:p>
            <a:fld id="{77AB70A0-377B-6347-BEEC-1C25D9BB7174}" type="slidenum">
              <a:rPr lang="sv-SE" smtClean="0"/>
              <a:t>‹#›</a:t>
            </a:fld>
            <a:endParaRPr lang="sv-SE" dirty="0"/>
          </a:p>
        </p:txBody>
      </p:sp>
      <p:sp>
        <p:nvSpPr>
          <p:cNvPr id="16" name="Rektangel 15">
            <a:extLst>
              <a:ext uri="{FF2B5EF4-FFF2-40B4-BE49-F238E27FC236}">
                <a16:creationId xmlns:a16="http://schemas.microsoft.com/office/drawing/2014/main" id="{91E5827B-BAFB-5145-AA6A-B90EA9B8602A}"/>
              </a:ext>
            </a:extLst>
          </p:cNvPr>
          <p:cNvSpPr/>
          <p:nvPr userDrawn="1"/>
        </p:nvSpPr>
        <p:spPr>
          <a:xfrm>
            <a:off x="4481" y="5872864"/>
            <a:ext cx="12192000" cy="985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25" name="Bildobjekt 24">
            <a:extLst>
              <a:ext uri="{FF2B5EF4-FFF2-40B4-BE49-F238E27FC236}">
                <a16:creationId xmlns:a16="http://schemas.microsoft.com/office/drawing/2014/main" id="{64C345FF-E403-764A-8FDE-9E5C959CC757}"/>
              </a:ext>
            </a:extLst>
          </p:cNvPr>
          <p:cNvPicPr>
            <a:picLocks noChangeAspect="1"/>
          </p:cNvPicPr>
          <p:nvPr userDrawn="1"/>
        </p:nvPicPr>
        <p:blipFill>
          <a:blip r:embed="rId3"/>
          <a:stretch>
            <a:fillRect/>
          </a:stretch>
        </p:blipFill>
        <p:spPr>
          <a:xfrm>
            <a:off x="403718" y="6017168"/>
            <a:ext cx="11184711" cy="690249"/>
          </a:xfrm>
          <a:prstGeom prst="rect">
            <a:avLst/>
          </a:prstGeom>
        </p:spPr>
      </p:pic>
      <p:sp>
        <p:nvSpPr>
          <p:cNvPr id="12" name="Rubrik 1">
            <a:extLst>
              <a:ext uri="{FF2B5EF4-FFF2-40B4-BE49-F238E27FC236}">
                <a16:creationId xmlns:a16="http://schemas.microsoft.com/office/drawing/2014/main" id="{DC0D8F9C-F010-8B42-973B-83C0332FB31C}"/>
              </a:ext>
            </a:extLst>
          </p:cNvPr>
          <p:cNvSpPr>
            <a:spLocks noGrp="1"/>
          </p:cNvSpPr>
          <p:nvPr>
            <p:ph type="ctrTitle" hasCustomPrompt="1"/>
          </p:nvPr>
        </p:nvSpPr>
        <p:spPr>
          <a:xfrm>
            <a:off x="1114806" y="2825737"/>
            <a:ext cx="7507556" cy="1310400"/>
          </a:xfrm>
        </p:spPr>
        <p:txBody>
          <a:bodyPr anchor="b" anchorCtr="0"/>
          <a:lstStyle/>
          <a:p>
            <a:r>
              <a:rPr lang="sv-SE" dirty="0"/>
              <a:t>Rubrik på en eller </a:t>
            </a:r>
            <a:br>
              <a:rPr lang="sv-SE" dirty="0"/>
            </a:br>
            <a:r>
              <a:rPr lang="sv-SE" dirty="0"/>
              <a:t>två rader</a:t>
            </a:r>
          </a:p>
        </p:txBody>
      </p:sp>
      <p:pic>
        <p:nvPicPr>
          <p:cNvPr id="15" name="Bildobjekt 14">
            <a:extLst>
              <a:ext uri="{FF2B5EF4-FFF2-40B4-BE49-F238E27FC236}">
                <a16:creationId xmlns:a16="http://schemas.microsoft.com/office/drawing/2014/main" id="{DBDAC5BC-2A0F-E04C-B66D-CDD5B88B7879}"/>
              </a:ext>
            </a:extLst>
          </p:cNvPr>
          <p:cNvPicPr>
            <a:picLocks noChangeAspect="1"/>
          </p:cNvPicPr>
          <p:nvPr userDrawn="1"/>
        </p:nvPicPr>
        <p:blipFill>
          <a:blip r:embed="rId4"/>
          <a:stretch>
            <a:fillRect/>
          </a:stretch>
        </p:blipFill>
        <p:spPr>
          <a:xfrm>
            <a:off x="1228824" y="1199806"/>
            <a:ext cx="2843304" cy="830162"/>
          </a:xfrm>
          <a:prstGeom prst="rect">
            <a:avLst/>
          </a:prstGeom>
        </p:spPr>
      </p:pic>
    </p:spTree>
    <p:extLst>
      <p:ext uri="{BB962C8B-B14F-4D97-AF65-F5344CB8AC3E}">
        <p14:creationId xmlns:p14="http://schemas.microsoft.com/office/powerpoint/2010/main" val="3118608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Rubrik och innehåll">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C1235267-D6CF-AF4B-A67D-0DF86F8E5906}"/>
              </a:ext>
            </a:extLst>
          </p:cNvPr>
          <p:cNvSpPr>
            <a:spLocks noGrp="1"/>
          </p:cNvSpPr>
          <p:nvPr>
            <p:ph type="dt" sz="half" idx="10"/>
          </p:nvPr>
        </p:nvSpPr>
        <p:spPr/>
        <p:txBody>
          <a:bodyPr/>
          <a:lstStyle/>
          <a:p>
            <a:fld id="{4D985D44-2B9E-284A-B2A0-063057A0E642}" type="datetime1">
              <a:rPr lang="sv-SE" smtClean="0"/>
              <a:t>2022-11-08</a:t>
            </a:fld>
            <a:endParaRPr lang="sv-SE" dirty="0"/>
          </a:p>
        </p:txBody>
      </p:sp>
      <p:sp>
        <p:nvSpPr>
          <p:cNvPr id="5" name="Platshållare för sidfot 4">
            <a:extLst>
              <a:ext uri="{FF2B5EF4-FFF2-40B4-BE49-F238E27FC236}">
                <a16:creationId xmlns:a16="http://schemas.microsoft.com/office/drawing/2014/main" id="{64812A69-D3A9-464E-B9BA-3DC8AFDEAD97}"/>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01AECF44-5D25-7045-96B3-0F7A2749E887}"/>
              </a:ext>
            </a:extLst>
          </p:cNvPr>
          <p:cNvSpPr>
            <a:spLocks noGrp="1"/>
          </p:cNvSpPr>
          <p:nvPr>
            <p:ph type="sldNum" sz="quarter" idx="12"/>
          </p:nvPr>
        </p:nvSpPr>
        <p:spPr/>
        <p:txBody>
          <a:bodyPr/>
          <a:lstStyle/>
          <a:p>
            <a:fld id="{77AB70A0-377B-6347-BEEC-1C25D9BB7174}" type="slidenum">
              <a:rPr lang="sv-SE" smtClean="0"/>
              <a:t>‹#›</a:t>
            </a:fld>
            <a:endParaRPr lang="sv-SE" dirty="0"/>
          </a:p>
        </p:txBody>
      </p:sp>
      <p:sp>
        <p:nvSpPr>
          <p:cNvPr id="8" name="Rubrik 1">
            <a:extLst>
              <a:ext uri="{FF2B5EF4-FFF2-40B4-BE49-F238E27FC236}">
                <a16:creationId xmlns:a16="http://schemas.microsoft.com/office/drawing/2014/main" id="{0E0F5E09-DE4F-594B-A169-4119F31C45AA}"/>
              </a:ext>
            </a:extLst>
          </p:cNvPr>
          <p:cNvSpPr>
            <a:spLocks noGrp="1"/>
          </p:cNvSpPr>
          <p:nvPr>
            <p:ph type="title" hasCustomPrompt="1"/>
          </p:nvPr>
        </p:nvSpPr>
        <p:spPr>
          <a:xfrm>
            <a:off x="2496809" y="841248"/>
            <a:ext cx="7200000" cy="1157611"/>
          </a:xfrm>
        </p:spPr>
        <p:txBody>
          <a:bodyPr anchor="b" anchorCtr="0">
            <a:noAutofit/>
          </a:bodyPr>
          <a:lstStyle>
            <a:lvl1pPr>
              <a:defRPr sz="3600">
                <a:solidFill>
                  <a:schemeClr val="accent1"/>
                </a:solidFill>
              </a:defRPr>
            </a:lvl1pPr>
          </a:lstStyle>
          <a:p>
            <a:r>
              <a:rPr lang="sv-SE" dirty="0"/>
              <a:t>Rubrik på en eller två rader</a:t>
            </a:r>
          </a:p>
        </p:txBody>
      </p:sp>
      <p:sp>
        <p:nvSpPr>
          <p:cNvPr id="9" name="Platshållare för innehåll 12">
            <a:extLst>
              <a:ext uri="{FF2B5EF4-FFF2-40B4-BE49-F238E27FC236}">
                <a16:creationId xmlns:a16="http://schemas.microsoft.com/office/drawing/2014/main" id="{F80C3969-9B0D-7A44-89F5-6763967198CC}"/>
              </a:ext>
            </a:extLst>
          </p:cNvPr>
          <p:cNvSpPr>
            <a:spLocks noGrp="1"/>
          </p:cNvSpPr>
          <p:nvPr>
            <p:ph sz="quarter" idx="14" hasCustomPrompt="1"/>
          </p:nvPr>
        </p:nvSpPr>
        <p:spPr>
          <a:xfrm>
            <a:off x="2496344" y="2121408"/>
            <a:ext cx="7199312" cy="3822192"/>
          </a:xfrm>
        </p:spPr>
        <p:txBody>
          <a:bodyPr/>
          <a:lstStyle>
            <a:lvl1pPr marL="252000" indent="-252000">
              <a:buFont typeface="Arial" panose="020B0604020202020204" pitchFamily="34" charset="0"/>
              <a:buChar char="•"/>
              <a:defRPr/>
            </a:lvl1pPr>
            <a:lvl2pPr>
              <a:defRPr/>
            </a:lvl2pPr>
            <a:lvl3pPr>
              <a:defRPr/>
            </a:lvl3pPr>
            <a:lvl4pPr>
              <a:defRPr/>
            </a:lvl4pPr>
            <a:lvl5pPr>
              <a:defRPr/>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pic>
        <p:nvPicPr>
          <p:cNvPr id="10" name="Bildobjekt 9">
            <a:extLst>
              <a:ext uri="{FF2B5EF4-FFF2-40B4-BE49-F238E27FC236}">
                <a16:creationId xmlns:a16="http://schemas.microsoft.com/office/drawing/2014/main" id="{5F09CEEA-847C-2043-A4F1-7B9932ACDDD6}"/>
              </a:ext>
            </a:extLst>
          </p:cNvPr>
          <p:cNvPicPr>
            <a:picLocks noChangeAspect="1"/>
          </p:cNvPicPr>
          <p:nvPr userDrawn="1"/>
        </p:nvPicPr>
        <p:blipFill>
          <a:blip r:embed="rId2"/>
          <a:stretch>
            <a:fillRect/>
          </a:stretch>
        </p:blipFill>
        <p:spPr>
          <a:xfrm>
            <a:off x="10570464" y="298070"/>
            <a:ext cx="1359322" cy="394850"/>
          </a:xfrm>
          <a:prstGeom prst="rect">
            <a:avLst/>
          </a:prstGeom>
        </p:spPr>
      </p:pic>
    </p:spTree>
    <p:extLst>
      <p:ext uri="{BB962C8B-B14F-4D97-AF65-F5344CB8AC3E}">
        <p14:creationId xmlns:p14="http://schemas.microsoft.com/office/powerpoint/2010/main" val="1096505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Platshållare för datum 6">
            <a:extLst>
              <a:ext uri="{FF2B5EF4-FFF2-40B4-BE49-F238E27FC236}">
                <a16:creationId xmlns:a16="http://schemas.microsoft.com/office/drawing/2014/main" id="{529564CE-DC24-6041-8BB7-24FAA25DB367}"/>
              </a:ext>
            </a:extLst>
          </p:cNvPr>
          <p:cNvSpPr>
            <a:spLocks noGrp="1"/>
          </p:cNvSpPr>
          <p:nvPr>
            <p:ph type="dt" sz="half" idx="10"/>
          </p:nvPr>
        </p:nvSpPr>
        <p:spPr/>
        <p:txBody>
          <a:bodyPr/>
          <a:lstStyle/>
          <a:p>
            <a:fld id="{116FD21E-4B9C-BD48-83ED-687125A0AAC2}" type="datetime1">
              <a:rPr lang="sv-SE" smtClean="0"/>
              <a:t>2022-11-08</a:t>
            </a:fld>
            <a:endParaRPr lang="sv-SE" dirty="0"/>
          </a:p>
        </p:txBody>
      </p:sp>
      <p:sp>
        <p:nvSpPr>
          <p:cNvPr id="8" name="Platshållare för sidfot 7">
            <a:extLst>
              <a:ext uri="{FF2B5EF4-FFF2-40B4-BE49-F238E27FC236}">
                <a16:creationId xmlns:a16="http://schemas.microsoft.com/office/drawing/2014/main" id="{8A10028C-1658-7F46-8F87-BD9D1B8308CE}"/>
              </a:ext>
            </a:extLst>
          </p:cNvPr>
          <p:cNvSpPr>
            <a:spLocks noGrp="1"/>
          </p:cNvSpPr>
          <p:nvPr>
            <p:ph type="ftr" sz="quarter" idx="11"/>
          </p:nvPr>
        </p:nvSpPr>
        <p:spPr/>
        <p:txBody>
          <a:bodyPr/>
          <a:lstStyle/>
          <a:p>
            <a:endParaRPr lang="sv-SE" dirty="0"/>
          </a:p>
        </p:txBody>
      </p:sp>
      <p:sp>
        <p:nvSpPr>
          <p:cNvPr id="9" name="Platshållare för bildnummer 8">
            <a:extLst>
              <a:ext uri="{FF2B5EF4-FFF2-40B4-BE49-F238E27FC236}">
                <a16:creationId xmlns:a16="http://schemas.microsoft.com/office/drawing/2014/main" id="{0FD359D7-76BD-2940-B999-8CCF37D9265B}"/>
              </a:ext>
            </a:extLst>
          </p:cNvPr>
          <p:cNvSpPr>
            <a:spLocks noGrp="1"/>
          </p:cNvSpPr>
          <p:nvPr>
            <p:ph type="sldNum" sz="quarter" idx="12"/>
          </p:nvPr>
        </p:nvSpPr>
        <p:spPr/>
        <p:txBody>
          <a:bodyPr/>
          <a:lstStyle/>
          <a:p>
            <a:fld id="{77AB70A0-377B-6347-BEEC-1C25D9BB7174}" type="slidenum">
              <a:rPr lang="sv-SE" smtClean="0"/>
              <a:t>‹#›</a:t>
            </a:fld>
            <a:endParaRPr lang="sv-SE" dirty="0"/>
          </a:p>
        </p:txBody>
      </p:sp>
      <p:sp>
        <p:nvSpPr>
          <p:cNvPr id="10" name="Platshållare för text 2">
            <a:extLst>
              <a:ext uri="{FF2B5EF4-FFF2-40B4-BE49-F238E27FC236}">
                <a16:creationId xmlns:a16="http://schemas.microsoft.com/office/drawing/2014/main" id="{573ED106-44D1-F449-80BC-68E0126F0112}"/>
              </a:ext>
            </a:extLst>
          </p:cNvPr>
          <p:cNvSpPr>
            <a:spLocks noGrp="1"/>
          </p:cNvSpPr>
          <p:nvPr>
            <p:ph type="body" idx="1" hasCustomPrompt="1"/>
          </p:nvPr>
        </p:nvSpPr>
        <p:spPr>
          <a:xfrm>
            <a:off x="1782905" y="902208"/>
            <a:ext cx="4140001" cy="905620"/>
          </a:xfrm>
        </p:spPr>
        <p:txBody>
          <a:bodyPr anchor="b">
            <a:noAutofit/>
          </a:bodyPr>
          <a:lstStyle>
            <a:lvl1pPr marL="0" indent="0">
              <a:lnSpc>
                <a:spcPct val="100000"/>
              </a:lnSpc>
              <a:spcBef>
                <a:spcPts val="0"/>
              </a:spcBef>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Rubrik på en eller </a:t>
            </a:r>
            <a:br>
              <a:rPr lang="sv-SE" dirty="0"/>
            </a:br>
            <a:r>
              <a:rPr lang="sv-SE" dirty="0"/>
              <a:t>två rader</a:t>
            </a:r>
          </a:p>
        </p:txBody>
      </p:sp>
      <p:sp>
        <p:nvSpPr>
          <p:cNvPr id="16" name="Platshållare för text 4">
            <a:extLst>
              <a:ext uri="{FF2B5EF4-FFF2-40B4-BE49-F238E27FC236}">
                <a16:creationId xmlns:a16="http://schemas.microsoft.com/office/drawing/2014/main" id="{99AEC935-79E3-2843-94CD-615F5137769D}"/>
              </a:ext>
            </a:extLst>
          </p:cNvPr>
          <p:cNvSpPr>
            <a:spLocks noGrp="1"/>
          </p:cNvSpPr>
          <p:nvPr>
            <p:ph type="body" sz="quarter" idx="3" hasCustomPrompt="1"/>
          </p:nvPr>
        </p:nvSpPr>
        <p:spPr>
          <a:xfrm>
            <a:off x="6282905" y="902207"/>
            <a:ext cx="4140000" cy="909661"/>
          </a:xfrm>
        </p:spPr>
        <p:txBody>
          <a:bodyPr anchor="b">
            <a:noAutofit/>
          </a:bodyPr>
          <a:lstStyle>
            <a:lvl1pPr marL="0" indent="0">
              <a:lnSpc>
                <a:spcPct val="100000"/>
              </a:lnSpc>
              <a:spcBef>
                <a:spcPts val="0"/>
              </a:spcBef>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Rubrik på en eller </a:t>
            </a:r>
            <a:br>
              <a:rPr lang="sv-SE" dirty="0"/>
            </a:br>
            <a:r>
              <a:rPr lang="sv-SE" dirty="0"/>
              <a:t>två rader</a:t>
            </a:r>
          </a:p>
        </p:txBody>
      </p:sp>
      <p:sp>
        <p:nvSpPr>
          <p:cNvPr id="17" name="Platshållare för innehåll 2">
            <a:extLst>
              <a:ext uri="{FF2B5EF4-FFF2-40B4-BE49-F238E27FC236}">
                <a16:creationId xmlns:a16="http://schemas.microsoft.com/office/drawing/2014/main" id="{608DC353-D64A-9D49-8B6E-DFAE9749D670}"/>
              </a:ext>
            </a:extLst>
          </p:cNvPr>
          <p:cNvSpPr>
            <a:spLocks noGrp="1"/>
          </p:cNvSpPr>
          <p:nvPr>
            <p:ph sz="half" idx="13" hasCustomPrompt="1"/>
          </p:nvPr>
        </p:nvSpPr>
        <p:spPr>
          <a:xfrm>
            <a:off x="1782905" y="1920240"/>
            <a:ext cx="4140000" cy="4035552"/>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dirty="0"/>
              <a:t>Skriv text här</a:t>
            </a:r>
          </a:p>
          <a:p>
            <a:pPr lvl="1"/>
            <a:r>
              <a:rPr lang="sv-SE" dirty="0"/>
              <a:t>Nivå två</a:t>
            </a:r>
          </a:p>
          <a:p>
            <a:pPr lvl="2"/>
            <a:r>
              <a:rPr lang="sv-SE" dirty="0"/>
              <a:t>Nivå tre</a:t>
            </a:r>
          </a:p>
        </p:txBody>
      </p:sp>
      <p:sp>
        <p:nvSpPr>
          <p:cNvPr id="18" name="Platshållare för innehåll 3">
            <a:extLst>
              <a:ext uri="{FF2B5EF4-FFF2-40B4-BE49-F238E27FC236}">
                <a16:creationId xmlns:a16="http://schemas.microsoft.com/office/drawing/2014/main" id="{205318DB-871B-1E42-8F2A-0A02A566875E}"/>
              </a:ext>
            </a:extLst>
          </p:cNvPr>
          <p:cNvSpPr>
            <a:spLocks noGrp="1"/>
          </p:cNvSpPr>
          <p:nvPr>
            <p:ph sz="half" idx="2" hasCustomPrompt="1"/>
          </p:nvPr>
        </p:nvSpPr>
        <p:spPr>
          <a:xfrm>
            <a:off x="6282905" y="1920240"/>
            <a:ext cx="4140000" cy="4035552"/>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dirty="0"/>
              <a:t>Skriv text här</a:t>
            </a:r>
          </a:p>
          <a:p>
            <a:pPr lvl="1"/>
            <a:r>
              <a:rPr lang="sv-SE" dirty="0"/>
              <a:t>Nivå två</a:t>
            </a:r>
          </a:p>
          <a:p>
            <a:pPr lvl="2"/>
            <a:r>
              <a:rPr lang="sv-SE" dirty="0"/>
              <a:t>Nivå tre</a:t>
            </a:r>
          </a:p>
        </p:txBody>
      </p:sp>
      <p:pic>
        <p:nvPicPr>
          <p:cNvPr id="11" name="Bildobjekt 10">
            <a:extLst>
              <a:ext uri="{FF2B5EF4-FFF2-40B4-BE49-F238E27FC236}">
                <a16:creationId xmlns:a16="http://schemas.microsoft.com/office/drawing/2014/main" id="{2A3FEF5E-474F-A940-9A55-DBD8F289E05D}"/>
              </a:ext>
            </a:extLst>
          </p:cNvPr>
          <p:cNvPicPr>
            <a:picLocks noChangeAspect="1"/>
          </p:cNvPicPr>
          <p:nvPr userDrawn="1"/>
        </p:nvPicPr>
        <p:blipFill>
          <a:blip r:embed="rId2"/>
          <a:stretch>
            <a:fillRect/>
          </a:stretch>
        </p:blipFill>
        <p:spPr>
          <a:xfrm>
            <a:off x="10570464" y="298070"/>
            <a:ext cx="1359322" cy="394850"/>
          </a:xfrm>
          <a:prstGeom prst="rect">
            <a:avLst/>
          </a:prstGeom>
        </p:spPr>
      </p:pic>
    </p:spTree>
    <p:extLst>
      <p:ext uri="{BB962C8B-B14F-4D97-AF65-F5344CB8AC3E}">
        <p14:creationId xmlns:p14="http://schemas.microsoft.com/office/powerpoint/2010/main" val="3797204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Jämförelse">
    <p:spTree>
      <p:nvGrpSpPr>
        <p:cNvPr id="1" name=""/>
        <p:cNvGrpSpPr/>
        <p:nvPr/>
      </p:nvGrpSpPr>
      <p:grpSpPr>
        <a:xfrm>
          <a:off x="0" y="0"/>
          <a:ext cx="0" cy="0"/>
          <a:chOff x="0" y="0"/>
          <a:chExt cx="0" cy="0"/>
        </a:xfrm>
      </p:grpSpPr>
      <p:sp>
        <p:nvSpPr>
          <p:cNvPr id="7" name="Platshållare för datum 6">
            <a:extLst>
              <a:ext uri="{FF2B5EF4-FFF2-40B4-BE49-F238E27FC236}">
                <a16:creationId xmlns:a16="http://schemas.microsoft.com/office/drawing/2014/main" id="{529564CE-DC24-6041-8BB7-24FAA25DB367}"/>
              </a:ext>
            </a:extLst>
          </p:cNvPr>
          <p:cNvSpPr>
            <a:spLocks noGrp="1"/>
          </p:cNvSpPr>
          <p:nvPr>
            <p:ph type="dt" sz="half" idx="10"/>
          </p:nvPr>
        </p:nvSpPr>
        <p:spPr/>
        <p:txBody>
          <a:bodyPr/>
          <a:lstStyle/>
          <a:p>
            <a:fld id="{EE921227-0980-2342-BDA6-5F46F300C73E}" type="datetime1">
              <a:rPr lang="sv-SE" smtClean="0"/>
              <a:t>2022-11-08</a:t>
            </a:fld>
            <a:endParaRPr lang="sv-SE" dirty="0"/>
          </a:p>
        </p:txBody>
      </p:sp>
      <p:sp>
        <p:nvSpPr>
          <p:cNvPr id="8" name="Platshållare för sidfot 7">
            <a:extLst>
              <a:ext uri="{FF2B5EF4-FFF2-40B4-BE49-F238E27FC236}">
                <a16:creationId xmlns:a16="http://schemas.microsoft.com/office/drawing/2014/main" id="{8A10028C-1658-7F46-8F87-BD9D1B8308CE}"/>
              </a:ext>
            </a:extLst>
          </p:cNvPr>
          <p:cNvSpPr>
            <a:spLocks noGrp="1"/>
          </p:cNvSpPr>
          <p:nvPr>
            <p:ph type="ftr" sz="quarter" idx="11"/>
          </p:nvPr>
        </p:nvSpPr>
        <p:spPr/>
        <p:txBody>
          <a:bodyPr/>
          <a:lstStyle/>
          <a:p>
            <a:endParaRPr lang="sv-SE" dirty="0"/>
          </a:p>
        </p:txBody>
      </p:sp>
      <p:sp>
        <p:nvSpPr>
          <p:cNvPr id="9" name="Platshållare för bildnummer 8">
            <a:extLst>
              <a:ext uri="{FF2B5EF4-FFF2-40B4-BE49-F238E27FC236}">
                <a16:creationId xmlns:a16="http://schemas.microsoft.com/office/drawing/2014/main" id="{0FD359D7-76BD-2940-B999-8CCF37D9265B}"/>
              </a:ext>
            </a:extLst>
          </p:cNvPr>
          <p:cNvSpPr>
            <a:spLocks noGrp="1"/>
          </p:cNvSpPr>
          <p:nvPr>
            <p:ph type="sldNum" sz="quarter" idx="12"/>
          </p:nvPr>
        </p:nvSpPr>
        <p:spPr/>
        <p:txBody>
          <a:bodyPr/>
          <a:lstStyle/>
          <a:p>
            <a:fld id="{77AB70A0-377B-6347-BEEC-1C25D9BB7174}" type="slidenum">
              <a:rPr lang="sv-SE" smtClean="0"/>
              <a:t>‹#›</a:t>
            </a:fld>
            <a:endParaRPr lang="sv-SE" dirty="0"/>
          </a:p>
        </p:txBody>
      </p:sp>
      <p:sp>
        <p:nvSpPr>
          <p:cNvPr id="15" name="Platshållare för bild 9">
            <a:extLst>
              <a:ext uri="{FF2B5EF4-FFF2-40B4-BE49-F238E27FC236}">
                <a16:creationId xmlns:a16="http://schemas.microsoft.com/office/drawing/2014/main" id="{B87CA53C-800B-AA46-9124-5E70B81F1632}"/>
              </a:ext>
            </a:extLst>
          </p:cNvPr>
          <p:cNvSpPr>
            <a:spLocks noGrp="1"/>
          </p:cNvSpPr>
          <p:nvPr>
            <p:ph type="pic" sz="quarter" idx="14"/>
          </p:nvPr>
        </p:nvSpPr>
        <p:spPr>
          <a:xfrm>
            <a:off x="6100011" y="0"/>
            <a:ext cx="6091989" cy="6638400"/>
          </a:xfrm>
        </p:spPr>
        <p:txBody>
          <a:bodyPr>
            <a:normAutofit/>
          </a:bodyPr>
          <a:lstStyle>
            <a:lvl1pPr>
              <a:defRPr sz="2400"/>
            </a:lvl1pPr>
          </a:lstStyle>
          <a:p>
            <a:r>
              <a:rPr lang="sv-SE" dirty="0"/>
              <a:t>Klicka på ikonen för att lägga till en bild</a:t>
            </a:r>
          </a:p>
        </p:txBody>
      </p:sp>
      <p:sp>
        <p:nvSpPr>
          <p:cNvPr id="12" name="Platshållare för text 2">
            <a:extLst>
              <a:ext uri="{FF2B5EF4-FFF2-40B4-BE49-F238E27FC236}">
                <a16:creationId xmlns:a16="http://schemas.microsoft.com/office/drawing/2014/main" id="{582744ED-6FA4-E54E-B65A-8A9358E5D8D5}"/>
              </a:ext>
            </a:extLst>
          </p:cNvPr>
          <p:cNvSpPr>
            <a:spLocks noGrp="1"/>
          </p:cNvSpPr>
          <p:nvPr>
            <p:ph type="body" idx="1" hasCustomPrompt="1"/>
          </p:nvPr>
        </p:nvSpPr>
        <p:spPr>
          <a:xfrm>
            <a:off x="1003053" y="957071"/>
            <a:ext cx="4140001" cy="938976"/>
          </a:xfrm>
        </p:spPr>
        <p:txBody>
          <a:bodyPr anchor="b">
            <a:noAutofit/>
          </a:bodyPr>
          <a:lstStyle>
            <a:lvl1pPr marL="0" indent="0">
              <a:lnSpc>
                <a:spcPct val="100000"/>
              </a:lnSpc>
              <a:spcBef>
                <a:spcPts val="0"/>
              </a:spcBef>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Rubrik på en eller </a:t>
            </a:r>
            <a:br>
              <a:rPr lang="sv-SE" dirty="0"/>
            </a:br>
            <a:r>
              <a:rPr lang="sv-SE" dirty="0"/>
              <a:t>två rader</a:t>
            </a:r>
          </a:p>
        </p:txBody>
      </p:sp>
      <p:sp>
        <p:nvSpPr>
          <p:cNvPr id="14" name="Platshållare för innehåll 2">
            <a:extLst>
              <a:ext uri="{FF2B5EF4-FFF2-40B4-BE49-F238E27FC236}">
                <a16:creationId xmlns:a16="http://schemas.microsoft.com/office/drawing/2014/main" id="{8BC15B31-3089-B549-AE64-95F41A88CFA3}"/>
              </a:ext>
            </a:extLst>
          </p:cNvPr>
          <p:cNvSpPr>
            <a:spLocks noGrp="1"/>
          </p:cNvSpPr>
          <p:nvPr>
            <p:ph sz="half" idx="13" hasCustomPrompt="1"/>
          </p:nvPr>
        </p:nvSpPr>
        <p:spPr>
          <a:xfrm>
            <a:off x="1003053" y="2036065"/>
            <a:ext cx="4140000" cy="3864864"/>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dirty="0"/>
              <a:t>Skriv text här</a:t>
            </a:r>
          </a:p>
          <a:p>
            <a:pPr lvl="1"/>
            <a:r>
              <a:rPr lang="sv-SE" dirty="0"/>
              <a:t>Nivå två</a:t>
            </a:r>
          </a:p>
          <a:p>
            <a:pPr lvl="2"/>
            <a:r>
              <a:rPr lang="sv-SE" dirty="0"/>
              <a:t>Nivå tre</a:t>
            </a:r>
          </a:p>
        </p:txBody>
      </p:sp>
    </p:spTree>
    <p:extLst>
      <p:ext uri="{BB962C8B-B14F-4D97-AF65-F5344CB8AC3E}">
        <p14:creationId xmlns:p14="http://schemas.microsoft.com/office/powerpoint/2010/main" val="3703869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Jämförelse">
    <p:spTree>
      <p:nvGrpSpPr>
        <p:cNvPr id="1" name=""/>
        <p:cNvGrpSpPr/>
        <p:nvPr/>
      </p:nvGrpSpPr>
      <p:grpSpPr>
        <a:xfrm>
          <a:off x="0" y="0"/>
          <a:ext cx="0" cy="0"/>
          <a:chOff x="0" y="0"/>
          <a:chExt cx="0" cy="0"/>
        </a:xfrm>
      </p:grpSpPr>
      <p:sp>
        <p:nvSpPr>
          <p:cNvPr id="15" name="Platshållare för bild 9">
            <a:extLst>
              <a:ext uri="{FF2B5EF4-FFF2-40B4-BE49-F238E27FC236}">
                <a16:creationId xmlns:a16="http://schemas.microsoft.com/office/drawing/2014/main" id="{B87CA53C-800B-AA46-9124-5E70B81F1632}"/>
              </a:ext>
            </a:extLst>
          </p:cNvPr>
          <p:cNvSpPr>
            <a:spLocks noGrp="1"/>
          </p:cNvSpPr>
          <p:nvPr>
            <p:ph type="pic" sz="quarter" idx="14"/>
          </p:nvPr>
        </p:nvSpPr>
        <p:spPr>
          <a:xfrm>
            <a:off x="0" y="181"/>
            <a:ext cx="6096000" cy="6638400"/>
          </a:xfrm>
        </p:spPr>
        <p:txBody>
          <a:bodyPr>
            <a:normAutofit/>
          </a:bodyPr>
          <a:lstStyle>
            <a:lvl1pPr>
              <a:defRPr sz="2400"/>
            </a:lvl1pPr>
          </a:lstStyle>
          <a:p>
            <a:r>
              <a:rPr lang="sv-SE" dirty="0"/>
              <a:t>Klicka på ikonen för att lägga till en bild</a:t>
            </a:r>
          </a:p>
        </p:txBody>
      </p:sp>
      <p:sp>
        <p:nvSpPr>
          <p:cNvPr id="7" name="Platshållare för datum 6">
            <a:extLst>
              <a:ext uri="{FF2B5EF4-FFF2-40B4-BE49-F238E27FC236}">
                <a16:creationId xmlns:a16="http://schemas.microsoft.com/office/drawing/2014/main" id="{529564CE-DC24-6041-8BB7-24FAA25DB367}"/>
              </a:ext>
            </a:extLst>
          </p:cNvPr>
          <p:cNvSpPr>
            <a:spLocks noGrp="1"/>
          </p:cNvSpPr>
          <p:nvPr>
            <p:ph type="dt" sz="half" idx="10"/>
          </p:nvPr>
        </p:nvSpPr>
        <p:spPr/>
        <p:txBody>
          <a:bodyPr/>
          <a:lstStyle>
            <a:lvl1pPr>
              <a:defRPr>
                <a:solidFill>
                  <a:schemeClr val="bg1"/>
                </a:solidFill>
              </a:defRPr>
            </a:lvl1pPr>
          </a:lstStyle>
          <a:p>
            <a:fld id="{3B02EEAD-AAEB-B84E-B58A-75801BA94065}" type="datetime1">
              <a:rPr lang="sv-SE" smtClean="0"/>
              <a:t>2022-11-08</a:t>
            </a:fld>
            <a:endParaRPr lang="sv-SE" dirty="0"/>
          </a:p>
        </p:txBody>
      </p:sp>
      <p:sp>
        <p:nvSpPr>
          <p:cNvPr id="8" name="Platshållare för sidfot 7">
            <a:extLst>
              <a:ext uri="{FF2B5EF4-FFF2-40B4-BE49-F238E27FC236}">
                <a16:creationId xmlns:a16="http://schemas.microsoft.com/office/drawing/2014/main" id="{8A10028C-1658-7F46-8F87-BD9D1B8308CE}"/>
              </a:ext>
            </a:extLst>
          </p:cNvPr>
          <p:cNvSpPr>
            <a:spLocks noGrp="1"/>
          </p:cNvSpPr>
          <p:nvPr>
            <p:ph type="ftr" sz="quarter" idx="11"/>
          </p:nvPr>
        </p:nvSpPr>
        <p:spPr/>
        <p:txBody>
          <a:bodyPr/>
          <a:lstStyle>
            <a:lvl1pPr>
              <a:defRPr>
                <a:solidFill>
                  <a:schemeClr val="bg1"/>
                </a:solidFill>
              </a:defRPr>
            </a:lvl1pPr>
          </a:lstStyle>
          <a:p>
            <a:endParaRPr lang="sv-SE" dirty="0"/>
          </a:p>
        </p:txBody>
      </p:sp>
      <p:sp>
        <p:nvSpPr>
          <p:cNvPr id="9" name="Platshållare för bildnummer 8">
            <a:extLst>
              <a:ext uri="{FF2B5EF4-FFF2-40B4-BE49-F238E27FC236}">
                <a16:creationId xmlns:a16="http://schemas.microsoft.com/office/drawing/2014/main" id="{0FD359D7-76BD-2940-B999-8CCF37D9265B}"/>
              </a:ext>
            </a:extLst>
          </p:cNvPr>
          <p:cNvSpPr>
            <a:spLocks noGrp="1"/>
          </p:cNvSpPr>
          <p:nvPr>
            <p:ph type="sldNum" sz="quarter" idx="12"/>
          </p:nvPr>
        </p:nvSpPr>
        <p:spPr/>
        <p:txBody>
          <a:bodyPr/>
          <a:lstStyle>
            <a:lvl1pPr>
              <a:defRPr>
                <a:solidFill>
                  <a:schemeClr val="bg1"/>
                </a:solidFill>
              </a:defRPr>
            </a:lvl1pPr>
          </a:lstStyle>
          <a:p>
            <a:fld id="{77AB70A0-377B-6347-BEEC-1C25D9BB7174}" type="slidenum">
              <a:rPr lang="sv-SE" smtClean="0"/>
              <a:pPr/>
              <a:t>‹#›</a:t>
            </a:fld>
            <a:endParaRPr lang="sv-SE" dirty="0"/>
          </a:p>
        </p:txBody>
      </p:sp>
      <p:sp>
        <p:nvSpPr>
          <p:cNvPr id="11" name="Platshållare för text 2">
            <a:extLst>
              <a:ext uri="{FF2B5EF4-FFF2-40B4-BE49-F238E27FC236}">
                <a16:creationId xmlns:a16="http://schemas.microsoft.com/office/drawing/2014/main" id="{A7611ABB-245A-1445-9549-18C63A8A977A}"/>
              </a:ext>
            </a:extLst>
          </p:cNvPr>
          <p:cNvSpPr>
            <a:spLocks noGrp="1"/>
          </p:cNvSpPr>
          <p:nvPr>
            <p:ph type="body" idx="1" hasCustomPrompt="1"/>
          </p:nvPr>
        </p:nvSpPr>
        <p:spPr>
          <a:xfrm>
            <a:off x="7074669" y="957071"/>
            <a:ext cx="4140001" cy="938976"/>
          </a:xfrm>
        </p:spPr>
        <p:txBody>
          <a:bodyPr anchor="b">
            <a:noAutofit/>
          </a:bodyPr>
          <a:lstStyle>
            <a:lvl1pPr marL="0" indent="0">
              <a:lnSpc>
                <a:spcPct val="100000"/>
              </a:lnSpc>
              <a:spcBef>
                <a:spcPts val="0"/>
              </a:spcBef>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Rubrik på en eller </a:t>
            </a:r>
            <a:br>
              <a:rPr lang="sv-SE" dirty="0"/>
            </a:br>
            <a:r>
              <a:rPr lang="sv-SE" dirty="0"/>
              <a:t>två rader</a:t>
            </a:r>
          </a:p>
        </p:txBody>
      </p:sp>
      <p:sp>
        <p:nvSpPr>
          <p:cNvPr id="13" name="Platshållare för innehåll 2">
            <a:extLst>
              <a:ext uri="{FF2B5EF4-FFF2-40B4-BE49-F238E27FC236}">
                <a16:creationId xmlns:a16="http://schemas.microsoft.com/office/drawing/2014/main" id="{F3881505-801A-CF46-9A03-4C38C97D7D9D}"/>
              </a:ext>
            </a:extLst>
          </p:cNvPr>
          <p:cNvSpPr>
            <a:spLocks noGrp="1"/>
          </p:cNvSpPr>
          <p:nvPr>
            <p:ph sz="half" idx="13" hasCustomPrompt="1"/>
          </p:nvPr>
        </p:nvSpPr>
        <p:spPr>
          <a:xfrm>
            <a:off x="7074669" y="2036065"/>
            <a:ext cx="4140000" cy="3864864"/>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dirty="0"/>
              <a:t>Skriv text här</a:t>
            </a:r>
          </a:p>
          <a:p>
            <a:pPr lvl="1"/>
            <a:r>
              <a:rPr lang="sv-SE" dirty="0"/>
              <a:t>Nivå två</a:t>
            </a:r>
          </a:p>
          <a:p>
            <a:pPr lvl="2"/>
            <a:r>
              <a:rPr lang="sv-SE" dirty="0"/>
              <a:t>Nivå tre</a:t>
            </a:r>
          </a:p>
        </p:txBody>
      </p:sp>
      <p:pic>
        <p:nvPicPr>
          <p:cNvPr id="10" name="Bildobjekt 9">
            <a:extLst>
              <a:ext uri="{FF2B5EF4-FFF2-40B4-BE49-F238E27FC236}">
                <a16:creationId xmlns:a16="http://schemas.microsoft.com/office/drawing/2014/main" id="{A90522CC-FB96-C64D-BFBE-B04A035F50E6}"/>
              </a:ext>
            </a:extLst>
          </p:cNvPr>
          <p:cNvPicPr>
            <a:picLocks noChangeAspect="1"/>
          </p:cNvPicPr>
          <p:nvPr userDrawn="1"/>
        </p:nvPicPr>
        <p:blipFill>
          <a:blip r:embed="rId2"/>
          <a:stretch>
            <a:fillRect/>
          </a:stretch>
        </p:blipFill>
        <p:spPr>
          <a:xfrm>
            <a:off x="10570464" y="298070"/>
            <a:ext cx="1359322" cy="394850"/>
          </a:xfrm>
          <a:prstGeom prst="rect">
            <a:avLst/>
          </a:prstGeom>
        </p:spPr>
      </p:pic>
    </p:spTree>
    <p:extLst>
      <p:ext uri="{BB962C8B-B14F-4D97-AF65-F5344CB8AC3E}">
        <p14:creationId xmlns:p14="http://schemas.microsoft.com/office/powerpoint/2010/main" val="3871806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m">
    <p:bg>
      <p:bgPr>
        <a:solidFill>
          <a:schemeClr val="bg1"/>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612FE204-E013-164A-9596-E26239A8033C}"/>
              </a:ext>
            </a:extLst>
          </p:cNvPr>
          <p:cNvSpPr/>
          <p:nvPr userDrawn="1"/>
        </p:nvSpPr>
        <p:spPr>
          <a:xfrm>
            <a:off x="0" y="0"/>
            <a:ext cx="12192000" cy="6864494"/>
          </a:xfrm>
          <a:prstGeom prst="rect">
            <a:avLst/>
          </a:prstGeom>
          <a:solidFill>
            <a:schemeClr val="accent6">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Platshållare för datum 1">
            <a:extLst>
              <a:ext uri="{FF2B5EF4-FFF2-40B4-BE49-F238E27FC236}">
                <a16:creationId xmlns:a16="http://schemas.microsoft.com/office/drawing/2014/main" id="{C3DAD6AA-0BDF-9B40-8197-BA520FBBFC07}"/>
              </a:ext>
            </a:extLst>
          </p:cNvPr>
          <p:cNvSpPr>
            <a:spLocks noGrp="1"/>
          </p:cNvSpPr>
          <p:nvPr>
            <p:ph type="dt" sz="half" idx="10"/>
          </p:nvPr>
        </p:nvSpPr>
        <p:spPr/>
        <p:txBody>
          <a:bodyPr/>
          <a:lstStyle/>
          <a:p>
            <a:fld id="{4C5FFD92-0042-5849-AD0A-23053CF45239}" type="datetime1">
              <a:rPr lang="sv-SE" smtClean="0"/>
              <a:t>2022-11-08</a:t>
            </a:fld>
            <a:endParaRPr lang="sv-SE" dirty="0"/>
          </a:p>
        </p:txBody>
      </p:sp>
      <p:sp>
        <p:nvSpPr>
          <p:cNvPr id="3" name="Platshållare för sidfot 2">
            <a:extLst>
              <a:ext uri="{FF2B5EF4-FFF2-40B4-BE49-F238E27FC236}">
                <a16:creationId xmlns:a16="http://schemas.microsoft.com/office/drawing/2014/main" id="{BF67CCA8-5EF0-764B-98D5-B0E7BC4013F4}"/>
              </a:ext>
            </a:extLst>
          </p:cNvPr>
          <p:cNvSpPr>
            <a:spLocks noGrp="1"/>
          </p:cNvSpPr>
          <p:nvPr>
            <p:ph type="ftr" sz="quarter" idx="11"/>
          </p:nvPr>
        </p:nvSpPr>
        <p:spPr/>
        <p:txBody>
          <a:bodyPr/>
          <a:lstStyle/>
          <a:p>
            <a:endParaRPr lang="sv-SE" dirty="0"/>
          </a:p>
        </p:txBody>
      </p:sp>
      <p:sp>
        <p:nvSpPr>
          <p:cNvPr id="4" name="Platshållare för bildnummer 3">
            <a:extLst>
              <a:ext uri="{FF2B5EF4-FFF2-40B4-BE49-F238E27FC236}">
                <a16:creationId xmlns:a16="http://schemas.microsoft.com/office/drawing/2014/main" id="{06F7F06D-B500-D24F-AAA0-95DB49347138}"/>
              </a:ext>
            </a:extLst>
          </p:cNvPr>
          <p:cNvSpPr>
            <a:spLocks noGrp="1"/>
          </p:cNvSpPr>
          <p:nvPr>
            <p:ph type="sldNum" sz="quarter" idx="12"/>
          </p:nvPr>
        </p:nvSpPr>
        <p:spPr/>
        <p:txBody>
          <a:bodyPr/>
          <a:lstStyle/>
          <a:p>
            <a:fld id="{77AB70A0-377B-6347-BEEC-1C25D9BB7174}" type="slidenum">
              <a:rPr lang="sv-SE" smtClean="0"/>
              <a:t>‹#›</a:t>
            </a:fld>
            <a:endParaRPr lang="sv-SE" dirty="0"/>
          </a:p>
        </p:txBody>
      </p:sp>
      <p:sp>
        <p:nvSpPr>
          <p:cNvPr id="11" name="Rubrik 1">
            <a:extLst>
              <a:ext uri="{FF2B5EF4-FFF2-40B4-BE49-F238E27FC236}">
                <a16:creationId xmlns:a16="http://schemas.microsoft.com/office/drawing/2014/main" id="{9AFC66B1-5EB2-4B44-92F2-A6C2F1A0DA99}"/>
              </a:ext>
            </a:extLst>
          </p:cNvPr>
          <p:cNvSpPr>
            <a:spLocks noGrp="1"/>
          </p:cNvSpPr>
          <p:nvPr>
            <p:ph type="ctrTitle" hasCustomPrompt="1"/>
          </p:nvPr>
        </p:nvSpPr>
        <p:spPr>
          <a:xfrm>
            <a:off x="2973035" y="1683772"/>
            <a:ext cx="6245929" cy="1310400"/>
          </a:xfrm>
        </p:spPr>
        <p:txBody>
          <a:bodyPr anchor="b">
            <a:noAutofit/>
          </a:bodyPr>
          <a:lstStyle>
            <a:lvl1pPr algn="ctr">
              <a:defRPr sz="4400" b="1"/>
            </a:lvl1pPr>
          </a:lstStyle>
          <a:p>
            <a:r>
              <a:rPr lang="sv-SE" dirty="0"/>
              <a:t>Rubrik på en eller </a:t>
            </a:r>
            <a:br>
              <a:rPr lang="sv-SE" dirty="0"/>
            </a:br>
            <a:r>
              <a:rPr lang="sv-SE" dirty="0"/>
              <a:t>två rader</a:t>
            </a:r>
          </a:p>
        </p:txBody>
      </p:sp>
      <p:sp>
        <p:nvSpPr>
          <p:cNvPr id="14" name="Underrubrik 2">
            <a:extLst>
              <a:ext uri="{FF2B5EF4-FFF2-40B4-BE49-F238E27FC236}">
                <a16:creationId xmlns:a16="http://schemas.microsoft.com/office/drawing/2014/main" id="{F7DF2284-8F88-1D40-AA3B-95002879D109}"/>
              </a:ext>
            </a:extLst>
          </p:cNvPr>
          <p:cNvSpPr>
            <a:spLocks noGrp="1"/>
          </p:cNvSpPr>
          <p:nvPr>
            <p:ph type="subTitle" idx="1" hasCustomPrompt="1"/>
          </p:nvPr>
        </p:nvSpPr>
        <p:spPr>
          <a:xfrm>
            <a:off x="2973035" y="3120959"/>
            <a:ext cx="6245929" cy="365125"/>
          </a:xfrm>
        </p:spPr>
        <p:txBody>
          <a:bodyPr>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Underrubrik/Namn, Datum</a:t>
            </a:r>
          </a:p>
        </p:txBody>
      </p:sp>
      <p:sp>
        <p:nvSpPr>
          <p:cNvPr id="15" name="Rektangel 14">
            <a:extLst>
              <a:ext uri="{FF2B5EF4-FFF2-40B4-BE49-F238E27FC236}">
                <a16:creationId xmlns:a16="http://schemas.microsoft.com/office/drawing/2014/main" id="{96FEDC40-1CAC-FF48-8957-2F07AB874DA2}"/>
              </a:ext>
            </a:extLst>
          </p:cNvPr>
          <p:cNvSpPr/>
          <p:nvPr userDrawn="1"/>
        </p:nvSpPr>
        <p:spPr>
          <a:xfrm>
            <a:off x="4481" y="5872864"/>
            <a:ext cx="12192000" cy="985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6" name="Bildobjekt 15">
            <a:extLst>
              <a:ext uri="{FF2B5EF4-FFF2-40B4-BE49-F238E27FC236}">
                <a16:creationId xmlns:a16="http://schemas.microsoft.com/office/drawing/2014/main" id="{80219515-FE91-9344-AE3F-03B7DE29CBF4}"/>
              </a:ext>
            </a:extLst>
          </p:cNvPr>
          <p:cNvPicPr>
            <a:picLocks noChangeAspect="1"/>
          </p:cNvPicPr>
          <p:nvPr userDrawn="1"/>
        </p:nvPicPr>
        <p:blipFill>
          <a:blip r:embed="rId2"/>
          <a:stretch>
            <a:fillRect/>
          </a:stretch>
        </p:blipFill>
        <p:spPr>
          <a:xfrm>
            <a:off x="403718" y="6017168"/>
            <a:ext cx="11184711" cy="690249"/>
          </a:xfrm>
          <a:prstGeom prst="rect">
            <a:avLst/>
          </a:prstGeom>
        </p:spPr>
      </p:pic>
      <p:pic>
        <p:nvPicPr>
          <p:cNvPr id="13" name="Bildobjekt 12">
            <a:extLst>
              <a:ext uri="{FF2B5EF4-FFF2-40B4-BE49-F238E27FC236}">
                <a16:creationId xmlns:a16="http://schemas.microsoft.com/office/drawing/2014/main" id="{A3603165-AFFF-5A41-AA30-6EF9FA2594AB}"/>
              </a:ext>
            </a:extLst>
          </p:cNvPr>
          <p:cNvPicPr>
            <a:picLocks noChangeAspect="1"/>
          </p:cNvPicPr>
          <p:nvPr userDrawn="1"/>
        </p:nvPicPr>
        <p:blipFill>
          <a:blip r:embed="rId3"/>
          <a:stretch>
            <a:fillRect/>
          </a:stretch>
        </p:blipFill>
        <p:spPr>
          <a:xfrm>
            <a:off x="4674347" y="4264393"/>
            <a:ext cx="2843304" cy="830162"/>
          </a:xfrm>
          <a:prstGeom prst="rect">
            <a:avLst/>
          </a:prstGeom>
        </p:spPr>
      </p:pic>
    </p:spTree>
    <p:extLst>
      <p:ext uri="{BB962C8B-B14F-4D97-AF65-F5344CB8AC3E}">
        <p14:creationId xmlns:p14="http://schemas.microsoft.com/office/powerpoint/2010/main" val="3478407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om">
    <p:bg>
      <p:bgPr>
        <a:solidFill>
          <a:schemeClr val="bg1"/>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612FE204-E013-164A-9596-E26239A8033C}"/>
              </a:ext>
            </a:extLst>
          </p:cNvPr>
          <p:cNvSpPr/>
          <p:nvPr userDrawn="1"/>
        </p:nvSpPr>
        <p:spPr>
          <a:xfrm>
            <a:off x="0" y="0"/>
            <a:ext cx="12192000" cy="6864494"/>
          </a:xfrm>
          <a:prstGeom prst="rect">
            <a:avLst/>
          </a:prstGeom>
          <a:solidFill>
            <a:schemeClr val="accent1">
              <a:lumMod val="20000"/>
              <a:lumOff val="8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Platshållare för datum 1">
            <a:extLst>
              <a:ext uri="{FF2B5EF4-FFF2-40B4-BE49-F238E27FC236}">
                <a16:creationId xmlns:a16="http://schemas.microsoft.com/office/drawing/2014/main" id="{C3DAD6AA-0BDF-9B40-8197-BA520FBBFC07}"/>
              </a:ext>
            </a:extLst>
          </p:cNvPr>
          <p:cNvSpPr>
            <a:spLocks noGrp="1"/>
          </p:cNvSpPr>
          <p:nvPr>
            <p:ph type="dt" sz="half" idx="10"/>
          </p:nvPr>
        </p:nvSpPr>
        <p:spPr/>
        <p:txBody>
          <a:bodyPr/>
          <a:lstStyle/>
          <a:p>
            <a:fld id="{4C5FFD92-0042-5849-AD0A-23053CF45239}" type="datetime1">
              <a:rPr lang="sv-SE" smtClean="0"/>
              <a:t>2022-11-08</a:t>
            </a:fld>
            <a:endParaRPr lang="sv-SE" dirty="0"/>
          </a:p>
        </p:txBody>
      </p:sp>
      <p:sp>
        <p:nvSpPr>
          <p:cNvPr id="3" name="Platshållare för sidfot 2">
            <a:extLst>
              <a:ext uri="{FF2B5EF4-FFF2-40B4-BE49-F238E27FC236}">
                <a16:creationId xmlns:a16="http://schemas.microsoft.com/office/drawing/2014/main" id="{BF67CCA8-5EF0-764B-98D5-B0E7BC4013F4}"/>
              </a:ext>
            </a:extLst>
          </p:cNvPr>
          <p:cNvSpPr>
            <a:spLocks noGrp="1"/>
          </p:cNvSpPr>
          <p:nvPr>
            <p:ph type="ftr" sz="quarter" idx="11"/>
          </p:nvPr>
        </p:nvSpPr>
        <p:spPr/>
        <p:txBody>
          <a:bodyPr/>
          <a:lstStyle/>
          <a:p>
            <a:endParaRPr lang="sv-SE" dirty="0"/>
          </a:p>
        </p:txBody>
      </p:sp>
      <p:sp>
        <p:nvSpPr>
          <p:cNvPr id="4" name="Platshållare för bildnummer 3">
            <a:extLst>
              <a:ext uri="{FF2B5EF4-FFF2-40B4-BE49-F238E27FC236}">
                <a16:creationId xmlns:a16="http://schemas.microsoft.com/office/drawing/2014/main" id="{06F7F06D-B500-D24F-AAA0-95DB49347138}"/>
              </a:ext>
            </a:extLst>
          </p:cNvPr>
          <p:cNvSpPr>
            <a:spLocks noGrp="1"/>
          </p:cNvSpPr>
          <p:nvPr>
            <p:ph type="sldNum" sz="quarter" idx="12"/>
          </p:nvPr>
        </p:nvSpPr>
        <p:spPr/>
        <p:txBody>
          <a:bodyPr/>
          <a:lstStyle/>
          <a:p>
            <a:fld id="{77AB70A0-377B-6347-BEEC-1C25D9BB7174}" type="slidenum">
              <a:rPr lang="sv-SE" smtClean="0"/>
              <a:t>‹#›</a:t>
            </a:fld>
            <a:endParaRPr lang="sv-SE" dirty="0"/>
          </a:p>
        </p:txBody>
      </p:sp>
      <p:sp>
        <p:nvSpPr>
          <p:cNvPr id="11" name="Rubrik 1">
            <a:extLst>
              <a:ext uri="{FF2B5EF4-FFF2-40B4-BE49-F238E27FC236}">
                <a16:creationId xmlns:a16="http://schemas.microsoft.com/office/drawing/2014/main" id="{9AFC66B1-5EB2-4B44-92F2-A6C2F1A0DA99}"/>
              </a:ext>
            </a:extLst>
          </p:cNvPr>
          <p:cNvSpPr>
            <a:spLocks noGrp="1"/>
          </p:cNvSpPr>
          <p:nvPr>
            <p:ph type="ctrTitle" hasCustomPrompt="1"/>
          </p:nvPr>
        </p:nvSpPr>
        <p:spPr>
          <a:xfrm>
            <a:off x="2973035" y="1683772"/>
            <a:ext cx="6245929" cy="1310400"/>
          </a:xfrm>
        </p:spPr>
        <p:txBody>
          <a:bodyPr anchor="b">
            <a:noAutofit/>
          </a:bodyPr>
          <a:lstStyle>
            <a:lvl1pPr algn="ctr">
              <a:defRPr sz="4400" b="1"/>
            </a:lvl1pPr>
          </a:lstStyle>
          <a:p>
            <a:r>
              <a:rPr lang="sv-SE" dirty="0"/>
              <a:t>Rubrik på en eller </a:t>
            </a:r>
            <a:br>
              <a:rPr lang="sv-SE" dirty="0"/>
            </a:br>
            <a:r>
              <a:rPr lang="sv-SE" dirty="0"/>
              <a:t>två rader</a:t>
            </a:r>
          </a:p>
        </p:txBody>
      </p:sp>
      <p:sp>
        <p:nvSpPr>
          <p:cNvPr id="14" name="Underrubrik 2">
            <a:extLst>
              <a:ext uri="{FF2B5EF4-FFF2-40B4-BE49-F238E27FC236}">
                <a16:creationId xmlns:a16="http://schemas.microsoft.com/office/drawing/2014/main" id="{F7DF2284-8F88-1D40-AA3B-95002879D109}"/>
              </a:ext>
            </a:extLst>
          </p:cNvPr>
          <p:cNvSpPr>
            <a:spLocks noGrp="1"/>
          </p:cNvSpPr>
          <p:nvPr>
            <p:ph type="subTitle" idx="1" hasCustomPrompt="1"/>
          </p:nvPr>
        </p:nvSpPr>
        <p:spPr>
          <a:xfrm>
            <a:off x="2973035" y="3120959"/>
            <a:ext cx="6245929" cy="365125"/>
          </a:xfrm>
        </p:spPr>
        <p:txBody>
          <a:bodyPr>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Underrubrik/Namn, Datum</a:t>
            </a:r>
          </a:p>
        </p:txBody>
      </p:sp>
      <p:sp>
        <p:nvSpPr>
          <p:cNvPr id="15" name="Rektangel 14">
            <a:extLst>
              <a:ext uri="{FF2B5EF4-FFF2-40B4-BE49-F238E27FC236}">
                <a16:creationId xmlns:a16="http://schemas.microsoft.com/office/drawing/2014/main" id="{96FEDC40-1CAC-FF48-8957-2F07AB874DA2}"/>
              </a:ext>
            </a:extLst>
          </p:cNvPr>
          <p:cNvSpPr/>
          <p:nvPr userDrawn="1"/>
        </p:nvSpPr>
        <p:spPr>
          <a:xfrm>
            <a:off x="4481" y="5872864"/>
            <a:ext cx="12192000" cy="985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6" name="Bildobjekt 15">
            <a:extLst>
              <a:ext uri="{FF2B5EF4-FFF2-40B4-BE49-F238E27FC236}">
                <a16:creationId xmlns:a16="http://schemas.microsoft.com/office/drawing/2014/main" id="{80219515-FE91-9344-AE3F-03B7DE29CBF4}"/>
              </a:ext>
            </a:extLst>
          </p:cNvPr>
          <p:cNvPicPr>
            <a:picLocks noChangeAspect="1"/>
          </p:cNvPicPr>
          <p:nvPr userDrawn="1"/>
        </p:nvPicPr>
        <p:blipFill>
          <a:blip r:embed="rId2"/>
          <a:stretch>
            <a:fillRect/>
          </a:stretch>
        </p:blipFill>
        <p:spPr>
          <a:xfrm>
            <a:off x="403718" y="6017168"/>
            <a:ext cx="11184711" cy="690249"/>
          </a:xfrm>
          <a:prstGeom prst="rect">
            <a:avLst/>
          </a:prstGeom>
        </p:spPr>
      </p:pic>
      <p:pic>
        <p:nvPicPr>
          <p:cNvPr id="13" name="Bildobjekt 12">
            <a:extLst>
              <a:ext uri="{FF2B5EF4-FFF2-40B4-BE49-F238E27FC236}">
                <a16:creationId xmlns:a16="http://schemas.microsoft.com/office/drawing/2014/main" id="{A3603165-AFFF-5A41-AA30-6EF9FA2594AB}"/>
              </a:ext>
            </a:extLst>
          </p:cNvPr>
          <p:cNvPicPr>
            <a:picLocks noChangeAspect="1"/>
          </p:cNvPicPr>
          <p:nvPr userDrawn="1"/>
        </p:nvPicPr>
        <p:blipFill>
          <a:blip r:embed="rId3"/>
          <a:stretch>
            <a:fillRect/>
          </a:stretch>
        </p:blipFill>
        <p:spPr>
          <a:xfrm>
            <a:off x="4674347" y="4264393"/>
            <a:ext cx="2843304" cy="830162"/>
          </a:xfrm>
          <a:prstGeom prst="rect">
            <a:avLst/>
          </a:prstGeom>
        </p:spPr>
      </p:pic>
    </p:spTree>
    <p:extLst>
      <p:ext uri="{BB962C8B-B14F-4D97-AF65-F5344CB8AC3E}">
        <p14:creationId xmlns:p14="http://schemas.microsoft.com/office/powerpoint/2010/main" val="1538935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mall för rubrikformat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2022-11-08</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872557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AE5065FE-EF68-B143-BB95-E412486E97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EFE2A5BD-7E68-D841-B1F1-6A7043D920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F5E07796-DCBE-6E4F-B796-61D6AF921341}"/>
              </a:ext>
            </a:extLst>
          </p:cNvPr>
          <p:cNvSpPr>
            <a:spLocks noGrp="1"/>
          </p:cNvSpPr>
          <p:nvPr>
            <p:ph type="dt" sz="half" idx="2"/>
          </p:nvPr>
        </p:nvSpPr>
        <p:spPr>
          <a:xfrm>
            <a:off x="1179576" y="6485426"/>
            <a:ext cx="1045464" cy="122557"/>
          </a:xfrm>
          <a:prstGeom prst="rect">
            <a:avLst/>
          </a:prstGeom>
        </p:spPr>
        <p:txBody>
          <a:bodyPr vert="horz" lIns="91440" tIns="45720" rIns="91440" bIns="45720" rtlCol="0" anchor="ctr"/>
          <a:lstStyle>
            <a:lvl1pPr algn="l">
              <a:defRPr sz="900">
                <a:solidFill>
                  <a:schemeClr val="tx2"/>
                </a:solidFill>
              </a:defRPr>
            </a:lvl1pPr>
          </a:lstStyle>
          <a:p>
            <a:fld id="{A6920204-227C-CE45-A747-B8F9D59A1873}" type="datetime1">
              <a:rPr lang="sv-SE" smtClean="0"/>
              <a:t>2022-11-08</a:t>
            </a:fld>
            <a:endParaRPr lang="sv-SE" dirty="0"/>
          </a:p>
        </p:txBody>
      </p:sp>
      <p:sp>
        <p:nvSpPr>
          <p:cNvPr id="5" name="Platshållare för sidfot 4">
            <a:extLst>
              <a:ext uri="{FF2B5EF4-FFF2-40B4-BE49-F238E27FC236}">
                <a16:creationId xmlns:a16="http://schemas.microsoft.com/office/drawing/2014/main" id="{1377C0EA-6AAF-4C47-929A-2EBF2DDC5816}"/>
              </a:ext>
            </a:extLst>
          </p:cNvPr>
          <p:cNvSpPr>
            <a:spLocks noGrp="1"/>
          </p:cNvSpPr>
          <p:nvPr>
            <p:ph type="ftr" sz="quarter" idx="3"/>
          </p:nvPr>
        </p:nvSpPr>
        <p:spPr>
          <a:xfrm>
            <a:off x="2286000" y="6485426"/>
            <a:ext cx="3017520" cy="122557"/>
          </a:xfrm>
          <a:prstGeom prst="rect">
            <a:avLst/>
          </a:prstGeom>
        </p:spPr>
        <p:txBody>
          <a:bodyPr vert="horz" lIns="91440" tIns="45720" rIns="91440" bIns="45720" rtlCol="0" anchor="ctr"/>
          <a:lstStyle>
            <a:lvl1pPr algn="l">
              <a:defRPr sz="900">
                <a:solidFill>
                  <a:schemeClr val="tx2"/>
                </a:solidFill>
              </a:defRPr>
            </a:lvl1pPr>
          </a:lstStyle>
          <a:p>
            <a:endParaRPr lang="sv-SE" dirty="0"/>
          </a:p>
        </p:txBody>
      </p:sp>
      <p:sp>
        <p:nvSpPr>
          <p:cNvPr id="6" name="Platshållare för bildnummer 5">
            <a:extLst>
              <a:ext uri="{FF2B5EF4-FFF2-40B4-BE49-F238E27FC236}">
                <a16:creationId xmlns:a16="http://schemas.microsoft.com/office/drawing/2014/main" id="{78AEB3BD-C2FB-AE41-A0C9-A72BE3544380}"/>
              </a:ext>
            </a:extLst>
          </p:cNvPr>
          <p:cNvSpPr>
            <a:spLocks noGrp="1"/>
          </p:cNvSpPr>
          <p:nvPr>
            <p:ph type="sldNum" sz="quarter" idx="4"/>
          </p:nvPr>
        </p:nvSpPr>
        <p:spPr>
          <a:xfrm>
            <a:off x="5361432" y="6484709"/>
            <a:ext cx="667512" cy="123274"/>
          </a:xfrm>
          <a:prstGeom prst="rect">
            <a:avLst/>
          </a:prstGeom>
        </p:spPr>
        <p:txBody>
          <a:bodyPr vert="horz" lIns="91440" tIns="45720" rIns="91440" bIns="45720" rtlCol="0" anchor="ctr"/>
          <a:lstStyle>
            <a:lvl1pPr algn="r">
              <a:defRPr sz="900">
                <a:solidFill>
                  <a:schemeClr val="tx2"/>
                </a:solidFill>
              </a:defRPr>
            </a:lvl1pPr>
          </a:lstStyle>
          <a:p>
            <a:fld id="{77AB70A0-377B-6347-BEEC-1C25D9BB7174}" type="slidenum">
              <a:rPr lang="sv-SE" smtClean="0"/>
              <a:pPr/>
              <a:t>‹#›</a:t>
            </a:fld>
            <a:endParaRPr lang="sv-SE" dirty="0"/>
          </a:p>
        </p:txBody>
      </p:sp>
      <p:sp>
        <p:nvSpPr>
          <p:cNvPr id="7" name="Rektangel 6">
            <a:extLst>
              <a:ext uri="{FF2B5EF4-FFF2-40B4-BE49-F238E27FC236}">
                <a16:creationId xmlns:a16="http://schemas.microsoft.com/office/drawing/2014/main" id="{0047A1EB-4259-3348-BF98-567C98640325}"/>
              </a:ext>
            </a:extLst>
          </p:cNvPr>
          <p:cNvSpPr/>
          <p:nvPr userDrawn="1"/>
        </p:nvSpPr>
        <p:spPr>
          <a:xfrm>
            <a:off x="0" y="6638693"/>
            <a:ext cx="1219200" cy="22621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Rektangel 7">
            <a:extLst>
              <a:ext uri="{FF2B5EF4-FFF2-40B4-BE49-F238E27FC236}">
                <a16:creationId xmlns:a16="http://schemas.microsoft.com/office/drawing/2014/main" id="{EABC8234-AF03-A348-8C21-686FCA070924}"/>
              </a:ext>
            </a:extLst>
          </p:cNvPr>
          <p:cNvSpPr/>
          <p:nvPr userDrawn="1"/>
        </p:nvSpPr>
        <p:spPr>
          <a:xfrm>
            <a:off x="1219200" y="6638693"/>
            <a:ext cx="1219200" cy="2262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9" name="Rektangel 8">
            <a:extLst>
              <a:ext uri="{FF2B5EF4-FFF2-40B4-BE49-F238E27FC236}">
                <a16:creationId xmlns:a16="http://schemas.microsoft.com/office/drawing/2014/main" id="{B9D9ACE6-DBA7-F746-B736-E9B38199DF26}"/>
              </a:ext>
            </a:extLst>
          </p:cNvPr>
          <p:cNvSpPr/>
          <p:nvPr userDrawn="1"/>
        </p:nvSpPr>
        <p:spPr>
          <a:xfrm>
            <a:off x="2438400" y="6638693"/>
            <a:ext cx="1219200" cy="226210"/>
          </a:xfrm>
          <a:prstGeom prst="rect">
            <a:avLst/>
          </a:prstGeom>
          <a:solidFill>
            <a:srgbClr val="E5AD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 name="Rektangel 9">
            <a:extLst>
              <a:ext uri="{FF2B5EF4-FFF2-40B4-BE49-F238E27FC236}">
                <a16:creationId xmlns:a16="http://schemas.microsoft.com/office/drawing/2014/main" id="{D6B70056-09D5-E749-BB35-E2AB4E14DA16}"/>
              </a:ext>
            </a:extLst>
          </p:cNvPr>
          <p:cNvSpPr/>
          <p:nvPr userDrawn="1"/>
        </p:nvSpPr>
        <p:spPr>
          <a:xfrm>
            <a:off x="3657600" y="6638693"/>
            <a:ext cx="1219200" cy="2262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 name="Rektangel 10">
            <a:extLst>
              <a:ext uri="{FF2B5EF4-FFF2-40B4-BE49-F238E27FC236}">
                <a16:creationId xmlns:a16="http://schemas.microsoft.com/office/drawing/2014/main" id="{847EF725-4AD2-2D4F-B8CC-9A900B860997}"/>
              </a:ext>
            </a:extLst>
          </p:cNvPr>
          <p:cNvSpPr/>
          <p:nvPr userDrawn="1"/>
        </p:nvSpPr>
        <p:spPr>
          <a:xfrm>
            <a:off x="4876800" y="6638693"/>
            <a:ext cx="1219200" cy="2262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2" name="Rektangel 11">
            <a:extLst>
              <a:ext uri="{FF2B5EF4-FFF2-40B4-BE49-F238E27FC236}">
                <a16:creationId xmlns:a16="http://schemas.microsoft.com/office/drawing/2014/main" id="{EB9F80AA-58CF-034F-960D-EB72AC9BAD82}"/>
              </a:ext>
            </a:extLst>
          </p:cNvPr>
          <p:cNvSpPr/>
          <p:nvPr userDrawn="1"/>
        </p:nvSpPr>
        <p:spPr>
          <a:xfrm>
            <a:off x="6096000" y="6638693"/>
            <a:ext cx="1219200" cy="226210"/>
          </a:xfrm>
          <a:prstGeom prst="rect">
            <a:avLst/>
          </a:prstGeom>
          <a:solidFill>
            <a:srgbClr val="3B5B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3" name="Rektangel 12">
            <a:extLst>
              <a:ext uri="{FF2B5EF4-FFF2-40B4-BE49-F238E27FC236}">
                <a16:creationId xmlns:a16="http://schemas.microsoft.com/office/drawing/2014/main" id="{D0F92766-98A8-6845-816E-FCA4DC797E11}"/>
              </a:ext>
            </a:extLst>
          </p:cNvPr>
          <p:cNvSpPr/>
          <p:nvPr userDrawn="1"/>
        </p:nvSpPr>
        <p:spPr>
          <a:xfrm>
            <a:off x="7315200" y="6638693"/>
            <a:ext cx="1219200" cy="226210"/>
          </a:xfrm>
          <a:prstGeom prst="rect">
            <a:avLst/>
          </a:prstGeom>
          <a:solidFill>
            <a:srgbClr val="799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4" name="Rektangel 13">
            <a:extLst>
              <a:ext uri="{FF2B5EF4-FFF2-40B4-BE49-F238E27FC236}">
                <a16:creationId xmlns:a16="http://schemas.microsoft.com/office/drawing/2014/main" id="{FD28C89A-ABD1-4645-A3E2-7B29609D3F1B}"/>
              </a:ext>
            </a:extLst>
          </p:cNvPr>
          <p:cNvSpPr/>
          <p:nvPr userDrawn="1"/>
        </p:nvSpPr>
        <p:spPr>
          <a:xfrm>
            <a:off x="8534400" y="6638693"/>
            <a:ext cx="1219200" cy="226210"/>
          </a:xfrm>
          <a:prstGeom prst="rect">
            <a:avLst/>
          </a:prstGeom>
          <a:solidFill>
            <a:srgbClr val="5D75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5" name="Rektangel 14">
            <a:extLst>
              <a:ext uri="{FF2B5EF4-FFF2-40B4-BE49-F238E27FC236}">
                <a16:creationId xmlns:a16="http://schemas.microsoft.com/office/drawing/2014/main" id="{7896A6E6-62BC-E347-9161-363D5F21487B}"/>
              </a:ext>
            </a:extLst>
          </p:cNvPr>
          <p:cNvSpPr/>
          <p:nvPr userDrawn="1"/>
        </p:nvSpPr>
        <p:spPr>
          <a:xfrm>
            <a:off x="9753600" y="6638693"/>
            <a:ext cx="1219200" cy="2262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6" name="Rektangel 15">
            <a:extLst>
              <a:ext uri="{FF2B5EF4-FFF2-40B4-BE49-F238E27FC236}">
                <a16:creationId xmlns:a16="http://schemas.microsoft.com/office/drawing/2014/main" id="{4F02FAA5-5874-784C-A133-E59B01CEA654}"/>
              </a:ext>
            </a:extLst>
          </p:cNvPr>
          <p:cNvSpPr/>
          <p:nvPr userDrawn="1"/>
        </p:nvSpPr>
        <p:spPr>
          <a:xfrm>
            <a:off x="10972800" y="6638693"/>
            <a:ext cx="1219200" cy="2262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3149009465"/>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70" r:id="rId3"/>
    <p:sldLayoutId id="2147483669" r:id="rId4"/>
    <p:sldLayoutId id="2147483680" r:id="rId5"/>
    <p:sldLayoutId id="2147483666" r:id="rId6"/>
    <p:sldLayoutId id="2147483667" r:id="rId7"/>
    <p:sldLayoutId id="2147483668" r:id="rId8"/>
  </p:sldLayoutIdLst>
  <p:hf sldNum="0" hdr="0" ftr="0" dt="0"/>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52000" indent="-252000" algn="l" defTabSz="914400" rtl="0" eaLnBrk="1" latinLnBrk="0" hangingPunct="1">
        <a:lnSpc>
          <a:spcPct val="100000"/>
        </a:lnSpc>
        <a:spcBef>
          <a:spcPts val="1200"/>
        </a:spcBef>
        <a:buFont typeface="Arial" panose="020B0604020202020204" pitchFamily="34" charset="0"/>
        <a:buChar char="•"/>
        <a:defRPr sz="28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Font typeface="Arial" panose="020B0604020202020204" pitchFamily="34" charset="0"/>
        <a:buChar char="•"/>
        <a:defRPr sz="24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C376CDD0-9A3E-4D42-A72D-71F6AEC57F58}"/>
              </a:ext>
              <a:ext uri="{C183D7F6-B498-43B3-948B-1728B52AA6E4}">
                <adec:decorative xmlns:adec="http://schemas.microsoft.com/office/drawing/2017/decorative" val="1"/>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2022-11-08</a:t>
            </a:fld>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997148999"/>
      </p:ext>
    </p:extLst>
  </p:cSld>
  <p:clrMap bg1="lt1" tx1="dk1" bg2="lt2" tx2="dk2" accent1="accent1" accent2="accent2" accent3="accent3" accent4="accent4" accent5="accent5" accent6="accent6" hlink="hlink" folHlink="folHlink"/>
  <p:sldLayoutIdLst>
    <p:sldLayoutId id="2147483665" r:id="rId1"/>
    <p:sldLayoutId id="2147483663" r:id="rId2"/>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FE96CA6E-946E-098E-9DE2-F101C4EE6D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29ED426A-2227-6274-C9D9-56BCFC9A2A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EC4A874-AF49-74AA-FD77-BB7DFB5772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5C18DA-410A-4124-BB0F-DE8CA676B1E5}" type="datetimeFigureOut">
              <a:rPr lang="sv-SE" smtClean="0"/>
              <a:t>2022-11-08</a:t>
            </a:fld>
            <a:endParaRPr lang="sv-SE"/>
          </a:p>
        </p:txBody>
      </p:sp>
      <p:sp>
        <p:nvSpPr>
          <p:cNvPr id="5" name="Platshållare för sidfot 4">
            <a:extLst>
              <a:ext uri="{FF2B5EF4-FFF2-40B4-BE49-F238E27FC236}">
                <a16:creationId xmlns:a16="http://schemas.microsoft.com/office/drawing/2014/main" id="{65F854F3-C24F-E535-3397-8C47E32AAB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4587CE94-BB4C-21EC-09C5-6232BA82C2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BAD975-63FF-4468-AC34-025F73E043F9}" type="slidenum">
              <a:rPr lang="sv-SE" smtClean="0"/>
              <a:t>‹#›</a:t>
            </a:fld>
            <a:endParaRPr lang="sv-SE"/>
          </a:p>
        </p:txBody>
      </p:sp>
      <p:pic>
        <p:nvPicPr>
          <p:cNvPr id="7" name="Bildobjekt 6">
            <a:extLst>
              <a:ext uri="{FF2B5EF4-FFF2-40B4-BE49-F238E27FC236}">
                <a16:creationId xmlns:a16="http://schemas.microsoft.com/office/drawing/2014/main" id="{09F3DFE7-16A1-372F-2EC1-647C5C8F328C}"/>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69896819"/>
      </p:ext>
    </p:extLst>
  </p:cSld>
  <p:clrMap bg1="lt1" tx1="dk1" bg2="lt2" tx2="dk2" accent1="accent1" accent2="accent2" accent3="accent3" accent4="accent4" accent5="accent5" accent6="accent6" hlink="hlink" folHlink="folHlink"/>
  <p:sldLayoutIdLst>
    <p:sldLayoutId id="2147483677" r:id="rId1"/>
    <p:sldLayoutId id="214748367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hyperlink" Target="http://www.skr.se/primarvardskvalitet"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849F4626-8B4D-314F-8337-4E202B56FE11}"/>
              </a:ext>
            </a:extLst>
          </p:cNvPr>
          <p:cNvSpPr>
            <a:spLocks noGrp="1"/>
          </p:cNvSpPr>
          <p:nvPr>
            <p:ph type="ctrTitle"/>
          </p:nvPr>
        </p:nvSpPr>
        <p:spPr>
          <a:xfrm>
            <a:off x="1196867" y="2839804"/>
            <a:ext cx="9042068" cy="1506566"/>
          </a:xfrm>
        </p:spPr>
        <p:txBody>
          <a:bodyPr/>
          <a:lstStyle/>
          <a:p>
            <a:r>
              <a:rPr lang="sv-SE" dirty="0">
                <a:latin typeface="Trebuchet MS" panose="020B0603020202020204" pitchFamily="34" charset="0"/>
              </a:rPr>
              <a:t>Fasta vårdkontakter</a:t>
            </a:r>
            <a:br>
              <a:rPr lang="sv-SE" dirty="0">
                <a:latin typeface="Trebuchet MS" panose="020B0603020202020204" pitchFamily="34" charset="0"/>
              </a:rPr>
            </a:br>
            <a:r>
              <a:rPr lang="sv-SE" sz="1600" dirty="0">
                <a:latin typeface="Trebuchet MS" panose="020B0603020202020204" pitchFamily="34" charset="0"/>
              </a:rPr>
              <a:t>221021</a:t>
            </a:r>
            <a:br>
              <a:rPr lang="sv-SE" sz="1600" dirty="0">
                <a:latin typeface="Trebuchet MS" panose="020B0603020202020204" pitchFamily="34" charset="0"/>
              </a:rPr>
            </a:br>
            <a:r>
              <a:rPr lang="sv-SE" sz="1600" dirty="0">
                <a:latin typeface="Trebuchet MS" panose="020B0603020202020204" pitchFamily="34" charset="0"/>
              </a:rPr>
              <a:t>Susanne Steen</a:t>
            </a:r>
            <a:endParaRPr lang="sv-SE" dirty="0">
              <a:latin typeface="Trebuchet MS" panose="020B0603020202020204" pitchFamily="34" charset="0"/>
            </a:endParaRPr>
          </a:p>
        </p:txBody>
      </p:sp>
    </p:spTree>
    <p:extLst>
      <p:ext uri="{BB962C8B-B14F-4D97-AF65-F5344CB8AC3E}">
        <p14:creationId xmlns:p14="http://schemas.microsoft.com/office/powerpoint/2010/main" val="406930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med rundade hörn 3"/>
          <p:cNvSpPr/>
          <p:nvPr/>
        </p:nvSpPr>
        <p:spPr>
          <a:xfrm>
            <a:off x="486697" y="265470"/>
            <a:ext cx="10235732" cy="56008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sv-SE" dirty="0">
              <a:solidFill>
                <a:schemeClr val="bg1"/>
              </a:solidFill>
              <a:effectLst/>
              <a:latin typeface="Times New Roman" panose="02020603050405020304" pitchFamily="18" charset="0"/>
              <a:ea typeface="Calibri" panose="020F0502020204030204" pitchFamily="34" charset="0"/>
            </a:endParaRPr>
          </a:p>
          <a:p>
            <a:endParaRPr lang="sv-SE" dirty="0">
              <a:solidFill>
                <a:schemeClr val="bg1"/>
              </a:solidFill>
              <a:latin typeface="Times New Roman" panose="02020603050405020304" pitchFamily="18" charset="0"/>
              <a:ea typeface="Calibri" panose="020F0502020204030204" pitchFamily="34" charset="0"/>
            </a:endParaRPr>
          </a:p>
          <a:p>
            <a:r>
              <a:rPr lang="sv-SE" sz="4400" dirty="0">
                <a:solidFill>
                  <a:schemeClr val="tx1"/>
                </a:solidFill>
                <a:latin typeface="Calibri Light" panose="020F0302020204030204" pitchFamily="34" charset="0"/>
                <a:ea typeface="+mj-ea"/>
                <a:cs typeface="Calibri Light" panose="020F0302020204030204" pitchFamily="34" charset="0"/>
              </a:rPr>
              <a:t>Fast läkarkontakt</a:t>
            </a:r>
            <a:r>
              <a:rPr lang="sv-SE" sz="4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p>
          <a:p>
            <a:endParaRPr lang="sv-SE"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sv-SE" sz="2800" dirty="0">
                <a:solidFill>
                  <a:schemeClr val="tx1"/>
                </a:solidFill>
                <a:latin typeface="Calibri"/>
                <a:ea typeface="Calibri" panose="020F0502020204030204" pitchFamily="34" charset="0"/>
                <a:cs typeface="Times New Roman"/>
              </a:rPr>
              <a:t>PrimärvårdsKvalitet (PVQ) har utvecklat indikatorerna: </a:t>
            </a:r>
            <a:endParaRPr lang="sv-SE" sz="2800">
              <a:solidFill>
                <a:schemeClr val="tx1"/>
              </a:solidFill>
              <a:latin typeface="Calibri"/>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endParaRPr lang="sv-SE" sz="2800" dirty="0">
              <a:solidFill>
                <a:schemeClr val="tx1"/>
              </a:solidFill>
              <a:latin typeface="Calibri"/>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sv-SE" sz="2800" dirty="0">
                <a:solidFill>
                  <a:schemeClr val="tx1"/>
                </a:solidFill>
                <a:latin typeface="Calibri"/>
                <a:ea typeface="Calibri" panose="020F0502020204030204" pitchFamily="34" charset="0"/>
                <a:cs typeface="Times New Roman"/>
              </a:rPr>
              <a:t>Andel med fast läkarkontakt</a:t>
            </a:r>
          </a:p>
          <a:p>
            <a:pPr marL="342900" indent="-342900">
              <a:buFont typeface="Arial" panose="020B0604020202020204" pitchFamily="34" charset="0"/>
              <a:buChar char="•"/>
            </a:pPr>
            <a:r>
              <a:rPr lang="sv-SE" sz="2800" dirty="0">
                <a:solidFill>
                  <a:schemeClr val="tx1"/>
                </a:solidFill>
                <a:latin typeface="Calibri"/>
                <a:ea typeface="Calibri" panose="020F0502020204030204" pitchFamily="34" charset="0"/>
                <a:cs typeface="Times New Roman"/>
              </a:rPr>
              <a:t>Andel patienter som haft &gt;65% av läkarkontakterna hos sin fasta läkare</a:t>
            </a:r>
          </a:p>
          <a:p>
            <a:pPr marL="342900" indent="-342900">
              <a:buFont typeface="Arial" panose="020B0604020202020204" pitchFamily="34" charset="0"/>
              <a:buChar char="•"/>
            </a:pPr>
            <a:endParaRPr lang="sv-SE"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endParaRPr lang="sv-SE" sz="2400" dirty="0">
              <a:solidFill>
                <a:schemeClr val="bg1"/>
              </a:solidFill>
              <a:effectLst/>
              <a:latin typeface="Calibri" panose="020F0502020204030204" pitchFamily="34" charset="0"/>
              <a:ea typeface="Calibri" panose="020F0502020204030204" pitchFamily="34" charset="0"/>
            </a:endParaRPr>
          </a:p>
          <a:p>
            <a:r>
              <a:rPr lang="sv-SE" sz="2800" b="1" dirty="0"/>
              <a:t> </a:t>
            </a:r>
          </a:p>
        </p:txBody>
      </p:sp>
      <p:pic>
        <p:nvPicPr>
          <p:cNvPr id="3" name="Bildobjekt 2" descr="En bild som visar torg&#10;&#10;Automatiskt genererad beskrivning">
            <a:extLst>
              <a:ext uri="{FF2B5EF4-FFF2-40B4-BE49-F238E27FC236}">
                <a16:creationId xmlns:a16="http://schemas.microsoft.com/office/drawing/2014/main" id="{8C3849C3-0AA9-4105-A606-E78CCACC06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4568" y="4552860"/>
            <a:ext cx="2633330" cy="789999"/>
          </a:xfrm>
          <a:prstGeom prst="rect">
            <a:avLst/>
          </a:prstGeom>
        </p:spPr>
      </p:pic>
    </p:spTree>
    <p:extLst>
      <p:ext uri="{BB962C8B-B14F-4D97-AF65-F5344CB8AC3E}">
        <p14:creationId xmlns:p14="http://schemas.microsoft.com/office/powerpoint/2010/main" val="1267369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D1BD582B-BBBD-4493-88CB-5275146C8A21}"/>
              </a:ext>
            </a:extLst>
          </p:cNvPr>
          <p:cNvSpPr>
            <a:spLocks noGrp="1"/>
          </p:cNvSpPr>
          <p:nvPr>
            <p:ph type="title"/>
          </p:nvPr>
        </p:nvSpPr>
        <p:spPr>
          <a:xfrm>
            <a:off x="664233" y="597202"/>
            <a:ext cx="10296041" cy="1231392"/>
          </a:xfrm>
        </p:spPr>
        <p:txBody>
          <a:bodyPr/>
          <a:lstStyle/>
          <a:p>
            <a:pPr algn="ctr"/>
            <a:r>
              <a:rPr lang="sv-SE" b="0" dirty="0">
                <a:latin typeface="Calibri Light" panose="020F0302020204030204" pitchFamily="34" charset="0"/>
                <a:cs typeface="Calibri Light" panose="020F0302020204030204" pitchFamily="34" charset="0"/>
              </a:rPr>
              <a:t>Byggstenar i arbetet med att registrera </a:t>
            </a:r>
            <a:br>
              <a:rPr lang="sv-SE" b="0" dirty="0">
                <a:latin typeface="Calibri Light" panose="020F0302020204030204" pitchFamily="34" charset="0"/>
                <a:cs typeface="Calibri Light" panose="020F0302020204030204" pitchFamily="34" charset="0"/>
              </a:rPr>
            </a:br>
            <a:r>
              <a:rPr lang="sv-SE" b="0" dirty="0">
                <a:latin typeface="Calibri Light" panose="020F0302020204030204" pitchFamily="34" charset="0"/>
                <a:cs typeface="Calibri Light" panose="020F0302020204030204" pitchFamily="34" charset="0"/>
              </a:rPr>
              <a:t>fasta kontakter</a:t>
            </a:r>
          </a:p>
        </p:txBody>
      </p:sp>
      <p:sp>
        <p:nvSpPr>
          <p:cNvPr id="6" name="Rektangel: rundade hörn 5">
            <a:extLst>
              <a:ext uri="{FF2B5EF4-FFF2-40B4-BE49-F238E27FC236}">
                <a16:creationId xmlns:a16="http://schemas.microsoft.com/office/drawing/2014/main" id="{C3C5C25B-5222-4745-8109-8A966494219C}"/>
              </a:ext>
            </a:extLst>
          </p:cNvPr>
          <p:cNvSpPr/>
          <p:nvPr/>
        </p:nvSpPr>
        <p:spPr>
          <a:xfrm>
            <a:off x="2065106" y="2705942"/>
            <a:ext cx="3051423" cy="1218786"/>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dirty="0">
                <a:solidFill>
                  <a:schemeClr val="tx1"/>
                </a:solidFill>
              </a:rPr>
              <a:t>Primärvårdskvalitet</a:t>
            </a:r>
          </a:p>
        </p:txBody>
      </p:sp>
      <p:sp>
        <p:nvSpPr>
          <p:cNvPr id="7" name="Rektangel: rundade hörn 6">
            <a:extLst>
              <a:ext uri="{FF2B5EF4-FFF2-40B4-BE49-F238E27FC236}">
                <a16:creationId xmlns:a16="http://schemas.microsoft.com/office/drawing/2014/main" id="{E2DD9FC4-60DF-438B-8004-132DC20D8E38}"/>
              </a:ext>
            </a:extLst>
          </p:cNvPr>
          <p:cNvSpPr/>
          <p:nvPr/>
        </p:nvSpPr>
        <p:spPr>
          <a:xfrm>
            <a:off x="6482991" y="2681554"/>
            <a:ext cx="3309938" cy="1218786"/>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dirty="0">
                <a:solidFill>
                  <a:schemeClr val="tx1"/>
                </a:solidFill>
              </a:rPr>
              <a:t>Uppdragsbeskrivning</a:t>
            </a:r>
          </a:p>
        </p:txBody>
      </p:sp>
      <p:sp>
        <p:nvSpPr>
          <p:cNvPr id="8" name="Rektangel: rundade hörn 7">
            <a:extLst>
              <a:ext uri="{FF2B5EF4-FFF2-40B4-BE49-F238E27FC236}">
                <a16:creationId xmlns:a16="http://schemas.microsoft.com/office/drawing/2014/main" id="{200A082B-6DF9-43AD-9ACA-BC6995D69202}"/>
              </a:ext>
            </a:extLst>
          </p:cNvPr>
          <p:cNvSpPr/>
          <p:nvPr/>
        </p:nvSpPr>
        <p:spPr>
          <a:xfrm>
            <a:off x="8044661" y="4447005"/>
            <a:ext cx="2342511" cy="1164803"/>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dirty="0">
                <a:solidFill>
                  <a:schemeClr val="tx1"/>
                </a:solidFill>
              </a:rPr>
              <a:t>Visualisering på 1177</a:t>
            </a:r>
          </a:p>
        </p:txBody>
      </p:sp>
      <p:sp>
        <p:nvSpPr>
          <p:cNvPr id="9" name="Rektangel: rundade hörn 8">
            <a:extLst>
              <a:ext uri="{FF2B5EF4-FFF2-40B4-BE49-F238E27FC236}">
                <a16:creationId xmlns:a16="http://schemas.microsoft.com/office/drawing/2014/main" id="{BC8B9AB5-DBB4-4B17-A34E-1E3998CF4E74}"/>
              </a:ext>
            </a:extLst>
          </p:cNvPr>
          <p:cNvSpPr/>
          <p:nvPr/>
        </p:nvSpPr>
        <p:spPr>
          <a:xfrm>
            <a:off x="1243173" y="4458984"/>
            <a:ext cx="2681554" cy="1171254"/>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dirty="0">
                <a:solidFill>
                  <a:schemeClr val="tx1"/>
                </a:solidFill>
              </a:rPr>
              <a:t>Rutiner för registrering</a:t>
            </a:r>
          </a:p>
        </p:txBody>
      </p:sp>
      <p:sp>
        <p:nvSpPr>
          <p:cNvPr id="10" name="Rektangel: rundade hörn 9">
            <a:extLst>
              <a:ext uri="{FF2B5EF4-FFF2-40B4-BE49-F238E27FC236}">
                <a16:creationId xmlns:a16="http://schemas.microsoft.com/office/drawing/2014/main" id="{FAF1F229-D7CE-48E6-952F-26895AEC4031}"/>
              </a:ext>
            </a:extLst>
          </p:cNvPr>
          <p:cNvSpPr/>
          <p:nvPr/>
        </p:nvSpPr>
        <p:spPr>
          <a:xfrm>
            <a:off x="4530905" y="4458978"/>
            <a:ext cx="2794567" cy="1218785"/>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dirty="0">
                <a:solidFill>
                  <a:schemeClr val="tx1"/>
                </a:solidFill>
              </a:rPr>
              <a:t>IT-system med automatisk uppföljning</a:t>
            </a:r>
          </a:p>
        </p:txBody>
      </p:sp>
    </p:spTree>
    <p:extLst>
      <p:ext uri="{BB962C8B-B14F-4D97-AF65-F5344CB8AC3E}">
        <p14:creationId xmlns:p14="http://schemas.microsoft.com/office/powerpoint/2010/main" val="395310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FC1DDE-F5A9-586F-207B-F25769630EFA}"/>
              </a:ext>
            </a:extLst>
          </p:cNvPr>
          <p:cNvSpPr>
            <a:spLocks noGrp="1"/>
          </p:cNvSpPr>
          <p:nvPr>
            <p:ph type="ctrTitle"/>
          </p:nvPr>
        </p:nvSpPr>
        <p:spPr>
          <a:xfrm>
            <a:off x="1524000" y="251657"/>
            <a:ext cx="9144000" cy="1424818"/>
          </a:xfrm>
        </p:spPr>
        <p:txBody>
          <a:bodyPr>
            <a:normAutofit fontScale="90000"/>
          </a:bodyPr>
          <a:lstStyle/>
          <a:p>
            <a:r>
              <a:rPr lang="sv-SE" dirty="0"/>
              <a:t>Andel med PrimärvårdsKvalitet</a:t>
            </a:r>
          </a:p>
        </p:txBody>
      </p:sp>
      <p:sp>
        <p:nvSpPr>
          <p:cNvPr id="3" name="Underrubrik 2">
            <a:extLst>
              <a:ext uri="{FF2B5EF4-FFF2-40B4-BE49-F238E27FC236}">
                <a16:creationId xmlns:a16="http://schemas.microsoft.com/office/drawing/2014/main" id="{B34693D5-3799-D729-E435-61A2E1E3403D}"/>
              </a:ext>
            </a:extLst>
          </p:cNvPr>
          <p:cNvSpPr>
            <a:spLocks noGrp="1"/>
          </p:cNvSpPr>
          <p:nvPr>
            <p:ph type="subTitle" idx="1"/>
          </p:nvPr>
        </p:nvSpPr>
        <p:spPr/>
        <p:txBody>
          <a:bodyPr/>
          <a:lstStyle/>
          <a:p>
            <a:endParaRPr lang="sv-SE"/>
          </a:p>
        </p:txBody>
      </p:sp>
      <p:graphicFrame>
        <p:nvGraphicFramePr>
          <p:cNvPr id="4" name="Diagram 3">
            <a:extLst>
              <a:ext uri="{FF2B5EF4-FFF2-40B4-BE49-F238E27FC236}">
                <a16:creationId xmlns:a16="http://schemas.microsoft.com/office/drawing/2014/main" id="{F4ECE4F5-40DE-7047-5251-6059B3BFC364}"/>
              </a:ext>
            </a:extLst>
          </p:cNvPr>
          <p:cNvGraphicFramePr/>
          <p:nvPr/>
        </p:nvGraphicFramePr>
        <p:xfrm>
          <a:off x="2795814" y="1991435"/>
          <a:ext cx="6600371" cy="40591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89113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FC1DDE-F5A9-586F-207B-F25769630EFA}"/>
              </a:ext>
            </a:extLst>
          </p:cNvPr>
          <p:cNvSpPr>
            <a:spLocks noGrp="1"/>
          </p:cNvSpPr>
          <p:nvPr>
            <p:ph type="ctrTitle"/>
          </p:nvPr>
        </p:nvSpPr>
        <p:spPr>
          <a:xfrm>
            <a:off x="1524000" y="2013857"/>
            <a:ext cx="9144000" cy="1496106"/>
          </a:xfrm>
        </p:spPr>
        <p:txBody>
          <a:bodyPr/>
          <a:lstStyle/>
          <a:p>
            <a:endParaRPr lang="sv-SE" dirty="0"/>
          </a:p>
        </p:txBody>
      </p:sp>
      <p:sp>
        <p:nvSpPr>
          <p:cNvPr id="3" name="Underrubrik 2">
            <a:extLst>
              <a:ext uri="{FF2B5EF4-FFF2-40B4-BE49-F238E27FC236}">
                <a16:creationId xmlns:a16="http://schemas.microsoft.com/office/drawing/2014/main" id="{B34693D5-3799-D729-E435-61A2E1E3403D}"/>
              </a:ext>
            </a:extLst>
          </p:cNvPr>
          <p:cNvSpPr>
            <a:spLocks noGrp="1"/>
          </p:cNvSpPr>
          <p:nvPr>
            <p:ph type="subTitle" idx="1"/>
          </p:nvPr>
        </p:nvSpPr>
        <p:spPr/>
        <p:txBody>
          <a:bodyPr/>
          <a:lstStyle/>
          <a:p>
            <a:endParaRPr lang="sv-SE"/>
          </a:p>
        </p:txBody>
      </p:sp>
      <p:graphicFrame>
        <p:nvGraphicFramePr>
          <p:cNvPr id="6" name="Diagram 5">
            <a:extLst>
              <a:ext uri="{FF2B5EF4-FFF2-40B4-BE49-F238E27FC236}">
                <a16:creationId xmlns:a16="http://schemas.microsoft.com/office/drawing/2014/main" id="{CADFCD42-EB42-D6E9-5016-B92E5927C6F1}"/>
              </a:ext>
            </a:extLst>
          </p:cNvPr>
          <p:cNvGraphicFramePr/>
          <p:nvPr/>
        </p:nvGraphicFramePr>
        <p:xfrm>
          <a:off x="0" y="1600200"/>
          <a:ext cx="5490029" cy="418979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Diagram 6">
            <a:extLst>
              <a:ext uri="{FF2B5EF4-FFF2-40B4-BE49-F238E27FC236}">
                <a16:creationId xmlns:a16="http://schemas.microsoft.com/office/drawing/2014/main" id="{6CC1BC64-4FCE-ADB8-13B1-06DB4A086A0E}"/>
              </a:ext>
            </a:extLst>
          </p:cNvPr>
          <p:cNvGraphicFramePr/>
          <p:nvPr/>
        </p:nvGraphicFramePr>
        <p:xfrm>
          <a:off x="5773057" y="1600200"/>
          <a:ext cx="6291943" cy="418979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ruta 7">
            <a:extLst>
              <a:ext uri="{FF2B5EF4-FFF2-40B4-BE49-F238E27FC236}">
                <a16:creationId xmlns:a16="http://schemas.microsoft.com/office/drawing/2014/main" id="{87743026-2B03-7FF4-556D-B88EE4A107FC}"/>
              </a:ext>
            </a:extLst>
          </p:cNvPr>
          <p:cNvSpPr txBox="1"/>
          <p:nvPr/>
        </p:nvSpPr>
        <p:spPr>
          <a:xfrm>
            <a:off x="3233555" y="677128"/>
            <a:ext cx="6051960" cy="830997"/>
          </a:xfrm>
          <a:prstGeom prst="rect">
            <a:avLst/>
          </a:prstGeom>
          <a:noFill/>
        </p:spPr>
        <p:txBody>
          <a:bodyPr wrap="square" rtlCol="0">
            <a:spAutoFit/>
          </a:bodyPr>
          <a:lstStyle/>
          <a:p>
            <a:r>
              <a:rPr lang="sv-SE" sz="4800" dirty="0">
                <a:latin typeface="+mj-lt"/>
              </a:rPr>
              <a:t>Uppdragsbeskrivning</a:t>
            </a:r>
          </a:p>
        </p:txBody>
      </p:sp>
    </p:spTree>
    <p:extLst>
      <p:ext uri="{BB962C8B-B14F-4D97-AF65-F5344CB8AC3E}">
        <p14:creationId xmlns:p14="http://schemas.microsoft.com/office/powerpoint/2010/main" val="1536071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F4165307-DC2A-B6AD-1BA9-4FDDE0483928}"/>
              </a:ext>
            </a:extLst>
          </p:cNvPr>
          <p:cNvGraphicFramePr/>
          <p:nvPr/>
        </p:nvGraphicFramePr>
        <p:xfrm>
          <a:off x="61686" y="1807030"/>
          <a:ext cx="6034314" cy="40482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Diagram 4">
            <a:extLst>
              <a:ext uri="{FF2B5EF4-FFF2-40B4-BE49-F238E27FC236}">
                <a16:creationId xmlns:a16="http://schemas.microsoft.com/office/drawing/2014/main" id="{8FA842FF-BCB7-577A-BD3F-86441164B487}"/>
              </a:ext>
            </a:extLst>
          </p:cNvPr>
          <p:cNvGraphicFramePr/>
          <p:nvPr/>
        </p:nvGraphicFramePr>
        <p:xfrm>
          <a:off x="5493658" y="1807031"/>
          <a:ext cx="7035800" cy="4048275"/>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ruta 1">
            <a:extLst>
              <a:ext uri="{FF2B5EF4-FFF2-40B4-BE49-F238E27FC236}">
                <a16:creationId xmlns:a16="http://schemas.microsoft.com/office/drawing/2014/main" id="{2128FEA7-8957-CB9B-9F5F-EDA9297A85A5}"/>
              </a:ext>
            </a:extLst>
          </p:cNvPr>
          <p:cNvSpPr txBox="1"/>
          <p:nvPr/>
        </p:nvSpPr>
        <p:spPr>
          <a:xfrm>
            <a:off x="3826328" y="560534"/>
            <a:ext cx="6362699" cy="830997"/>
          </a:xfrm>
          <a:prstGeom prst="rect">
            <a:avLst/>
          </a:prstGeom>
          <a:noFill/>
        </p:spPr>
        <p:txBody>
          <a:bodyPr wrap="square" rtlCol="0">
            <a:spAutoFit/>
          </a:bodyPr>
          <a:lstStyle/>
          <a:p>
            <a:r>
              <a:rPr lang="sv-SE" sz="4800" dirty="0">
                <a:latin typeface="+mj-lt"/>
              </a:rPr>
              <a:t>Rutin för registrering</a:t>
            </a:r>
          </a:p>
        </p:txBody>
      </p:sp>
    </p:spTree>
    <p:extLst>
      <p:ext uri="{BB962C8B-B14F-4D97-AF65-F5344CB8AC3E}">
        <p14:creationId xmlns:p14="http://schemas.microsoft.com/office/powerpoint/2010/main" val="2298138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8324FA34-D535-F9C5-EC04-74B333C1DCA2}"/>
              </a:ext>
            </a:extLst>
          </p:cNvPr>
          <p:cNvSpPr>
            <a:spLocks noGrp="1"/>
          </p:cNvSpPr>
          <p:nvPr>
            <p:ph type="subTitle" idx="1"/>
          </p:nvPr>
        </p:nvSpPr>
        <p:spPr/>
        <p:txBody>
          <a:bodyPr/>
          <a:lstStyle/>
          <a:p>
            <a:endParaRPr lang="sv-SE"/>
          </a:p>
        </p:txBody>
      </p:sp>
      <p:graphicFrame>
        <p:nvGraphicFramePr>
          <p:cNvPr id="4" name="Diagram 3">
            <a:extLst>
              <a:ext uri="{FF2B5EF4-FFF2-40B4-BE49-F238E27FC236}">
                <a16:creationId xmlns:a16="http://schemas.microsoft.com/office/drawing/2014/main" id="{50C27176-D822-857D-E05A-AF21B4E0012F}"/>
              </a:ext>
            </a:extLst>
          </p:cNvPr>
          <p:cNvGraphicFramePr/>
          <p:nvPr/>
        </p:nvGraphicFramePr>
        <p:xfrm>
          <a:off x="5961743" y="1708983"/>
          <a:ext cx="6306457" cy="38414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Platshållare för innehåll 3">
            <a:extLst>
              <a:ext uri="{FF2B5EF4-FFF2-40B4-BE49-F238E27FC236}">
                <a16:creationId xmlns:a16="http://schemas.microsoft.com/office/drawing/2014/main" id="{20626BDC-D21F-2CD4-984A-DF07FE8B911D}"/>
              </a:ext>
            </a:extLst>
          </p:cNvPr>
          <p:cNvGraphicFramePr>
            <a:graphicFrameLocks noGrp="1"/>
          </p:cNvGraphicFramePr>
          <p:nvPr>
            <p:ph idx="1"/>
          </p:nvPr>
        </p:nvGraphicFramePr>
        <p:xfrm>
          <a:off x="359228" y="1708983"/>
          <a:ext cx="5736772" cy="3841447"/>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ruta 8">
            <a:extLst>
              <a:ext uri="{FF2B5EF4-FFF2-40B4-BE49-F238E27FC236}">
                <a16:creationId xmlns:a16="http://schemas.microsoft.com/office/drawing/2014/main" id="{19F6F8A8-5EB2-B7FE-8E86-761165F69D26}"/>
              </a:ext>
            </a:extLst>
          </p:cNvPr>
          <p:cNvSpPr txBox="1"/>
          <p:nvPr/>
        </p:nvSpPr>
        <p:spPr>
          <a:xfrm>
            <a:off x="3227614" y="769203"/>
            <a:ext cx="7195458" cy="830997"/>
          </a:xfrm>
          <a:prstGeom prst="rect">
            <a:avLst/>
          </a:prstGeom>
          <a:noFill/>
        </p:spPr>
        <p:txBody>
          <a:bodyPr wrap="square" rtlCol="0">
            <a:spAutoFit/>
          </a:bodyPr>
          <a:lstStyle/>
          <a:p>
            <a:r>
              <a:rPr lang="sv-SE" sz="4800" dirty="0">
                <a:latin typeface="+mj-lt"/>
              </a:rPr>
              <a:t>Automatisk datahämtning</a:t>
            </a:r>
          </a:p>
        </p:txBody>
      </p:sp>
    </p:spTree>
    <p:extLst>
      <p:ext uri="{BB962C8B-B14F-4D97-AF65-F5344CB8AC3E}">
        <p14:creationId xmlns:p14="http://schemas.microsoft.com/office/powerpoint/2010/main" val="3123758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tshållare för innehåll 3">
            <a:extLst>
              <a:ext uri="{FF2B5EF4-FFF2-40B4-BE49-F238E27FC236}">
                <a16:creationId xmlns:a16="http://schemas.microsoft.com/office/drawing/2014/main" id="{1BA79862-7802-7417-F2C0-572DAACAC0F0}"/>
              </a:ext>
            </a:extLst>
          </p:cNvPr>
          <p:cNvGraphicFramePr>
            <a:graphicFrameLocks noGrp="1"/>
          </p:cNvGraphicFramePr>
          <p:nvPr>
            <p:ph idx="1"/>
          </p:nvPr>
        </p:nvGraphicFramePr>
        <p:xfrm>
          <a:off x="-1012370" y="1839687"/>
          <a:ext cx="7630886" cy="38738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Platshållare för innehåll 3">
            <a:extLst>
              <a:ext uri="{FF2B5EF4-FFF2-40B4-BE49-F238E27FC236}">
                <a16:creationId xmlns:a16="http://schemas.microsoft.com/office/drawing/2014/main" id="{3C761D1A-F50F-81E2-75C6-0F0C2FCC410F}"/>
              </a:ext>
            </a:extLst>
          </p:cNvPr>
          <p:cNvGraphicFramePr>
            <a:graphicFrameLocks/>
          </p:cNvGraphicFramePr>
          <p:nvPr/>
        </p:nvGraphicFramePr>
        <p:xfrm>
          <a:off x="4822372" y="1839687"/>
          <a:ext cx="8958943" cy="387383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ruta 5">
            <a:extLst>
              <a:ext uri="{FF2B5EF4-FFF2-40B4-BE49-F238E27FC236}">
                <a16:creationId xmlns:a16="http://schemas.microsoft.com/office/drawing/2014/main" id="{ABA903B9-990F-2940-37DF-27F07372A87A}"/>
              </a:ext>
            </a:extLst>
          </p:cNvPr>
          <p:cNvSpPr txBox="1"/>
          <p:nvPr/>
        </p:nvSpPr>
        <p:spPr>
          <a:xfrm>
            <a:off x="3309257" y="457200"/>
            <a:ext cx="5736772" cy="769441"/>
          </a:xfrm>
          <a:prstGeom prst="rect">
            <a:avLst/>
          </a:prstGeom>
          <a:noFill/>
        </p:spPr>
        <p:txBody>
          <a:bodyPr wrap="square" rtlCol="0">
            <a:spAutoFit/>
          </a:bodyPr>
          <a:lstStyle/>
          <a:p>
            <a:r>
              <a:rPr lang="sv-SE" sz="4400" dirty="0">
                <a:latin typeface="+mj-lt"/>
              </a:rPr>
              <a:t>Fasta kontakter på 1177</a:t>
            </a:r>
          </a:p>
        </p:txBody>
      </p:sp>
    </p:spTree>
    <p:extLst>
      <p:ext uri="{BB962C8B-B14F-4D97-AF65-F5344CB8AC3E}">
        <p14:creationId xmlns:p14="http://schemas.microsoft.com/office/powerpoint/2010/main" val="2064751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997EC21-59EB-154A-9C62-7772B37EC7A6}"/>
              </a:ext>
            </a:extLst>
          </p:cNvPr>
          <p:cNvSpPr>
            <a:spLocks noGrp="1"/>
          </p:cNvSpPr>
          <p:nvPr>
            <p:ph type="ctrTitle"/>
          </p:nvPr>
        </p:nvSpPr>
        <p:spPr>
          <a:xfrm>
            <a:off x="3079913" y="1922473"/>
            <a:ext cx="6245929" cy="1198486"/>
          </a:xfrm>
        </p:spPr>
        <p:txBody>
          <a:bodyPr/>
          <a:lstStyle/>
          <a:p>
            <a:br>
              <a:rPr lang="sv-SE" dirty="0"/>
            </a:br>
            <a:r>
              <a:rPr lang="sv-SE" sz="8000" dirty="0">
                <a:solidFill>
                  <a:schemeClr val="accent1">
                    <a:lumMod val="75000"/>
                  </a:schemeClr>
                </a:solidFill>
              </a:rPr>
              <a:t>Tack!</a:t>
            </a:r>
            <a:endParaRPr lang="sv-SE" dirty="0">
              <a:solidFill>
                <a:schemeClr val="accent1">
                  <a:lumMod val="75000"/>
                </a:schemeClr>
              </a:solidFill>
            </a:endParaRPr>
          </a:p>
        </p:txBody>
      </p:sp>
      <p:sp>
        <p:nvSpPr>
          <p:cNvPr id="3" name="Underrubrik 2">
            <a:extLst>
              <a:ext uri="{FF2B5EF4-FFF2-40B4-BE49-F238E27FC236}">
                <a16:creationId xmlns:a16="http://schemas.microsoft.com/office/drawing/2014/main" id="{32F59444-28AB-2444-AE5B-74FED26DE07D}"/>
              </a:ext>
            </a:extLst>
          </p:cNvPr>
          <p:cNvSpPr>
            <a:spLocks noGrp="1"/>
          </p:cNvSpPr>
          <p:nvPr>
            <p:ph type="subTitle" idx="1"/>
          </p:nvPr>
        </p:nvSpPr>
        <p:spPr/>
        <p:txBody>
          <a:bodyPr/>
          <a:lstStyle/>
          <a:p>
            <a:r>
              <a:rPr lang="sv-SE" dirty="0">
                <a:hlinkClick r:id="rId2"/>
              </a:rPr>
              <a:t>www.skr.se/primarvardskvalitet</a:t>
            </a:r>
            <a:r>
              <a:rPr lang="sv-SE" dirty="0"/>
              <a:t> </a:t>
            </a:r>
          </a:p>
        </p:txBody>
      </p:sp>
      <p:sp>
        <p:nvSpPr>
          <p:cNvPr id="5" name="Rektangel: rundade hörn 4">
            <a:extLst>
              <a:ext uri="{FF2B5EF4-FFF2-40B4-BE49-F238E27FC236}">
                <a16:creationId xmlns:a16="http://schemas.microsoft.com/office/drawing/2014/main" id="{46A14DD8-85BD-4466-A437-2B98A6BAE3E4}"/>
              </a:ext>
            </a:extLst>
          </p:cNvPr>
          <p:cNvSpPr/>
          <p:nvPr/>
        </p:nvSpPr>
        <p:spPr>
          <a:xfrm>
            <a:off x="8272082" y="774164"/>
            <a:ext cx="3016577" cy="129065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sv-SE" dirty="0" err="1"/>
              <a:t>Webbinarium</a:t>
            </a:r>
            <a:r>
              <a:rPr lang="sv-SE" dirty="0"/>
              <a:t> för rehab 15/11 kl.13-15</a:t>
            </a:r>
          </a:p>
        </p:txBody>
      </p:sp>
    </p:spTree>
    <p:extLst>
      <p:ext uri="{BB962C8B-B14F-4D97-AF65-F5344CB8AC3E}">
        <p14:creationId xmlns:p14="http://schemas.microsoft.com/office/powerpoint/2010/main" val="2480166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87345" y="257885"/>
            <a:ext cx="9661060" cy="1231392"/>
          </a:xfrm>
        </p:spPr>
        <p:txBody>
          <a:bodyPr/>
          <a:lstStyle/>
          <a:p>
            <a:pPr algn="ctr"/>
            <a:r>
              <a:rPr lang="sv-SE" b="0" dirty="0">
                <a:latin typeface="Calibri Light"/>
                <a:cs typeface="Calibri Light"/>
              </a:rPr>
              <a:t>Överenskommelse Nära vård med primärvården som nav 2022</a:t>
            </a:r>
            <a:br>
              <a:rPr lang="sv-SE" sz="2400" dirty="0"/>
            </a:br>
            <a:br>
              <a:rPr lang="sv-SE" sz="2400" dirty="0"/>
            </a:br>
            <a:endParaRPr lang="sv-SE" sz="2400" dirty="0"/>
          </a:p>
        </p:txBody>
      </p:sp>
      <p:sp>
        <p:nvSpPr>
          <p:cNvPr id="3" name="Platshållare för innehåll 2"/>
          <p:cNvSpPr>
            <a:spLocks noGrp="1"/>
          </p:cNvSpPr>
          <p:nvPr>
            <p:ph idx="1"/>
          </p:nvPr>
        </p:nvSpPr>
        <p:spPr>
          <a:xfrm>
            <a:off x="673764" y="1912126"/>
            <a:ext cx="10419397" cy="4241024"/>
          </a:xfrm>
        </p:spPr>
        <p:txBody>
          <a:bodyPr vert="horz" lIns="91440" tIns="45720" rIns="91440" bIns="45720" rtlCol="0" anchor="t">
            <a:noAutofit/>
          </a:bodyPr>
          <a:lstStyle/>
          <a:p>
            <a:pPr marL="29845" indent="0">
              <a:buNone/>
            </a:pPr>
            <a:endParaRPr lang="sv-SE" sz="2000" dirty="0">
              <a:cs typeface="Arial"/>
            </a:endParaRPr>
          </a:p>
          <a:p>
            <a:pPr marL="29845" indent="0">
              <a:buNone/>
            </a:pPr>
            <a:endParaRPr lang="sv-SE" sz="2000" dirty="0">
              <a:cs typeface="Arial"/>
            </a:endParaRPr>
          </a:p>
        </p:txBody>
      </p:sp>
      <p:sp>
        <p:nvSpPr>
          <p:cNvPr id="4" name="Ellips 3">
            <a:extLst>
              <a:ext uri="{FF2B5EF4-FFF2-40B4-BE49-F238E27FC236}">
                <a16:creationId xmlns:a16="http://schemas.microsoft.com/office/drawing/2014/main" id="{E30C63B2-9CEA-AB55-02B9-A5574F879FF8}"/>
              </a:ext>
            </a:extLst>
          </p:cNvPr>
          <p:cNvSpPr/>
          <p:nvPr/>
        </p:nvSpPr>
        <p:spPr>
          <a:xfrm>
            <a:off x="2078182" y="2755075"/>
            <a:ext cx="3028208" cy="2612572"/>
          </a:xfrm>
          <a:prstGeom prst="ellipse">
            <a:avLst/>
          </a:prstGeom>
          <a:solidFill>
            <a:srgbClr val="44546A"/>
          </a:solidFill>
          <a:ln>
            <a:solidFill>
              <a:srgbClr val="4454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6000" dirty="0"/>
              <a:t> 55 %</a:t>
            </a:r>
          </a:p>
        </p:txBody>
      </p:sp>
      <p:sp>
        <p:nvSpPr>
          <p:cNvPr id="5" name="Ellips 4">
            <a:extLst>
              <a:ext uri="{FF2B5EF4-FFF2-40B4-BE49-F238E27FC236}">
                <a16:creationId xmlns:a16="http://schemas.microsoft.com/office/drawing/2014/main" id="{3B9E0BE6-4FF7-EF45-400C-F3EAF7F54E16}"/>
              </a:ext>
            </a:extLst>
          </p:cNvPr>
          <p:cNvSpPr/>
          <p:nvPr/>
        </p:nvSpPr>
        <p:spPr>
          <a:xfrm>
            <a:off x="6585671" y="2755075"/>
            <a:ext cx="3028208" cy="2612572"/>
          </a:xfrm>
          <a:prstGeom prst="ellipse">
            <a:avLst/>
          </a:prstGeom>
          <a:solidFill>
            <a:srgbClr val="44546A"/>
          </a:solidFill>
          <a:ln>
            <a:solidFill>
              <a:srgbClr val="4454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6000" dirty="0"/>
              <a:t> 80 %</a:t>
            </a:r>
          </a:p>
        </p:txBody>
      </p:sp>
    </p:spTree>
    <p:extLst>
      <p:ext uri="{BB962C8B-B14F-4D97-AF65-F5344CB8AC3E}">
        <p14:creationId xmlns:p14="http://schemas.microsoft.com/office/powerpoint/2010/main" val="2667619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B44B5F46-91B2-4049-9646-0B93793CF0BF}"/>
              </a:ext>
            </a:extLst>
          </p:cNvPr>
          <p:cNvSpPr>
            <a:spLocks noGrp="1"/>
          </p:cNvSpPr>
          <p:nvPr>
            <p:ph idx="1"/>
          </p:nvPr>
        </p:nvSpPr>
        <p:spPr>
          <a:xfrm>
            <a:off x="1025739" y="2186859"/>
            <a:ext cx="9609825" cy="3738598"/>
          </a:xfrm>
        </p:spPr>
        <p:txBody>
          <a:bodyPr vert="horz" lIns="91440" tIns="45720" rIns="91440" bIns="45720" rtlCol="0" anchor="t">
            <a:normAutofit/>
          </a:bodyPr>
          <a:lstStyle/>
          <a:p>
            <a:pPr marL="342900" lvl="0" indent="-342900">
              <a:lnSpc>
                <a:spcPct val="107000"/>
              </a:lnSpc>
              <a:buFont typeface="Symbol" panose="05050102010706020507" pitchFamily="18" charset="2"/>
              <a:buChar char=""/>
            </a:pPr>
            <a:r>
              <a:rPr lang="sv-SE" dirty="0" err="1">
                <a:effectLst/>
                <a:latin typeface="Calibri"/>
                <a:ea typeface="Calibri" panose="020F0502020204030204" pitchFamily="34" charset="0"/>
                <a:cs typeface="Times New Roman"/>
              </a:rPr>
              <a:t>Webbinarieserie</a:t>
            </a:r>
            <a:r>
              <a:rPr lang="sv-SE" dirty="0">
                <a:effectLst/>
                <a:latin typeface="Calibri"/>
                <a:ea typeface="Calibri" panose="020F0502020204030204" pitchFamily="34" charset="0"/>
                <a:cs typeface="Times New Roman"/>
              </a:rPr>
              <a:t> ”Kontinuitet och fasta kontakter”</a:t>
            </a:r>
          </a:p>
          <a:p>
            <a:pPr marL="342900" lvl="0" indent="-342900">
              <a:lnSpc>
                <a:spcPct val="107000"/>
              </a:lnSpc>
              <a:buFont typeface="Symbol" panose="05050102010706020507" pitchFamily="18" charset="2"/>
              <a:buChar char=""/>
            </a:pPr>
            <a:r>
              <a:rPr lang="sv-SE" dirty="0">
                <a:effectLst/>
                <a:latin typeface="Calibri"/>
                <a:ea typeface="Calibri" panose="020F0502020204030204" pitchFamily="34" charset="0"/>
                <a:cs typeface="Times New Roman"/>
              </a:rPr>
              <a:t>Indikatorer för fast läkarkontakt och kontinuitet i </a:t>
            </a:r>
            <a:r>
              <a:rPr lang="sv-SE" dirty="0" err="1">
                <a:effectLst/>
                <a:latin typeface="Calibri"/>
                <a:ea typeface="Calibri" panose="020F0502020204030204" pitchFamily="34" charset="0"/>
                <a:cs typeface="Times New Roman"/>
              </a:rPr>
              <a:t>PrimärvårdsKvalitet</a:t>
            </a:r>
            <a:endParaRPr lang="sv-SE" dirty="0">
              <a:latin typeface="Calibri"/>
              <a:ea typeface="Calibri" panose="020F0502020204030204" pitchFamily="34" charset="0"/>
              <a:cs typeface="Times New Roman"/>
            </a:endParaRPr>
          </a:p>
          <a:p>
            <a:pPr marL="342900" indent="-342900">
              <a:lnSpc>
                <a:spcPct val="107000"/>
              </a:lnSpc>
              <a:buFont typeface="Symbol" panose="05050102010706020507" pitchFamily="18" charset="2"/>
              <a:buChar char=""/>
            </a:pPr>
            <a:r>
              <a:rPr lang="sv-SE" dirty="0">
                <a:latin typeface="Calibri"/>
                <a:ea typeface="Calibri" panose="020F0502020204030204" pitchFamily="34" charset="0"/>
                <a:cs typeface="Times New Roman"/>
              </a:rPr>
              <a:t>Punktmätning av fasta kontakter i SÄBO</a:t>
            </a:r>
            <a:endParaRPr lang="sv-SE">
              <a:latin typeface="Calibri"/>
              <a:cs typeface="Times New Roman"/>
            </a:endParaRPr>
          </a:p>
          <a:p>
            <a:pPr marL="342900" indent="-342900">
              <a:lnSpc>
                <a:spcPct val="107000"/>
              </a:lnSpc>
              <a:buFont typeface="Symbol" panose="05050102010706020507" pitchFamily="18" charset="2"/>
              <a:buChar char=""/>
            </a:pPr>
            <a:r>
              <a:rPr lang="sv-SE" dirty="0">
                <a:effectLst/>
                <a:latin typeface="Calibri"/>
                <a:ea typeface="Calibri" panose="020F0502020204030204" pitchFamily="34" charset="0"/>
                <a:cs typeface="Times New Roman"/>
              </a:rPr>
              <a:t>Kartläggning av </a:t>
            </a:r>
            <a:r>
              <a:rPr lang="sv-SE" dirty="0">
                <a:latin typeface="Calibri"/>
                <a:ea typeface="Calibri" panose="020F0502020204030204" pitchFamily="34" charset="0"/>
                <a:cs typeface="Times New Roman"/>
              </a:rPr>
              <a:t>registrering av fasta kontakter i regionerna</a:t>
            </a:r>
            <a:endParaRPr lang="sv-SE">
              <a:effectLst/>
              <a:latin typeface="Calibri"/>
              <a:ea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sv-SE" dirty="0">
                <a:latin typeface="Calibri"/>
                <a:ea typeface="Calibri" panose="020F0502020204030204" pitchFamily="34" charset="0"/>
                <a:cs typeface="Times New Roman"/>
              </a:rPr>
              <a:t>Läkartillgång i primärvård</a:t>
            </a:r>
            <a:endParaRPr lang="sv-SE" dirty="0">
              <a:effectLst/>
              <a:latin typeface="Calibri"/>
              <a:ea typeface="Calibri" panose="020F0502020204030204" pitchFamily="34" charset="0"/>
              <a:cs typeface="Times New Roman" panose="02020603050405020304" pitchFamily="18" charset="0"/>
            </a:endParaRPr>
          </a:p>
        </p:txBody>
      </p:sp>
      <p:sp>
        <p:nvSpPr>
          <p:cNvPr id="4" name="Rubrik 3">
            <a:extLst>
              <a:ext uri="{FF2B5EF4-FFF2-40B4-BE49-F238E27FC236}">
                <a16:creationId xmlns:a16="http://schemas.microsoft.com/office/drawing/2014/main" id="{01A8AC9A-DF7D-4064-AB2E-7EB27A0C04DE}"/>
              </a:ext>
            </a:extLst>
          </p:cNvPr>
          <p:cNvSpPr>
            <a:spLocks noGrp="1"/>
          </p:cNvSpPr>
          <p:nvPr>
            <p:ph type="title"/>
          </p:nvPr>
        </p:nvSpPr>
        <p:spPr>
          <a:xfrm>
            <a:off x="940680" y="459932"/>
            <a:ext cx="9609825" cy="1231392"/>
          </a:xfrm>
        </p:spPr>
        <p:txBody>
          <a:bodyPr/>
          <a:lstStyle/>
          <a:p>
            <a:r>
              <a:rPr lang="sv-SE" sz="2800" b="0" dirty="0">
                <a:latin typeface="Calibri Light"/>
                <a:cs typeface="Times New Roman"/>
              </a:rPr>
              <a:t>Aktiviteter i projektet </a:t>
            </a:r>
            <a:br>
              <a:rPr lang="sv-SE" b="0" dirty="0">
                <a:latin typeface="Calibri Light"/>
                <a:cs typeface="Times New Roman" panose="02020603050405020304" pitchFamily="18" charset="0"/>
              </a:rPr>
            </a:br>
            <a:r>
              <a:rPr lang="sv-SE" b="0" dirty="0">
                <a:latin typeface="Calibri Light"/>
                <a:cs typeface="Times New Roman"/>
              </a:rPr>
              <a:t> </a:t>
            </a:r>
            <a:r>
              <a:rPr lang="sv-SE" b="0" i="1" dirty="0">
                <a:latin typeface="Calibri Light"/>
                <a:cs typeface="Times New Roman"/>
              </a:rPr>
              <a:t>Kontinuitet och fasta kontakter</a:t>
            </a:r>
            <a:br>
              <a:rPr lang="sv-SE" b="1" dirty="0">
                <a:solidFill>
                  <a:schemeClr val="tx1"/>
                </a:solidFill>
              </a:rPr>
            </a:br>
            <a:br>
              <a:rPr lang="sv-SE" b="1" dirty="0">
                <a:solidFill>
                  <a:schemeClr val="tx1"/>
                </a:solidFill>
              </a:rPr>
            </a:br>
            <a:endParaRPr lang="sv-SE" dirty="0"/>
          </a:p>
        </p:txBody>
      </p:sp>
    </p:spTree>
    <p:extLst>
      <p:ext uri="{BB962C8B-B14F-4D97-AF65-F5344CB8AC3E}">
        <p14:creationId xmlns:p14="http://schemas.microsoft.com/office/powerpoint/2010/main" val="311796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62CB54D-C64B-D734-CA3C-257E004A1BBC}"/>
              </a:ext>
            </a:extLst>
          </p:cNvPr>
          <p:cNvSpPr>
            <a:spLocks noGrp="1"/>
          </p:cNvSpPr>
          <p:nvPr>
            <p:ph type="title"/>
          </p:nvPr>
        </p:nvSpPr>
        <p:spPr/>
        <p:txBody>
          <a:bodyPr/>
          <a:lstStyle/>
          <a:p>
            <a:pPr algn="ctr"/>
            <a:r>
              <a:rPr lang="sv-SE" dirty="0"/>
              <a:t>ST-läkare, riket</a:t>
            </a:r>
          </a:p>
        </p:txBody>
      </p:sp>
      <p:graphicFrame>
        <p:nvGraphicFramePr>
          <p:cNvPr id="4" name="Tabell 4">
            <a:extLst>
              <a:ext uri="{FF2B5EF4-FFF2-40B4-BE49-F238E27FC236}">
                <a16:creationId xmlns:a16="http://schemas.microsoft.com/office/drawing/2014/main" id="{B44415EC-349B-A4C4-FB59-9D23BD4CAECB}"/>
              </a:ext>
            </a:extLst>
          </p:cNvPr>
          <p:cNvGraphicFramePr>
            <a:graphicFrameLocks noGrp="1"/>
          </p:cNvGraphicFramePr>
          <p:nvPr>
            <p:ph idx="1"/>
          </p:nvPr>
        </p:nvGraphicFramePr>
        <p:xfrm>
          <a:off x="767080" y="2225040"/>
          <a:ext cx="10368279" cy="1656081"/>
        </p:xfrm>
        <a:graphic>
          <a:graphicData uri="http://schemas.openxmlformats.org/drawingml/2006/table">
            <a:tbl>
              <a:tblPr firstRow="1" bandRow="1">
                <a:tableStyleId>{00A15C55-8517-42AA-B614-E9B94910E393}</a:tableStyleId>
              </a:tblPr>
              <a:tblGrid>
                <a:gridCol w="3456093">
                  <a:extLst>
                    <a:ext uri="{9D8B030D-6E8A-4147-A177-3AD203B41FA5}">
                      <a16:colId xmlns:a16="http://schemas.microsoft.com/office/drawing/2014/main" val="754462636"/>
                    </a:ext>
                  </a:extLst>
                </a:gridCol>
                <a:gridCol w="3456093">
                  <a:extLst>
                    <a:ext uri="{9D8B030D-6E8A-4147-A177-3AD203B41FA5}">
                      <a16:colId xmlns:a16="http://schemas.microsoft.com/office/drawing/2014/main" val="3743057072"/>
                    </a:ext>
                  </a:extLst>
                </a:gridCol>
                <a:gridCol w="3456093">
                  <a:extLst>
                    <a:ext uri="{9D8B030D-6E8A-4147-A177-3AD203B41FA5}">
                      <a16:colId xmlns:a16="http://schemas.microsoft.com/office/drawing/2014/main" val="1165930995"/>
                    </a:ext>
                  </a:extLst>
                </a:gridCol>
              </a:tblGrid>
              <a:tr h="409752">
                <a:tc>
                  <a:txBody>
                    <a:bodyPr/>
                    <a:lstStyle/>
                    <a:p>
                      <a:endParaRPr lang="sv-SE" dirty="0"/>
                    </a:p>
                  </a:txBody>
                  <a:tcPr/>
                </a:tc>
                <a:tc>
                  <a:txBody>
                    <a:bodyPr/>
                    <a:lstStyle/>
                    <a:p>
                      <a:pPr algn="ctr"/>
                      <a:r>
                        <a:rPr lang="sv-SE" dirty="0"/>
                        <a:t>2019</a:t>
                      </a:r>
                    </a:p>
                  </a:txBody>
                  <a:tcPr/>
                </a:tc>
                <a:tc>
                  <a:txBody>
                    <a:bodyPr/>
                    <a:lstStyle/>
                    <a:p>
                      <a:pPr algn="ctr"/>
                      <a:r>
                        <a:rPr lang="sv-SE" dirty="0"/>
                        <a:t>2021</a:t>
                      </a:r>
                    </a:p>
                  </a:txBody>
                  <a:tcPr/>
                </a:tc>
                <a:extLst>
                  <a:ext uri="{0D108BD9-81ED-4DB2-BD59-A6C34878D82A}">
                    <a16:rowId xmlns:a16="http://schemas.microsoft.com/office/drawing/2014/main" val="588739295"/>
                  </a:ext>
                </a:extLst>
              </a:tr>
              <a:tr h="415443">
                <a:tc>
                  <a:txBody>
                    <a:bodyPr/>
                    <a:lstStyle/>
                    <a:p>
                      <a:pPr algn="l" rtl="0" fontAlgn="base"/>
                      <a:r>
                        <a:rPr lang="sv-SE" b="1" i="0" dirty="0">
                          <a:solidFill>
                            <a:schemeClr val="tx1"/>
                          </a:solidFill>
                          <a:effectLst/>
                          <a:highlight>
                            <a:srgbClr val="FFFF00"/>
                          </a:highlight>
                          <a:latin typeface="+mj-lt"/>
                        </a:rPr>
                        <a:t>Summa, riket​</a:t>
                      </a:r>
                    </a:p>
                  </a:txBody>
                  <a:tcPr/>
                </a:tc>
                <a:tc>
                  <a:txBody>
                    <a:bodyPr/>
                    <a:lstStyle/>
                    <a:p>
                      <a:pPr algn="r" rtl="0" fontAlgn="base"/>
                      <a:r>
                        <a:rPr lang="sv-SE" b="0" i="0" dirty="0">
                          <a:solidFill>
                            <a:schemeClr val="tx1"/>
                          </a:solidFill>
                          <a:effectLst/>
                          <a:latin typeface="+mj-lt"/>
                        </a:rPr>
                        <a:t>2 950​</a:t>
                      </a:r>
                    </a:p>
                  </a:txBody>
                  <a:tcPr/>
                </a:tc>
                <a:tc>
                  <a:txBody>
                    <a:bodyPr/>
                    <a:lstStyle/>
                    <a:p>
                      <a:pPr algn="r" rtl="0" fontAlgn="base"/>
                      <a:r>
                        <a:rPr lang="sv-SE" b="0" i="0">
                          <a:solidFill>
                            <a:schemeClr val="tx1"/>
                          </a:solidFill>
                          <a:effectLst/>
                          <a:latin typeface="+mj-lt"/>
                        </a:rPr>
                        <a:t>3 290​</a:t>
                      </a:r>
                    </a:p>
                  </a:txBody>
                  <a:tcPr/>
                </a:tc>
                <a:extLst>
                  <a:ext uri="{0D108BD9-81ED-4DB2-BD59-A6C34878D82A}">
                    <a16:rowId xmlns:a16="http://schemas.microsoft.com/office/drawing/2014/main" val="2907238589"/>
                  </a:ext>
                </a:extLst>
              </a:tr>
              <a:tr h="415443">
                <a:tc>
                  <a:txBody>
                    <a:bodyPr/>
                    <a:lstStyle/>
                    <a:p>
                      <a:pPr algn="l" rtl="0" fontAlgn="base"/>
                      <a:r>
                        <a:rPr lang="sv-SE" b="0" i="0">
                          <a:solidFill>
                            <a:schemeClr val="tx1"/>
                          </a:solidFill>
                          <a:effectLst/>
                          <a:latin typeface="+mj-lt"/>
                        </a:rPr>
                        <a:t>Varav regionanställda​</a:t>
                      </a:r>
                    </a:p>
                  </a:txBody>
                  <a:tcPr/>
                </a:tc>
                <a:tc>
                  <a:txBody>
                    <a:bodyPr/>
                    <a:lstStyle/>
                    <a:p>
                      <a:pPr algn="r" rtl="0" fontAlgn="base"/>
                      <a:r>
                        <a:rPr lang="sv-SE" b="0" i="0" dirty="0">
                          <a:solidFill>
                            <a:schemeClr val="tx1"/>
                          </a:solidFill>
                          <a:effectLst/>
                          <a:latin typeface="+mj-lt"/>
                        </a:rPr>
                        <a:t>2 030​</a:t>
                      </a:r>
                    </a:p>
                  </a:txBody>
                  <a:tcPr/>
                </a:tc>
                <a:tc>
                  <a:txBody>
                    <a:bodyPr/>
                    <a:lstStyle/>
                    <a:p>
                      <a:pPr algn="r" rtl="0" fontAlgn="base"/>
                      <a:r>
                        <a:rPr lang="sv-SE" b="0" i="0">
                          <a:solidFill>
                            <a:schemeClr val="tx1"/>
                          </a:solidFill>
                          <a:effectLst/>
                          <a:latin typeface="+mj-lt"/>
                        </a:rPr>
                        <a:t>2 120​</a:t>
                      </a:r>
                    </a:p>
                  </a:txBody>
                  <a:tcPr/>
                </a:tc>
                <a:extLst>
                  <a:ext uri="{0D108BD9-81ED-4DB2-BD59-A6C34878D82A}">
                    <a16:rowId xmlns:a16="http://schemas.microsoft.com/office/drawing/2014/main" val="2469124541"/>
                  </a:ext>
                </a:extLst>
              </a:tr>
              <a:tr h="415443">
                <a:tc>
                  <a:txBody>
                    <a:bodyPr/>
                    <a:lstStyle/>
                    <a:p>
                      <a:pPr algn="l" rtl="0" fontAlgn="base"/>
                      <a:r>
                        <a:rPr lang="sv-SE" b="0" i="0">
                          <a:solidFill>
                            <a:schemeClr val="tx1"/>
                          </a:solidFill>
                          <a:effectLst/>
                          <a:latin typeface="+mj-lt"/>
                        </a:rPr>
                        <a:t>Varav privatanställda​</a:t>
                      </a:r>
                    </a:p>
                  </a:txBody>
                  <a:tcPr/>
                </a:tc>
                <a:tc>
                  <a:txBody>
                    <a:bodyPr/>
                    <a:lstStyle/>
                    <a:p>
                      <a:pPr algn="r" rtl="0" fontAlgn="base"/>
                      <a:r>
                        <a:rPr lang="sv-SE" b="0" i="0" dirty="0">
                          <a:solidFill>
                            <a:schemeClr val="tx1"/>
                          </a:solidFill>
                          <a:effectLst/>
                          <a:latin typeface="+mj-lt"/>
                        </a:rPr>
                        <a:t>920​</a:t>
                      </a:r>
                    </a:p>
                  </a:txBody>
                  <a:tcPr/>
                </a:tc>
                <a:tc>
                  <a:txBody>
                    <a:bodyPr/>
                    <a:lstStyle/>
                    <a:p>
                      <a:pPr algn="r" rtl="0" fontAlgn="base"/>
                      <a:r>
                        <a:rPr lang="sv-SE" b="0" i="0" dirty="0">
                          <a:solidFill>
                            <a:schemeClr val="tx1"/>
                          </a:solidFill>
                          <a:effectLst/>
                          <a:latin typeface="+mj-lt"/>
                        </a:rPr>
                        <a:t>1 170​</a:t>
                      </a:r>
                    </a:p>
                  </a:txBody>
                  <a:tcPr/>
                </a:tc>
                <a:extLst>
                  <a:ext uri="{0D108BD9-81ED-4DB2-BD59-A6C34878D82A}">
                    <a16:rowId xmlns:a16="http://schemas.microsoft.com/office/drawing/2014/main" val="1153761003"/>
                  </a:ext>
                </a:extLst>
              </a:tr>
            </a:tbl>
          </a:graphicData>
        </a:graphic>
      </p:graphicFrame>
      <p:sp>
        <p:nvSpPr>
          <p:cNvPr id="6" name="Ellips 5">
            <a:extLst>
              <a:ext uri="{FF2B5EF4-FFF2-40B4-BE49-F238E27FC236}">
                <a16:creationId xmlns:a16="http://schemas.microsoft.com/office/drawing/2014/main" id="{59D81850-D05A-B00D-A272-7584BF403576}"/>
              </a:ext>
            </a:extLst>
          </p:cNvPr>
          <p:cNvSpPr/>
          <p:nvPr/>
        </p:nvSpPr>
        <p:spPr>
          <a:xfrm>
            <a:off x="6400800" y="4023360"/>
            <a:ext cx="3891280" cy="1950720"/>
          </a:xfrm>
          <a:prstGeom prst="ellipse">
            <a:avLst/>
          </a:prstGeom>
          <a:solidFill>
            <a:srgbClr val="44546A"/>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textruta 6">
            <a:extLst>
              <a:ext uri="{FF2B5EF4-FFF2-40B4-BE49-F238E27FC236}">
                <a16:creationId xmlns:a16="http://schemas.microsoft.com/office/drawing/2014/main" id="{074EB09E-FA28-159D-6A66-E7ACAEDBC5B0}"/>
              </a:ext>
            </a:extLst>
          </p:cNvPr>
          <p:cNvSpPr txBox="1"/>
          <p:nvPr/>
        </p:nvSpPr>
        <p:spPr>
          <a:xfrm>
            <a:off x="7142480" y="4602480"/>
            <a:ext cx="2346960" cy="646331"/>
          </a:xfrm>
          <a:prstGeom prst="rect">
            <a:avLst/>
          </a:prstGeom>
          <a:noFill/>
        </p:spPr>
        <p:txBody>
          <a:bodyPr wrap="square" rtlCol="0">
            <a:spAutoFit/>
          </a:bodyPr>
          <a:lstStyle/>
          <a:p>
            <a:r>
              <a:rPr lang="sv-SE" sz="3600" dirty="0">
                <a:solidFill>
                  <a:schemeClr val="bg1"/>
                </a:solidFill>
              </a:rPr>
              <a:t>11% ökning </a:t>
            </a:r>
          </a:p>
        </p:txBody>
      </p:sp>
      <p:sp>
        <p:nvSpPr>
          <p:cNvPr id="3" name="Ellips 2">
            <a:extLst>
              <a:ext uri="{FF2B5EF4-FFF2-40B4-BE49-F238E27FC236}">
                <a16:creationId xmlns:a16="http://schemas.microsoft.com/office/drawing/2014/main" id="{A7D05386-83C2-904A-2B84-1347EB34FD27}"/>
              </a:ext>
            </a:extLst>
          </p:cNvPr>
          <p:cNvSpPr/>
          <p:nvPr/>
        </p:nvSpPr>
        <p:spPr>
          <a:xfrm>
            <a:off x="10091057" y="2514600"/>
            <a:ext cx="1415143" cy="576943"/>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v-SE"/>
          </a:p>
        </p:txBody>
      </p:sp>
    </p:spTree>
    <p:extLst>
      <p:ext uri="{BB962C8B-B14F-4D97-AF65-F5344CB8AC3E}">
        <p14:creationId xmlns:p14="http://schemas.microsoft.com/office/powerpoint/2010/main" val="155850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1E5C6B-E8F5-5990-5592-CFE42D23E665}"/>
              </a:ext>
            </a:extLst>
          </p:cNvPr>
          <p:cNvSpPr>
            <a:spLocks noGrp="1"/>
          </p:cNvSpPr>
          <p:nvPr>
            <p:ph type="title"/>
          </p:nvPr>
        </p:nvSpPr>
        <p:spPr>
          <a:xfrm>
            <a:off x="838200" y="149228"/>
            <a:ext cx="10515600" cy="1325563"/>
          </a:xfrm>
        </p:spPr>
        <p:txBody>
          <a:bodyPr/>
          <a:lstStyle/>
          <a:p>
            <a:pPr algn="ctr"/>
            <a:r>
              <a:rPr lang="sv-SE" dirty="0"/>
              <a:t>ST-läkartillgång i Primärvård</a:t>
            </a:r>
          </a:p>
        </p:txBody>
      </p:sp>
      <p:sp>
        <p:nvSpPr>
          <p:cNvPr id="7" name="Rectangle 2">
            <a:extLst>
              <a:ext uri="{FF2B5EF4-FFF2-40B4-BE49-F238E27FC236}">
                <a16:creationId xmlns:a16="http://schemas.microsoft.com/office/drawing/2014/main" id="{6FB89647-059D-8109-D447-36E29335F706}"/>
              </a:ext>
            </a:extLst>
          </p:cNvPr>
          <p:cNvSpPr>
            <a:spLocks noChangeArrowheads="1"/>
          </p:cNvSpPr>
          <p:nvPr/>
        </p:nvSpPr>
        <p:spPr bwMode="auto">
          <a:xfrm>
            <a:off x="6204857" y="625281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Källa: Uppgifter SKR samlat in från regionerna maj/juni 2019 respektive maj/juni 2021</a:t>
            </a:r>
            <a:endParaRPr kumimoji="0" lang="sv-SE" altLang="sv-SE"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sv-SE" altLang="sv-SE"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br>
            <a:endParaRPr kumimoji="0" lang="sv-SE" altLang="sv-SE"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1800" b="0" i="0" u="none" strike="noStrike" cap="none" normalizeH="0" baseline="0" dirty="0">
              <a:ln>
                <a:noFill/>
              </a:ln>
              <a:solidFill>
                <a:schemeClr val="tx1"/>
              </a:solidFill>
              <a:effectLst/>
              <a:latin typeface="Arial" panose="020B0604020202020204" pitchFamily="34" charset="0"/>
            </a:endParaRPr>
          </a:p>
        </p:txBody>
      </p:sp>
      <p:graphicFrame>
        <p:nvGraphicFramePr>
          <p:cNvPr id="5" name="Platshållare för innehåll 5">
            <a:extLst>
              <a:ext uri="{FF2B5EF4-FFF2-40B4-BE49-F238E27FC236}">
                <a16:creationId xmlns:a16="http://schemas.microsoft.com/office/drawing/2014/main" id="{73327499-9274-C53A-EC31-14DC95E3AF31}"/>
              </a:ext>
            </a:extLst>
          </p:cNvPr>
          <p:cNvGraphicFramePr>
            <a:graphicFrameLocks noGrp="1"/>
          </p:cNvGraphicFramePr>
          <p:nvPr>
            <p:ph idx="1"/>
          </p:nvPr>
        </p:nvGraphicFramePr>
        <p:xfrm>
          <a:off x="474089" y="1813825"/>
          <a:ext cx="5458359" cy="3797704"/>
        </p:xfrm>
        <a:graphic>
          <a:graphicData uri="http://schemas.openxmlformats.org/drawingml/2006/table">
            <a:tbl>
              <a:tblPr firstRow="1" firstCol="1" lastRow="1" lastCol="1" bandRow="1" bandCol="1">
                <a:tableStyleId>{00A15C55-8517-42AA-B614-E9B94910E393}</a:tableStyleId>
              </a:tblPr>
              <a:tblGrid>
                <a:gridCol w="1921852">
                  <a:extLst>
                    <a:ext uri="{9D8B030D-6E8A-4147-A177-3AD203B41FA5}">
                      <a16:colId xmlns:a16="http://schemas.microsoft.com/office/drawing/2014/main" val="3788884853"/>
                    </a:ext>
                  </a:extLst>
                </a:gridCol>
                <a:gridCol w="1843179">
                  <a:extLst>
                    <a:ext uri="{9D8B030D-6E8A-4147-A177-3AD203B41FA5}">
                      <a16:colId xmlns:a16="http://schemas.microsoft.com/office/drawing/2014/main" val="2761409089"/>
                    </a:ext>
                  </a:extLst>
                </a:gridCol>
                <a:gridCol w="1693328">
                  <a:extLst>
                    <a:ext uri="{9D8B030D-6E8A-4147-A177-3AD203B41FA5}">
                      <a16:colId xmlns:a16="http://schemas.microsoft.com/office/drawing/2014/main" val="1855594959"/>
                    </a:ext>
                  </a:extLst>
                </a:gridCol>
              </a:tblGrid>
              <a:tr h="704460">
                <a:tc>
                  <a:txBody>
                    <a:bodyPr/>
                    <a:lstStyle/>
                    <a:p>
                      <a:pPr algn="l">
                        <a:lnSpc>
                          <a:spcPts val="1145"/>
                        </a:lnSpc>
                        <a:spcBef>
                          <a:spcPts val="15"/>
                        </a:spcBef>
                      </a:pPr>
                      <a:r>
                        <a:rPr lang="sv-SE" sz="1600" b="1" dirty="0">
                          <a:solidFill>
                            <a:schemeClr val="tx1"/>
                          </a:solidFill>
                          <a:effectLst/>
                          <a:latin typeface="+mj-lt"/>
                        </a:rPr>
                        <a:t> </a:t>
                      </a:r>
                    </a:p>
                    <a:p>
                      <a:pPr marL="67945" algn="l">
                        <a:lnSpc>
                          <a:spcPts val="1245"/>
                        </a:lnSpc>
                      </a:pPr>
                      <a:r>
                        <a:rPr lang="sv-SE" sz="1600" b="1" spc="-10" dirty="0">
                          <a:solidFill>
                            <a:schemeClr val="tx1"/>
                          </a:solidFill>
                          <a:effectLst/>
                          <a:latin typeface="+mj-lt"/>
                        </a:rPr>
                        <a:t>Region</a:t>
                      </a:r>
                      <a:endParaRPr lang="sv-SE" sz="1600" b="1" dirty="0">
                        <a:solidFill>
                          <a:schemeClr val="tx1"/>
                        </a:solidFill>
                        <a:effectLst/>
                        <a:latin typeface="+mj-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8580" algn="l">
                        <a:lnSpc>
                          <a:spcPts val="1340"/>
                        </a:lnSpc>
                      </a:pPr>
                      <a:r>
                        <a:rPr lang="sv-SE" sz="1600" b="1" dirty="0">
                          <a:solidFill>
                            <a:schemeClr val="tx1"/>
                          </a:solidFill>
                          <a:effectLst/>
                          <a:latin typeface="+mj-lt"/>
                        </a:rPr>
                        <a:t>ST-läkare</a:t>
                      </a:r>
                      <a:r>
                        <a:rPr lang="sv-SE" sz="1600" b="1" spc="-25" dirty="0">
                          <a:solidFill>
                            <a:schemeClr val="tx1"/>
                          </a:solidFill>
                          <a:effectLst/>
                          <a:latin typeface="+mj-lt"/>
                        </a:rPr>
                        <a:t> </a:t>
                      </a:r>
                      <a:r>
                        <a:rPr lang="sv-SE" sz="1600" b="1" spc="-50" dirty="0">
                          <a:solidFill>
                            <a:schemeClr val="tx1"/>
                          </a:solidFill>
                          <a:effectLst/>
                          <a:latin typeface="+mj-lt"/>
                        </a:rPr>
                        <a:t>i</a:t>
                      </a:r>
                      <a:endParaRPr lang="sv-SE" sz="1600" b="1" dirty="0">
                        <a:solidFill>
                          <a:schemeClr val="tx1"/>
                        </a:solidFill>
                        <a:effectLst/>
                        <a:latin typeface="+mj-lt"/>
                      </a:endParaRPr>
                    </a:p>
                    <a:p>
                      <a:pPr marL="68580" algn="l">
                        <a:lnSpc>
                          <a:spcPts val="1245"/>
                        </a:lnSpc>
                      </a:pPr>
                      <a:r>
                        <a:rPr lang="sv-SE" sz="1600" b="1" dirty="0">
                          <a:solidFill>
                            <a:schemeClr val="tx1"/>
                          </a:solidFill>
                          <a:effectLst/>
                          <a:latin typeface="+mj-lt"/>
                        </a:rPr>
                        <a:t>allmänmedicin,</a:t>
                      </a:r>
                      <a:r>
                        <a:rPr lang="sv-SE" sz="1600" b="1" spc="-55" dirty="0">
                          <a:solidFill>
                            <a:schemeClr val="tx1"/>
                          </a:solidFill>
                          <a:effectLst/>
                          <a:latin typeface="+mj-lt"/>
                        </a:rPr>
                        <a:t> </a:t>
                      </a:r>
                      <a:r>
                        <a:rPr lang="sv-SE" sz="1600" b="1" spc="-20" dirty="0">
                          <a:solidFill>
                            <a:schemeClr val="tx1"/>
                          </a:solidFill>
                          <a:effectLst/>
                          <a:latin typeface="+mj-lt"/>
                        </a:rPr>
                        <a:t>2019</a:t>
                      </a:r>
                      <a:endParaRPr lang="sv-SE" sz="1600" b="1" dirty="0">
                        <a:solidFill>
                          <a:schemeClr val="tx1"/>
                        </a:solidFill>
                        <a:effectLst/>
                        <a:latin typeface="+mj-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0485" algn="l">
                        <a:lnSpc>
                          <a:spcPts val="1340"/>
                        </a:lnSpc>
                      </a:pPr>
                      <a:r>
                        <a:rPr lang="sv-SE" sz="1600" b="1" dirty="0">
                          <a:solidFill>
                            <a:schemeClr val="tx1"/>
                          </a:solidFill>
                          <a:effectLst/>
                          <a:latin typeface="+mj-lt"/>
                        </a:rPr>
                        <a:t>ST-läkare</a:t>
                      </a:r>
                      <a:r>
                        <a:rPr lang="sv-SE" sz="1600" b="1" spc="-25" dirty="0">
                          <a:solidFill>
                            <a:schemeClr val="tx1"/>
                          </a:solidFill>
                          <a:effectLst/>
                          <a:latin typeface="+mj-lt"/>
                        </a:rPr>
                        <a:t> </a:t>
                      </a:r>
                      <a:r>
                        <a:rPr lang="sv-SE" sz="1600" b="1" spc="-50" dirty="0">
                          <a:solidFill>
                            <a:schemeClr val="tx1"/>
                          </a:solidFill>
                          <a:effectLst/>
                          <a:latin typeface="+mj-lt"/>
                        </a:rPr>
                        <a:t>i</a:t>
                      </a:r>
                      <a:endParaRPr lang="sv-SE" sz="1600" b="1" dirty="0">
                        <a:solidFill>
                          <a:schemeClr val="tx1"/>
                        </a:solidFill>
                        <a:effectLst/>
                        <a:latin typeface="+mj-lt"/>
                      </a:endParaRPr>
                    </a:p>
                    <a:p>
                      <a:pPr marL="70485" algn="l">
                        <a:lnSpc>
                          <a:spcPts val="1245"/>
                        </a:lnSpc>
                      </a:pPr>
                      <a:r>
                        <a:rPr lang="sv-SE" sz="1600" b="1" dirty="0">
                          <a:solidFill>
                            <a:schemeClr val="tx1"/>
                          </a:solidFill>
                          <a:effectLst/>
                          <a:latin typeface="+mj-lt"/>
                        </a:rPr>
                        <a:t>allmänmedicin,</a:t>
                      </a:r>
                      <a:r>
                        <a:rPr lang="sv-SE" sz="1600" b="1" spc="-55" dirty="0">
                          <a:solidFill>
                            <a:schemeClr val="tx1"/>
                          </a:solidFill>
                          <a:effectLst/>
                          <a:latin typeface="+mj-lt"/>
                        </a:rPr>
                        <a:t> </a:t>
                      </a:r>
                      <a:r>
                        <a:rPr lang="sv-SE" sz="1600" b="1" spc="-20" dirty="0">
                          <a:solidFill>
                            <a:schemeClr val="tx1"/>
                          </a:solidFill>
                          <a:effectLst/>
                          <a:latin typeface="+mj-lt"/>
                        </a:rPr>
                        <a:t>2021</a:t>
                      </a:r>
                      <a:endParaRPr lang="sv-SE" sz="1600" b="1" dirty="0">
                        <a:solidFill>
                          <a:schemeClr val="tx1"/>
                        </a:solidFill>
                        <a:effectLst/>
                        <a:latin typeface="+mj-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2134076"/>
                  </a:ext>
                </a:extLst>
              </a:tr>
              <a:tr h="313742">
                <a:tc>
                  <a:txBody>
                    <a:bodyPr/>
                    <a:lstStyle/>
                    <a:p>
                      <a:pPr marL="67945" algn="l">
                        <a:lnSpc>
                          <a:spcPts val="1145"/>
                        </a:lnSpc>
                      </a:pPr>
                      <a:r>
                        <a:rPr lang="sv-SE" sz="1600" b="0" dirty="0">
                          <a:solidFill>
                            <a:schemeClr val="tx1"/>
                          </a:solidFill>
                          <a:effectLst/>
                          <a:latin typeface="+mj-lt"/>
                        </a:rPr>
                        <a:t>Region</a:t>
                      </a:r>
                      <a:r>
                        <a:rPr lang="sv-SE" sz="1600" b="0" spc="-40" dirty="0">
                          <a:solidFill>
                            <a:schemeClr val="tx1"/>
                          </a:solidFill>
                          <a:effectLst/>
                          <a:latin typeface="+mj-lt"/>
                        </a:rPr>
                        <a:t> </a:t>
                      </a:r>
                      <a:r>
                        <a:rPr lang="sv-SE" sz="1600" b="0" spc="-10" dirty="0">
                          <a:solidFill>
                            <a:schemeClr val="tx1"/>
                          </a:solidFill>
                          <a:effectLst/>
                          <a:latin typeface="+mj-lt"/>
                        </a:rPr>
                        <a:t>Stockholm</a:t>
                      </a:r>
                      <a:endParaRPr lang="sv-SE" sz="1600" b="0" dirty="0">
                        <a:solidFill>
                          <a:schemeClr val="tx1"/>
                        </a:solidFill>
                        <a:effectLst/>
                        <a:latin typeface="+mj-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58420" algn="r">
                        <a:lnSpc>
                          <a:spcPts val="1290"/>
                        </a:lnSpc>
                      </a:pPr>
                      <a:r>
                        <a:rPr lang="sv-SE" sz="1600" b="0" spc="-25" dirty="0">
                          <a:solidFill>
                            <a:schemeClr val="tx1"/>
                          </a:solidFill>
                          <a:effectLst/>
                          <a:latin typeface="+mj-lt"/>
                        </a:rPr>
                        <a:t>590</a:t>
                      </a:r>
                      <a:endParaRPr lang="sv-SE" sz="1600" b="0" dirty="0">
                        <a:solidFill>
                          <a:schemeClr val="tx1"/>
                        </a:solidFill>
                        <a:effectLst/>
                        <a:latin typeface="+mj-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57785" algn="r">
                        <a:lnSpc>
                          <a:spcPts val="1290"/>
                        </a:lnSpc>
                      </a:pPr>
                      <a:r>
                        <a:rPr lang="sv-SE" sz="1600" b="0" spc="-25" dirty="0">
                          <a:solidFill>
                            <a:schemeClr val="tx1"/>
                          </a:solidFill>
                          <a:effectLst/>
                          <a:latin typeface="+mj-lt"/>
                        </a:rPr>
                        <a:t>660</a:t>
                      </a:r>
                      <a:endParaRPr lang="sv-SE" sz="1600" b="0" dirty="0">
                        <a:solidFill>
                          <a:schemeClr val="tx1"/>
                        </a:solidFill>
                        <a:effectLst/>
                        <a:latin typeface="+mj-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94122692"/>
                  </a:ext>
                </a:extLst>
              </a:tr>
              <a:tr h="303548">
                <a:tc>
                  <a:txBody>
                    <a:bodyPr/>
                    <a:lstStyle/>
                    <a:p>
                      <a:pPr marL="67945" algn="l">
                        <a:lnSpc>
                          <a:spcPts val="1145"/>
                        </a:lnSpc>
                      </a:pPr>
                      <a:r>
                        <a:rPr lang="sv-SE" sz="1600" b="0" dirty="0">
                          <a:solidFill>
                            <a:schemeClr val="tx1"/>
                          </a:solidFill>
                          <a:effectLst/>
                          <a:latin typeface="+mj-lt"/>
                        </a:rPr>
                        <a:t>Region</a:t>
                      </a:r>
                      <a:r>
                        <a:rPr lang="sv-SE" sz="1600" b="0" spc="-45" dirty="0">
                          <a:solidFill>
                            <a:schemeClr val="tx1"/>
                          </a:solidFill>
                          <a:effectLst/>
                          <a:latin typeface="+mj-lt"/>
                        </a:rPr>
                        <a:t> </a:t>
                      </a:r>
                      <a:r>
                        <a:rPr lang="sv-SE" sz="1600" b="0" dirty="0">
                          <a:solidFill>
                            <a:schemeClr val="tx1"/>
                          </a:solidFill>
                          <a:effectLst/>
                          <a:latin typeface="+mj-lt"/>
                        </a:rPr>
                        <a:t>Uppsala</a:t>
                      </a:r>
                      <a:r>
                        <a:rPr lang="sv-SE" sz="1600" b="0" spc="-30" dirty="0">
                          <a:solidFill>
                            <a:schemeClr val="tx1"/>
                          </a:solidFill>
                          <a:effectLst/>
                          <a:latin typeface="+mj-lt"/>
                        </a:rPr>
                        <a:t> </a:t>
                      </a:r>
                      <a:r>
                        <a:rPr lang="sv-SE" sz="1600" b="0" spc="-25" dirty="0">
                          <a:solidFill>
                            <a:schemeClr val="tx1"/>
                          </a:solidFill>
                          <a:effectLst/>
                          <a:latin typeface="+mj-lt"/>
                        </a:rPr>
                        <a:t>län</a:t>
                      </a:r>
                      <a:endParaRPr lang="sv-SE" sz="1600" b="0" dirty="0">
                        <a:solidFill>
                          <a:schemeClr val="tx1"/>
                        </a:solidFill>
                        <a:effectLst/>
                        <a:latin typeface="+mj-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58420" algn="r">
                        <a:lnSpc>
                          <a:spcPts val="1240"/>
                        </a:lnSpc>
                      </a:pPr>
                      <a:r>
                        <a:rPr lang="sv-SE" sz="1600" b="0" spc="-25" dirty="0">
                          <a:solidFill>
                            <a:schemeClr val="tx1"/>
                          </a:solidFill>
                          <a:effectLst/>
                          <a:latin typeface="+mj-lt"/>
                        </a:rPr>
                        <a:t>100</a:t>
                      </a:r>
                      <a:endParaRPr lang="sv-SE" sz="1600" b="0" dirty="0">
                        <a:solidFill>
                          <a:schemeClr val="tx1"/>
                        </a:solidFill>
                        <a:effectLst/>
                        <a:latin typeface="+mj-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57785" algn="r">
                        <a:lnSpc>
                          <a:spcPts val="1240"/>
                        </a:lnSpc>
                      </a:pPr>
                      <a:r>
                        <a:rPr lang="sv-SE" sz="1600" b="0" spc="-25" dirty="0">
                          <a:solidFill>
                            <a:schemeClr val="tx1"/>
                          </a:solidFill>
                          <a:effectLst/>
                          <a:latin typeface="+mj-lt"/>
                        </a:rPr>
                        <a:t>130</a:t>
                      </a:r>
                      <a:endParaRPr lang="sv-SE" sz="1600" b="0" dirty="0">
                        <a:solidFill>
                          <a:schemeClr val="tx1"/>
                        </a:solidFill>
                        <a:effectLst/>
                        <a:latin typeface="+mj-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2631355"/>
                  </a:ext>
                </a:extLst>
              </a:tr>
              <a:tr h="317139">
                <a:tc>
                  <a:txBody>
                    <a:bodyPr/>
                    <a:lstStyle/>
                    <a:p>
                      <a:pPr marL="67945" algn="l">
                        <a:lnSpc>
                          <a:spcPts val="1145"/>
                        </a:lnSpc>
                      </a:pPr>
                      <a:r>
                        <a:rPr lang="sv-SE" sz="1600" b="0" dirty="0">
                          <a:solidFill>
                            <a:schemeClr val="tx1"/>
                          </a:solidFill>
                          <a:effectLst/>
                          <a:latin typeface="+mj-lt"/>
                        </a:rPr>
                        <a:t>Region</a:t>
                      </a:r>
                      <a:r>
                        <a:rPr lang="sv-SE" sz="1600" b="0" spc="-40" dirty="0">
                          <a:solidFill>
                            <a:schemeClr val="tx1"/>
                          </a:solidFill>
                          <a:effectLst/>
                          <a:latin typeface="+mj-lt"/>
                        </a:rPr>
                        <a:t> </a:t>
                      </a:r>
                      <a:r>
                        <a:rPr lang="sv-SE" sz="1600" b="0" spc="-10" dirty="0">
                          <a:solidFill>
                            <a:schemeClr val="tx1"/>
                          </a:solidFill>
                          <a:effectLst/>
                          <a:latin typeface="+mj-lt"/>
                        </a:rPr>
                        <a:t>Sörmland</a:t>
                      </a:r>
                      <a:endParaRPr lang="sv-SE" sz="1600" b="0" dirty="0">
                        <a:solidFill>
                          <a:schemeClr val="tx1"/>
                        </a:solidFill>
                        <a:effectLst/>
                        <a:latin typeface="+mj-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57150" algn="r">
                        <a:lnSpc>
                          <a:spcPts val="1300"/>
                        </a:lnSpc>
                      </a:pPr>
                      <a:r>
                        <a:rPr lang="sv-SE" sz="1600" b="0" spc="-25" dirty="0">
                          <a:solidFill>
                            <a:schemeClr val="tx1"/>
                          </a:solidFill>
                          <a:effectLst/>
                          <a:latin typeface="+mj-lt"/>
                        </a:rPr>
                        <a:t>70</a:t>
                      </a:r>
                      <a:endParaRPr lang="sv-SE" sz="1600" b="0" dirty="0">
                        <a:solidFill>
                          <a:schemeClr val="tx1"/>
                        </a:solidFill>
                        <a:effectLst/>
                        <a:latin typeface="+mj-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56515" algn="r">
                        <a:lnSpc>
                          <a:spcPts val="1245"/>
                        </a:lnSpc>
                        <a:spcBef>
                          <a:spcPts val="55"/>
                        </a:spcBef>
                        <a:spcAft>
                          <a:spcPts val="0"/>
                        </a:spcAft>
                      </a:pPr>
                      <a:r>
                        <a:rPr lang="sv-SE" sz="1600" b="0" spc="-25">
                          <a:solidFill>
                            <a:schemeClr val="tx1"/>
                          </a:solidFill>
                          <a:effectLst/>
                          <a:latin typeface="+mj-lt"/>
                        </a:rPr>
                        <a:t>90</a:t>
                      </a:r>
                      <a:endParaRPr lang="sv-SE" sz="1600" b="0">
                        <a:solidFill>
                          <a:schemeClr val="tx1"/>
                        </a:solidFill>
                        <a:effectLst/>
                        <a:latin typeface="+mj-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0822037"/>
                  </a:ext>
                </a:extLst>
              </a:tr>
              <a:tr h="313742">
                <a:tc>
                  <a:txBody>
                    <a:bodyPr/>
                    <a:lstStyle/>
                    <a:p>
                      <a:pPr marL="67945" algn="l">
                        <a:lnSpc>
                          <a:spcPts val="1145"/>
                        </a:lnSpc>
                      </a:pPr>
                      <a:r>
                        <a:rPr lang="sv-SE" sz="1600" b="0" dirty="0">
                          <a:solidFill>
                            <a:schemeClr val="tx1"/>
                          </a:solidFill>
                          <a:effectLst/>
                          <a:latin typeface="+mj-lt"/>
                        </a:rPr>
                        <a:t>Region</a:t>
                      </a:r>
                      <a:r>
                        <a:rPr lang="sv-SE" sz="1600" b="0" spc="-50" dirty="0">
                          <a:solidFill>
                            <a:schemeClr val="tx1"/>
                          </a:solidFill>
                          <a:effectLst/>
                          <a:latin typeface="+mj-lt"/>
                        </a:rPr>
                        <a:t> </a:t>
                      </a:r>
                      <a:r>
                        <a:rPr lang="sv-SE" sz="1600" b="0" spc="-10" dirty="0">
                          <a:solidFill>
                            <a:schemeClr val="tx1"/>
                          </a:solidFill>
                          <a:effectLst/>
                          <a:latin typeface="+mj-lt"/>
                        </a:rPr>
                        <a:t>Östergötland</a:t>
                      </a:r>
                      <a:endParaRPr lang="sv-SE" sz="1600" b="0" dirty="0">
                        <a:solidFill>
                          <a:schemeClr val="tx1"/>
                        </a:solidFill>
                        <a:effectLst/>
                        <a:latin typeface="+mj-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58420" algn="r">
                        <a:lnSpc>
                          <a:spcPts val="1290"/>
                        </a:lnSpc>
                      </a:pPr>
                      <a:r>
                        <a:rPr lang="sv-SE" sz="1600" b="0" spc="-25" dirty="0">
                          <a:solidFill>
                            <a:schemeClr val="tx1"/>
                          </a:solidFill>
                          <a:effectLst/>
                          <a:latin typeface="+mj-lt"/>
                        </a:rPr>
                        <a:t>130</a:t>
                      </a:r>
                      <a:endParaRPr lang="sv-SE" sz="1600" b="0" dirty="0">
                        <a:solidFill>
                          <a:schemeClr val="tx1"/>
                        </a:solidFill>
                        <a:effectLst/>
                        <a:latin typeface="+mj-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57785" algn="r">
                        <a:lnSpc>
                          <a:spcPts val="1245"/>
                        </a:lnSpc>
                        <a:spcBef>
                          <a:spcPts val="40"/>
                        </a:spcBef>
                        <a:spcAft>
                          <a:spcPts val="0"/>
                        </a:spcAft>
                      </a:pPr>
                      <a:r>
                        <a:rPr lang="sv-SE" sz="1600" b="0" spc="-25" dirty="0">
                          <a:solidFill>
                            <a:schemeClr val="tx1"/>
                          </a:solidFill>
                          <a:effectLst/>
                          <a:latin typeface="+mj-lt"/>
                        </a:rPr>
                        <a:t>140</a:t>
                      </a:r>
                      <a:endParaRPr lang="sv-SE" sz="1600" b="0" dirty="0">
                        <a:solidFill>
                          <a:schemeClr val="tx1"/>
                        </a:solidFill>
                        <a:effectLst/>
                        <a:latin typeface="+mj-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2488219"/>
                  </a:ext>
                </a:extLst>
              </a:tr>
              <a:tr h="303548">
                <a:tc>
                  <a:txBody>
                    <a:bodyPr/>
                    <a:lstStyle/>
                    <a:p>
                      <a:pPr marL="67945" algn="l">
                        <a:lnSpc>
                          <a:spcPts val="1145"/>
                        </a:lnSpc>
                      </a:pPr>
                      <a:r>
                        <a:rPr lang="sv-SE" sz="1600" b="0" dirty="0">
                          <a:solidFill>
                            <a:schemeClr val="tx1"/>
                          </a:solidFill>
                          <a:effectLst/>
                          <a:latin typeface="+mj-lt"/>
                        </a:rPr>
                        <a:t>Region</a:t>
                      </a:r>
                      <a:r>
                        <a:rPr lang="sv-SE" sz="1600" b="0" spc="-50" dirty="0">
                          <a:solidFill>
                            <a:schemeClr val="tx1"/>
                          </a:solidFill>
                          <a:effectLst/>
                          <a:latin typeface="+mj-lt"/>
                        </a:rPr>
                        <a:t> </a:t>
                      </a:r>
                      <a:r>
                        <a:rPr lang="sv-SE" sz="1600" b="0" dirty="0">
                          <a:solidFill>
                            <a:schemeClr val="tx1"/>
                          </a:solidFill>
                          <a:effectLst/>
                          <a:latin typeface="+mj-lt"/>
                        </a:rPr>
                        <a:t>Jönköpings</a:t>
                      </a:r>
                      <a:r>
                        <a:rPr lang="sv-SE" sz="1600" b="0" spc="-35" dirty="0">
                          <a:solidFill>
                            <a:schemeClr val="tx1"/>
                          </a:solidFill>
                          <a:effectLst/>
                          <a:latin typeface="+mj-lt"/>
                        </a:rPr>
                        <a:t> </a:t>
                      </a:r>
                      <a:r>
                        <a:rPr lang="sv-SE" sz="1600" b="0" spc="-25" dirty="0">
                          <a:solidFill>
                            <a:schemeClr val="tx1"/>
                          </a:solidFill>
                          <a:effectLst/>
                          <a:latin typeface="+mj-lt"/>
                        </a:rPr>
                        <a:t>län</a:t>
                      </a:r>
                      <a:endParaRPr lang="sv-SE" sz="1600" b="0" dirty="0">
                        <a:solidFill>
                          <a:schemeClr val="tx1"/>
                        </a:solidFill>
                        <a:effectLst/>
                        <a:latin typeface="+mj-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58420" algn="r">
                        <a:lnSpc>
                          <a:spcPts val="1240"/>
                        </a:lnSpc>
                      </a:pPr>
                      <a:r>
                        <a:rPr lang="sv-SE" sz="1600" b="0" spc="-25" dirty="0">
                          <a:solidFill>
                            <a:schemeClr val="tx1"/>
                          </a:solidFill>
                          <a:effectLst/>
                          <a:latin typeface="+mj-lt"/>
                        </a:rPr>
                        <a:t>130</a:t>
                      </a:r>
                      <a:endParaRPr lang="sv-SE" sz="1600" b="0" dirty="0">
                        <a:solidFill>
                          <a:schemeClr val="tx1"/>
                        </a:solidFill>
                        <a:effectLst/>
                        <a:latin typeface="+mj-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57785" algn="r">
                        <a:lnSpc>
                          <a:spcPts val="1240"/>
                        </a:lnSpc>
                      </a:pPr>
                      <a:r>
                        <a:rPr lang="sv-SE" sz="1600" b="0" spc="-25" dirty="0">
                          <a:solidFill>
                            <a:schemeClr val="tx1"/>
                          </a:solidFill>
                          <a:effectLst/>
                          <a:latin typeface="+mj-lt"/>
                        </a:rPr>
                        <a:t>160</a:t>
                      </a:r>
                      <a:endParaRPr lang="sv-SE" sz="1600" b="0" dirty="0">
                        <a:solidFill>
                          <a:schemeClr val="tx1"/>
                        </a:solidFill>
                        <a:effectLst/>
                        <a:latin typeface="+mj-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7400967"/>
                  </a:ext>
                </a:extLst>
              </a:tr>
              <a:tr h="317139">
                <a:tc>
                  <a:txBody>
                    <a:bodyPr/>
                    <a:lstStyle/>
                    <a:p>
                      <a:pPr marL="67945" algn="l">
                        <a:lnSpc>
                          <a:spcPts val="1145"/>
                        </a:lnSpc>
                      </a:pPr>
                      <a:r>
                        <a:rPr lang="sv-SE" sz="1600" b="0" dirty="0">
                          <a:solidFill>
                            <a:schemeClr val="tx1"/>
                          </a:solidFill>
                          <a:effectLst/>
                          <a:latin typeface="+mj-lt"/>
                        </a:rPr>
                        <a:t>Region</a:t>
                      </a:r>
                      <a:r>
                        <a:rPr lang="sv-SE" sz="1600" b="0" spc="-40" dirty="0">
                          <a:solidFill>
                            <a:schemeClr val="tx1"/>
                          </a:solidFill>
                          <a:effectLst/>
                          <a:latin typeface="+mj-lt"/>
                        </a:rPr>
                        <a:t> </a:t>
                      </a:r>
                      <a:r>
                        <a:rPr lang="sv-SE" sz="1600" b="0" spc="-10" dirty="0">
                          <a:solidFill>
                            <a:schemeClr val="tx1"/>
                          </a:solidFill>
                          <a:effectLst/>
                          <a:latin typeface="+mj-lt"/>
                        </a:rPr>
                        <a:t>Kronoberg</a:t>
                      </a:r>
                      <a:endParaRPr lang="sv-SE" sz="1600" b="0" dirty="0">
                        <a:solidFill>
                          <a:schemeClr val="tx1"/>
                        </a:solidFill>
                        <a:effectLst/>
                        <a:latin typeface="+mj-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57150" algn="r">
                        <a:lnSpc>
                          <a:spcPts val="1300"/>
                        </a:lnSpc>
                      </a:pPr>
                      <a:r>
                        <a:rPr lang="sv-SE" sz="1600" b="0" spc="-25" dirty="0">
                          <a:solidFill>
                            <a:schemeClr val="tx1"/>
                          </a:solidFill>
                          <a:effectLst/>
                          <a:latin typeface="+mj-lt"/>
                        </a:rPr>
                        <a:t>50</a:t>
                      </a:r>
                      <a:endParaRPr lang="sv-SE" sz="1600" b="0" dirty="0">
                        <a:solidFill>
                          <a:schemeClr val="tx1"/>
                        </a:solidFill>
                        <a:effectLst/>
                        <a:latin typeface="+mj-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56515" algn="r">
                        <a:lnSpc>
                          <a:spcPts val="1300"/>
                        </a:lnSpc>
                      </a:pPr>
                      <a:r>
                        <a:rPr lang="sv-SE" sz="1600" b="0" spc="-25" dirty="0">
                          <a:solidFill>
                            <a:schemeClr val="tx1"/>
                          </a:solidFill>
                          <a:effectLst/>
                          <a:latin typeface="+mj-lt"/>
                        </a:rPr>
                        <a:t>60</a:t>
                      </a:r>
                      <a:endParaRPr lang="sv-SE" sz="1600" b="0" dirty="0">
                        <a:solidFill>
                          <a:schemeClr val="tx1"/>
                        </a:solidFill>
                        <a:effectLst/>
                        <a:latin typeface="+mj-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50025242"/>
                  </a:ext>
                </a:extLst>
              </a:tr>
              <a:tr h="303548">
                <a:tc>
                  <a:txBody>
                    <a:bodyPr/>
                    <a:lstStyle/>
                    <a:p>
                      <a:pPr marL="67945" algn="l">
                        <a:lnSpc>
                          <a:spcPts val="1145"/>
                        </a:lnSpc>
                      </a:pPr>
                      <a:r>
                        <a:rPr lang="sv-SE" sz="1600" b="0" dirty="0">
                          <a:solidFill>
                            <a:schemeClr val="tx1"/>
                          </a:solidFill>
                          <a:effectLst/>
                          <a:latin typeface="+mj-lt"/>
                        </a:rPr>
                        <a:t>Region</a:t>
                      </a:r>
                      <a:r>
                        <a:rPr lang="sv-SE" sz="1600" b="0" spc="-40" dirty="0">
                          <a:solidFill>
                            <a:schemeClr val="tx1"/>
                          </a:solidFill>
                          <a:effectLst/>
                          <a:latin typeface="+mj-lt"/>
                        </a:rPr>
                        <a:t> </a:t>
                      </a:r>
                      <a:r>
                        <a:rPr lang="sv-SE" sz="1600" b="0" spc="-10" dirty="0">
                          <a:solidFill>
                            <a:schemeClr val="tx1"/>
                          </a:solidFill>
                          <a:effectLst/>
                          <a:latin typeface="+mj-lt"/>
                        </a:rPr>
                        <a:t>Kalmar</a:t>
                      </a:r>
                      <a:endParaRPr lang="sv-SE" sz="1600" b="0" dirty="0">
                        <a:solidFill>
                          <a:schemeClr val="tx1"/>
                        </a:solidFill>
                        <a:effectLst/>
                        <a:latin typeface="+mj-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57150" algn="r">
                        <a:lnSpc>
                          <a:spcPts val="1240"/>
                        </a:lnSpc>
                      </a:pPr>
                      <a:r>
                        <a:rPr lang="sv-SE" sz="1600" b="0" spc="-25">
                          <a:solidFill>
                            <a:schemeClr val="tx1"/>
                          </a:solidFill>
                          <a:effectLst/>
                          <a:latin typeface="+mj-lt"/>
                        </a:rPr>
                        <a:t>90</a:t>
                      </a:r>
                      <a:endParaRPr lang="sv-SE" sz="1600" b="0">
                        <a:solidFill>
                          <a:schemeClr val="tx1"/>
                        </a:solidFill>
                        <a:effectLst/>
                        <a:latin typeface="+mj-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56515" algn="r">
                        <a:lnSpc>
                          <a:spcPts val="1240"/>
                        </a:lnSpc>
                      </a:pPr>
                      <a:r>
                        <a:rPr lang="sv-SE" sz="1600" b="0" spc="-25" dirty="0">
                          <a:solidFill>
                            <a:schemeClr val="tx1"/>
                          </a:solidFill>
                          <a:effectLst/>
                          <a:latin typeface="+mj-lt"/>
                        </a:rPr>
                        <a:t>90</a:t>
                      </a:r>
                      <a:endParaRPr lang="sv-SE" sz="1600" b="0" dirty="0">
                        <a:solidFill>
                          <a:schemeClr val="tx1"/>
                        </a:solidFill>
                        <a:effectLst/>
                        <a:latin typeface="+mj-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87114221"/>
                  </a:ext>
                </a:extLst>
              </a:tr>
              <a:tr h="313742">
                <a:tc>
                  <a:txBody>
                    <a:bodyPr/>
                    <a:lstStyle/>
                    <a:p>
                      <a:pPr marL="67945" algn="l">
                        <a:lnSpc>
                          <a:spcPts val="1145"/>
                        </a:lnSpc>
                      </a:pPr>
                      <a:r>
                        <a:rPr lang="sv-SE" sz="1600" b="0" dirty="0">
                          <a:solidFill>
                            <a:schemeClr val="tx1"/>
                          </a:solidFill>
                          <a:effectLst/>
                          <a:latin typeface="+mj-lt"/>
                        </a:rPr>
                        <a:t>Region</a:t>
                      </a:r>
                      <a:r>
                        <a:rPr lang="sv-SE" sz="1600" b="0" spc="-50" dirty="0">
                          <a:solidFill>
                            <a:schemeClr val="tx1"/>
                          </a:solidFill>
                          <a:effectLst/>
                          <a:latin typeface="+mj-lt"/>
                        </a:rPr>
                        <a:t> </a:t>
                      </a:r>
                      <a:r>
                        <a:rPr lang="sv-SE" sz="1600" b="0" spc="-10" dirty="0">
                          <a:solidFill>
                            <a:schemeClr val="tx1"/>
                          </a:solidFill>
                          <a:effectLst/>
                          <a:latin typeface="+mj-lt"/>
                        </a:rPr>
                        <a:t>Gotland</a:t>
                      </a:r>
                      <a:endParaRPr lang="sv-SE" sz="1600" b="0" dirty="0">
                        <a:solidFill>
                          <a:schemeClr val="tx1"/>
                        </a:solidFill>
                        <a:effectLst/>
                        <a:latin typeface="+mj-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57150" algn="r">
                        <a:lnSpc>
                          <a:spcPts val="1290"/>
                        </a:lnSpc>
                      </a:pPr>
                      <a:r>
                        <a:rPr lang="sv-SE" sz="1600" b="0" spc="-25" dirty="0">
                          <a:solidFill>
                            <a:schemeClr val="tx1"/>
                          </a:solidFill>
                          <a:effectLst/>
                          <a:latin typeface="+mj-lt"/>
                        </a:rPr>
                        <a:t>20</a:t>
                      </a:r>
                      <a:endParaRPr lang="sv-SE" sz="1600" b="0" dirty="0">
                        <a:solidFill>
                          <a:schemeClr val="tx1"/>
                        </a:solidFill>
                        <a:effectLst/>
                        <a:latin typeface="+mj-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56515" algn="r">
                        <a:lnSpc>
                          <a:spcPts val="1245"/>
                        </a:lnSpc>
                        <a:spcBef>
                          <a:spcPts val="40"/>
                        </a:spcBef>
                        <a:spcAft>
                          <a:spcPts val="0"/>
                        </a:spcAft>
                      </a:pPr>
                      <a:r>
                        <a:rPr lang="sv-SE" sz="1600" b="0" spc="-25" dirty="0">
                          <a:solidFill>
                            <a:schemeClr val="tx1"/>
                          </a:solidFill>
                          <a:effectLst/>
                          <a:latin typeface="+mj-lt"/>
                        </a:rPr>
                        <a:t>20</a:t>
                      </a:r>
                      <a:endParaRPr lang="sv-SE" sz="1600" b="0" dirty="0">
                        <a:solidFill>
                          <a:schemeClr val="tx1"/>
                        </a:solidFill>
                        <a:effectLst/>
                        <a:latin typeface="+mj-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2688674"/>
                  </a:ext>
                </a:extLst>
              </a:tr>
              <a:tr h="303548">
                <a:tc>
                  <a:txBody>
                    <a:bodyPr/>
                    <a:lstStyle/>
                    <a:p>
                      <a:pPr marL="67945" algn="l">
                        <a:lnSpc>
                          <a:spcPts val="1145"/>
                        </a:lnSpc>
                      </a:pPr>
                      <a:r>
                        <a:rPr lang="sv-SE" sz="1600" b="0" dirty="0">
                          <a:solidFill>
                            <a:schemeClr val="tx1"/>
                          </a:solidFill>
                          <a:effectLst/>
                          <a:latin typeface="+mj-lt"/>
                        </a:rPr>
                        <a:t>Region</a:t>
                      </a:r>
                      <a:r>
                        <a:rPr lang="sv-SE" sz="1600" b="0" spc="-40" dirty="0">
                          <a:solidFill>
                            <a:schemeClr val="tx1"/>
                          </a:solidFill>
                          <a:effectLst/>
                          <a:latin typeface="+mj-lt"/>
                        </a:rPr>
                        <a:t> </a:t>
                      </a:r>
                      <a:r>
                        <a:rPr lang="sv-SE" sz="1600" b="0" spc="-10" dirty="0">
                          <a:solidFill>
                            <a:schemeClr val="tx1"/>
                          </a:solidFill>
                          <a:effectLst/>
                          <a:latin typeface="+mj-lt"/>
                        </a:rPr>
                        <a:t>Blekinge</a:t>
                      </a:r>
                      <a:endParaRPr lang="sv-SE" sz="1600" b="0" dirty="0">
                        <a:solidFill>
                          <a:schemeClr val="tx1"/>
                        </a:solidFill>
                        <a:effectLst/>
                        <a:latin typeface="+mj-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57150" algn="r">
                        <a:lnSpc>
                          <a:spcPts val="1240"/>
                        </a:lnSpc>
                      </a:pPr>
                      <a:r>
                        <a:rPr lang="sv-SE" sz="1600" b="0" spc="-25" dirty="0">
                          <a:solidFill>
                            <a:schemeClr val="tx1"/>
                          </a:solidFill>
                          <a:effectLst/>
                          <a:latin typeface="+mj-lt"/>
                        </a:rPr>
                        <a:t>40</a:t>
                      </a:r>
                      <a:endParaRPr lang="sv-SE" sz="1600" b="0" dirty="0">
                        <a:solidFill>
                          <a:schemeClr val="tx1"/>
                        </a:solidFill>
                        <a:effectLst/>
                        <a:latin typeface="+mj-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E6EC"/>
                    </a:solidFill>
                  </a:tcPr>
                </a:tc>
                <a:tc>
                  <a:txBody>
                    <a:bodyPr/>
                    <a:lstStyle/>
                    <a:p>
                      <a:pPr marR="56515" algn="r">
                        <a:lnSpc>
                          <a:spcPts val="1240"/>
                        </a:lnSpc>
                      </a:pPr>
                      <a:r>
                        <a:rPr lang="sv-SE" sz="1600" b="0" spc="-25" dirty="0">
                          <a:solidFill>
                            <a:schemeClr val="tx1"/>
                          </a:solidFill>
                          <a:effectLst/>
                          <a:latin typeface="+mj-lt"/>
                        </a:rPr>
                        <a:t>50</a:t>
                      </a:r>
                      <a:endParaRPr lang="sv-SE" sz="1600" b="0" dirty="0">
                        <a:solidFill>
                          <a:schemeClr val="tx1"/>
                        </a:solidFill>
                        <a:effectLst/>
                        <a:latin typeface="+mj-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1880170"/>
                  </a:ext>
                </a:extLst>
              </a:tr>
              <a:tr h="303548">
                <a:tc>
                  <a:txBody>
                    <a:bodyPr/>
                    <a:lstStyle/>
                    <a:p>
                      <a:pPr marL="67945" algn="l">
                        <a:lnSpc>
                          <a:spcPts val="1145"/>
                        </a:lnSpc>
                      </a:pPr>
                      <a:r>
                        <a:rPr lang="sv-SE" sz="1600" b="0" dirty="0">
                          <a:solidFill>
                            <a:schemeClr val="tx1"/>
                          </a:solidFill>
                          <a:effectLst/>
                          <a:latin typeface="+mj-lt"/>
                        </a:rPr>
                        <a:t>Region</a:t>
                      </a:r>
                      <a:r>
                        <a:rPr lang="sv-SE" sz="1600" b="0" spc="-40" dirty="0">
                          <a:solidFill>
                            <a:schemeClr val="tx1"/>
                          </a:solidFill>
                          <a:effectLst/>
                          <a:latin typeface="+mj-lt"/>
                        </a:rPr>
                        <a:t> </a:t>
                      </a:r>
                      <a:r>
                        <a:rPr lang="sv-SE" sz="1600" b="0" spc="-10" dirty="0">
                          <a:solidFill>
                            <a:schemeClr val="tx1"/>
                          </a:solidFill>
                          <a:effectLst/>
                          <a:latin typeface="+mj-lt"/>
                        </a:rPr>
                        <a:t>Skåne</a:t>
                      </a:r>
                      <a:endParaRPr lang="sv-SE" sz="1600" b="0" dirty="0">
                        <a:solidFill>
                          <a:schemeClr val="tx1"/>
                        </a:solidFill>
                        <a:effectLst/>
                        <a:latin typeface="+mj-lt"/>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58420" algn="r">
                        <a:lnSpc>
                          <a:spcPts val="1300"/>
                        </a:lnSpc>
                      </a:pPr>
                      <a:r>
                        <a:rPr lang="sv-SE" sz="1600" b="0" spc="-25" dirty="0">
                          <a:solidFill>
                            <a:schemeClr val="tx1"/>
                          </a:solidFill>
                          <a:effectLst/>
                          <a:latin typeface="+mj-lt"/>
                        </a:rPr>
                        <a:t>400</a:t>
                      </a:r>
                      <a:endParaRPr lang="sv-SE" sz="1600" b="0" dirty="0">
                        <a:solidFill>
                          <a:schemeClr val="tx1"/>
                        </a:solidFill>
                        <a:effectLst/>
                        <a:latin typeface="+mj-lt"/>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E6EC"/>
                    </a:solidFill>
                  </a:tcPr>
                </a:tc>
                <a:tc>
                  <a:txBody>
                    <a:bodyPr/>
                    <a:lstStyle/>
                    <a:p>
                      <a:pPr marR="57785" algn="r">
                        <a:lnSpc>
                          <a:spcPts val="1245"/>
                        </a:lnSpc>
                        <a:spcBef>
                          <a:spcPts val="55"/>
                        </a:spcBef>
                        <a:spcAft>
                          <a:spcPts val="0"/>
                        </a:spcAft>
                      </a:pPr>
                      <a:r>
                        <a:rPr lang="sv-SE" sz="1600" b="0" spc="-25" dirty="0">
                          <a:solidFill>
                            <a:schemeClr val="tx1"/>
                          </a:solidFill>
                          <a:effectLst/>
                          <a:latin typeface="+mj-lt"/>
                        </a:rPr>
                        <a:t>470</a:t>
                      </a:r>
                      <a:endParaRPr lang="sv-SE" sz="1600" b="0" dirty="0">
                        <a:solidFill>
                          <a:schemeClr val="tx1"/>
                        </a:solidFill>
                        <a:effectLst/>
                        <a:latin typeface="+mj-lt"/>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9612700"/>
                  </a:ext>
                </a:extLst>
              </a:tr>
            </a:tbl>
          </a:graphicData>
        </a:graphic>
      </p:graphicFrame>
      <p:graphicFrame>
        <p:nvGraphicFramePr>
          <p:cNvPr id="8" name="Tabell 7">
            <a:extLst>
              <a:ext uri="{FF2B5EF4-FFF2-40B4-BE49-F238E27FC236}">
                <a16:creationId xmlns:a16="http://schemas.microsoft.com/office/drawing/2014/main" id="{4441686D-2C27-716E-7782-FE0A08D29D1D}"/>
              </a:ext>
            </a:extLst>
          </p:cNvPr>
          <p:cNvGraphicFramePr>
            <a:graphicFrameLocks noGrp="1"/>
          </p:cNvGraphicFramePr>
          <p:nvPr/>
        </p:nvGraphicFramePr>
        <p:xfrm>
          <a:off x="6096000" y="1813824"/>
          <a:ext cx="5701990" cy="3855938"/>
        </p:xfrm>
        <a:graphic>
          <a:graphicData uri="http://schemas.openxmlformats.org/drawingml/2006/table">
            <a:tbl>
              <a:tblPr firstRow="1" firstCol="1" lastRow="1" lastCol="1" bandRow="1" bandCol="1">
                <a:tableStyleId>{00A15C55-8517-42AA-B614-E9B94910E393}</a:tableStyleId>
              </a:tblPr>
              <a:tblGrid>
                <a:gridCol w="2464796">
                  <a:extLst>
                    <a:ext uri="{9D8B030D-6E8A-4147-A177-3AD203B41FA5}">
                      <a16:colId xmlns:a16="http://schemas.microsoft.com/office/drawing/2014/main" val="552521044"/>
                    </a:ext>
                  </a:extLst>
                </a:gridCol>
                <a:gridCol w="1598482">
                  <a:extLst>
                    <a:ext uri="{9D8B030D-6E8A-4147-A177-3AD203B41FA5}">
                      <a16:colId xmlns:a16="http://schemas.microsoft.com/office/drawing/2014/main" val="1622200477"/>
                    </a:ext>
                  </a:extLst>
                </a:gridCol>
                <a:gridCol w="1638712">
                  <a:extLst>
                    <a:ext uri="{9D8B030D-6E8A-4147-A177-3AD203B41FA5}">
                      <a16:colId xmlns:a16="http://schemas.microsoft.com/office/drawing/2014/main" val="2089220321"/>
                    </a:ext>
                  </a:extLst>
                </a:gridCol>
              </a:tblGrid>
              <a:tr h="657621">
                <a:tc>
                  <a:txBody>
                    <a:bodyPr/>
                    <a:lstStyle/>
                    <a:p>
                      <a:pPr algn="l">
                        <a:lnSpc>
                          <a:spcPts val="1145"/>
                        </a:lnSpc>
                        <a:spcBef>
                          <a:spcPts val="15"/>
                        </a:spcBef>
                      </a:pPr>
                      <a:r>
                        <a:rPr lang="sv-SE" sz="1600" b="1" dirty="0">
                          <a:solidFill>
                            <a:schemeClr val="tx1"/>
                          </a:solidFill>
                          <a:effectLst/>
                          <a:latin typeface="+mj-lt"/>
                        </a:rPr>
                        <a:t> </a:t>
                      </a:r>
                    </a:p>
                    <a:p>
                      <a:pPr marL="67945" algn="l">
                        <a:lnSpc>
                          <a:spcPts val="1245"/>
                        </a:lnSpc>
                      </a:pPr>
                      <a:r>
                        <a:rPr lang="sv-SE" sz="1600" b="1" spc="-10" dirty="0">
                          <a:solidFill>
                            <a:schemeClr val="tx1"/>
                          </a:solidFill>
                          <a:effectLst/>
                          <a:latin typeface="+mj-lt"/>
                        </a:rPr>
                        <a:t>Region</a:t>
                      </a:r>
                      <a:endParaRPr lang="sv-SE" sz="1600" b="1" dirty="0">
                        <a:solidFill>
                          <a:schemeClr val="tx1"/>
                        </a:solidFill>
                        <a:effectLst/>
                        <a:latin typeface="+mj-lt"/>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8580" algn="l">
                        <a:lnSpc>
                          <a:spcPts val="1340"/>
                        </a:lnSpc>
                      </a:pPr>
                      <a:r>
                        <a:rPr lang="sv-SE" sz="1600" b="1" dirty="0">
                          <a:solidFill>
                            <a:schemeClr val="tx1"/>
                          </a:solidFill>
                          <a:effectLst/>
                          <a:latin typeface="+mj-lt"/>
                        </a:rPr>
                        <a:t>ST-läkare</a:t>
                      </a:r>
                      <a:r>
                        <a:rPr lang="sv-SE" sz="1600" b="1" spc="-25" dirty="0">
                          <a:solidFill>
                            <a:schemeClr val="tx1"/>
                          </a:solidFill>
                          <a:effectLst/>
                          <a:latin typeface="+mj-lt"/>
                        </a:rPr>
                        <a:t> </a:t>
                      </a:r>
                      <a:r>
                        <a:rPr lang="sv-SE" sz="1600" b="1" spc="-50" dirty="0">
                          <a:solidFill>
                            <a:schemeClr val="tx1"/>
                          </a:solidFill>
                          <a:effectLst/>
                          <a:latin typeface="+mj-lt"/>
                        </a:rPr>
                        <a:t>i</a:t>
                      </a:r>
                      <a:endParaRPr lang="sv-SE" sz="1600" b="1" dirty="0">
                        <a:solidFill>
                          <a:schemeClr val="tx1"/>
                        </a:solidFill>
                        <a:effectLst/>
                        <a:latin typeface="+mj-lt"/>
                      </a:endParaRPr>
                    </a:p>
                    <a:p>
                      <a:pPr marL="68580" algn="l">
                        <a:lnSpc>
                          <a:spcPts val="1245"/>
                        </a:lnSpc>
                      </a:pPr>
                      <a:r>
                        <a:rPr lang="sv-SE" sz="1600" b="1" dirty="0">
                          <a:solidFill>
                            <a:schemeClr val="tx1"/>
                          </a:solidFill>
                          <a:effectLst/>
                          <a:latin typeface="+mj-lt"/>
                        </a:rPr>
                        <a:t>allmänmedicin,</a:t>
                      </a:r>
                      <a:r>
                        <a:rPr lang="sv-SE" sz="1600" b="1" spc="-55" dirty="0">
                          <a:solidFill>
                            <a:schemeClr val="tx1"/>
                          </a:solidFill>
                          <a:effectLst/>
                          <a:latin typeface="+mj-lt"/>
                        </a:rPr>
                        <a:t> </a:t>
                      </a:r>
                      <a:r>
                        <a:rPr lang="sv-SE" sz="1600" b="1" spc="-20" dirty="0">
                          <a:solidFill>
                            <a:schemeClr val="tx1"/>
                          </a:solidFill>
                          <a:effectLst/>
                          <a:latin typeface="+mj-lt"/>
                        </a:rPr>
                        <a:t>2019</a:t>
                      </a:r>
                      <a:endParaRPr lang="sv-SE" sz="1600" b="1" dirty="0">
                        <a:solidFill>
                          <a:schemeClr val="tx1"/>
                        </a:solidFill>
                        <a:effectLst/>
                        <a:latin typeface="+mj-lt"/>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0485" algn="l">
                        <a:lnSpc>
                          <a:spcPts val="1340"/>
                        </a:lnSpc>
                      </a:pPr>
                      <a:r>
                        <a:rPr lang="sv-SE" sz="1600" b="1" dirty="0">
                          <a:solidFill>
                            <a:schemeClr val="tx1"/>
                          </a:solidFill>
                          <a:effectLst/>
                          <a:latin typeface="+mj-lt"/>
                        </a:rPr>
                        <a:t>ST-läkare</a:t>
                      </a:r>
                      <a:r>
                        <a:rPr lang="sv-SE" sz="1600" b="1" spc="-25" dirty="0">
                          <a:solidFill>
                            <a:schemeClr val="tx1"/>
                          </a:solidFill>
                          <a:effectLst/>
                          <a:latin typeface="+mj-lt"/>
                        </a:rPr>
                        <a:t> </a:t>
                      </a:r>
                      <a:r>
                        <a:rPr lang="sv-SE" sz="1600" b="1" spc="-50" dirty="0">
                          <a:solidFill>
                            <a:schemeClr val="tx1"/>
                          </a:solidFill>
                          <a:effectLst/>
                          <a:latin typeface="+mj-lt"/>
                        </a:rPr>
                        <a:t>i</a:t>
                      </a:r>
                      <a:endParaRPr lang="sv-SE" sz="1600" b="1" dirty="0">
                        <a:solidFill>
                          <a:schemeClr val="tx1"/>
                        </a:solidFill>
                        <a:effectLst/>
                        <a:latin typeface="+mj-lt"/>
                      </a:endParaRPr>
                    </a:p>
                    <a:p>
                      <a:pPr marL="70485" algn="l">
                        <a:lnSpc>
                          <a:spcPts val="1245"/>
                        </a:lnSpc>
                      </a:pPr>
                      <a:r>
                        <a:rPr lang="sv-SE" sz="1600" b="1" dirty="0">
                          <a:solidFill>
                            <a:schemeClr val="tx1"/>
                          </a:solidFill>
                          <a:effectLst/>
                          <a:latin typeface="+mj-lt"/>
                        </a:rPr>
                        <a:t>allmänmedicin,</a:t>
                      </a:r>
                      <a:r>
                        <a:rPr lang="sv-SE" sz="1600" b="1" spc="-55" dirty="0">
                          <a:solidFill>
                            <a:schemeClr val="tx1"/>
                          </a:solidFill>
                          <a:effectLst/>
                          <a:latin typeface="+mj-lt"/>
                        </a:rPr>
                        <a:t> </a:t>
                      </a:r>
                      <a:r>
                        <a:rPr lang="sv-SE" sz="1600" b="1" spc="-20" dirty="0">
                          <a:solidFill>
                            <a:schemeClr val="tx1"/>
                          </a:solidFill>
                          <a:effectLst/>
                          <a:latin typeface="+mj-lt"/>
                        </a:rPr>
                        <a:t>2021</a:t>
                      </a:r>
                      <a:endParaRPr lang="sv-SE" sz="1600" b="1" dirty="0">
                        <a:solidFill>
                          <a:schemeClr val="tx1"/>
                        </a:solidFill>
                        <a:effectLst/>
                        <a:latin typeface="+mj-lt"/>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4055760"/>
                  </a:ext>
                </a:extLst>
              </a:tr>
              <a:tr h="294026">
                <a:tc>
                  <a:txBody>
                    <a:bodyPr/>
                    <a:lstStyle/>
                    <a:p>
                      <a:pPr marL="67945" algn="l">
                        <a:lnSpc>
                          <a:spcPts val="1145"/>
                        </a:lnSpc>
                      </a:pPr>
                      <a:r>
                        <a:rPr lang="sv-SE" sz="1600" b="0" dirty="0">
                          <a:solidFill>
                            <a:schemeClr val="tx1"/>
                          </a:solidFill>
                          <a:effectLst/>
                          <a:latin typeface="+mj-lt"/>
                        </a:rPr>
                        <a:t>Region</a:t>
                      </a:r>
                      <a:r>
                        <a:rPr lang="sv-SE" sz="1600" b="0" spc="-50" dirty="0">
                          <a:solidFill>
                            <a:schemeClr val="tx1"/>
                          </a:solidFill>
                          <a:effectLst/>
                          <a:latin typeface="+mj-lt"/>
                        </a:rPr>
                        <a:t> </a:t>
                      </a:r>
                      <a:r>
                        <a:rPr lang="sv-SE" sz="1600" b="0" spc="-10" dirty="0">
                          <a:solidFill>
                            <a:schemeClr val="tx1"/>
                          </a:solidFill>
                          <a:effectLst/>
                          <a:latin typeface="+mj-lt"/>
                        </a:rPr>
                        <a:t>Halland</a:t>
                      </a:r>
                      <a:endParaRPr lang="sv-SE" sz="1600" b="0" dirty="0">
                        <a:solidFill>
                          <a:schemeClr val="tx1"/>
                        </a:solidFill>
                        <a:effectLst/>
                        <a:latin typeface="+mj-lt"/>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57150" algn="r">
                        <a:lnSpc>
                          <a:spcPts val="1290"/>
                        </a:lnSpc>
                      </a:pPr>
                      <a:r>
                        <a:rPr lang="sv-SE" sz="1600" b="0" spc="-25" dirty="0">
                          <a:solidFill>
                            <a:schemeClr val="tx1"/>
                          </a:solidFill>
                          <a:effectLst/>
                          <a:latin typeface="+mj-lt"/>
                        </a:rPr>
                        <a:t>90</a:t>
                      </a:r>
                      <a:endParaRPr lang="sv-SE" sz="1600" b="0" dirty="0">
                        <a:solidFill>
                          <a:schemeClr val="tx1"/>
                        </a:solidFill>
                        <a:effectLst/>
                        <a:latin typeface="+mj-lt"/>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56515" algn="r">
                        <a:lnSpc>
                          <a:spcPts val="1245"/>
                        </a:lnSpc>
                        <a:spcBef>
                          <a:spcPts val="40"/>
                        </a:spcBef>
                        <a:spcAft>
                          <a:spcPts val="0"/>
                        </a:spcAft>
                      </a:pPr>
                      <a:r>
                        <a:rPr lang="sv-SE" sz="1600" b="0" spc="-25" dirty="0">
                          <a:solidFill>
                            <a:schemeClr val="tx1"/>
                          </a:solidFill>
                          <a:effectLst/>
                          <a:latin typeface="+mj-lt"/>
                        </a:rPr>
                        <a:t>90</a:t>
                      </a:r>
                      <a:endParaRPr lang="sv-SE" sz="1600" b="0" dirty="0">
                        <a:solidFill>
                          <a:schemeClr val="tx1"/>
                        </a:solidFill>
                        <a:effectLst/>
                        <a:latin typeface="+mj-lt"/>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3893670"/>
                  </a:ext>
                </a:extLst>
              </a:tr>
              <a:tr h="283448">
                <a:tc>
                  <a:txBody>
                    <a:bodyPr/>
                    <a:lstStyle/>
                    <a:p>
                      <a:pPr marL="67945" algn="l">
                        <a:lnSpc>
                          <a:spcPts val="1145"/>
                        </a:lnSpc>
                      </a:pPr>
                      <a:r>
                        <a:rPr lang="sv-SE" sz="1600" b="0" dirty="0">
                          <a:solidFill>
                            <a:schemeClr val="tx1"/>
                          </a:solidFill>
                          <a:effectLst/>
                          <a:latin typeface="+mj-lt"/>
                        </a:rPr>
                        <a:t>Västra</a:t>
                      </a:r>
                      <a:r>
                        <a:rPr lang="sv-SE" sz="1600" b="0" spc="-45" dirty="0">
                          <a:solidFill>
                            <a:schemeClr val="tx1"/>
                          </a:solidFill>
                          <a:effectLst/>
                          <a:latin typeface="+mj-lt"/>
                        </a:rPr>
                        <a:t> </a:t>
                      </a:r>
                      <a:r>
                        <a:rPr lang="sv-SE" sz="1600" b="0" spc="-10" dirty="0">
                          <a:solidFill>
                            <a:schemeClr val="tx1"/>
                          </a:solidFill>
                          <a:effectLst/>
                          <a:latin typeface="+mj-lt"/>
                        </a:rPr>
                        <a:t>Götalandsregionen</a:t>
                      </a:r>
                      <a:endParaRPr lang="sv-SE" sz="1600" b="0" dirty="0">
                        <a:solidFill>
                          <a:schemeClr val="tx1"/>
                        </a:solidFill>
                        <a:effectLst/>
                        <a:latin typeface="+mj-lt"/>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58420" algn="r">
                        <a:lnSpc>
                          <a:spcPts val="1240"/>
                        </a:lnSpc>
                      </a:pPr>
                      <a:r>
                        <a:rPr lang="sv-SE" sz="1600" b="0" spc="-25" dirty="0">
                          <a:solidFill>
                            <a:schemeClr val="tx1"/>
                          </a:solidFill>
                          <a:effectLst/>
                          <a:latin typeface="+mj-lt"/>
                        </a:rPr>
                        <a:t>550</a:t>
                      </a:r>
                      <a:endParaRPr lang="sv-SE" sz="1600" b="0" dirty="0">
                        <a:solidFill>
                          <a:schemeClr val="tx1"/>
                        </a:solidFill>
                        <a:effectLst/>
                        <a:latin typeface="+mj-lt"/>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57785" algn="r">
                        <a:lnSpc>
                          <a:spcPts val="1240"/>
                        </a:lnSpc>
                      </a:pPr>
                      <a:r>
                        <a:rPr lang="sv-SE" sz="1600" b="0" spc="-25" dirty="0">
                          <a:solidFill>
                            <a:schemeClr val="tx1"/>
                          </a:solidFill>
                          <a:effectLst/>
                          <a:latin typeface="+mj-lt"/>
                        </a:rPr>
                        <a:t>570</a:t>
                      </a:r>
                      <a:endParaRPr lang="sv-SE" sz="1600" b="0" dirty="0">
                        <a:solidFill>
                          <a:schemeClr val="tx1"/>
                        </a:solidFill>
                        <a:effectLst/>
                        <a:latin typeface="+mj-lt"/>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5571083"/>
                  </a:ext>
                </a:extLst>
              </a:tr>
              <a:tr h="294026">
                <a:tc>
                  <a:txBody>
                    <a:bodyPr/>
                    <a:lstStyle/>
                    <a:p>
                      <a:pPr marL="67945" algn="l">
                        <a:lnSpc>
                          <a:spcPts val="1145"/>
                        </a:lnSpc>
                      </a:pPr>
                      <a:r>
                        <a:rPr lang="sv-SE" sz="1600" b="0">
                          <a:solidFill>
                            <a:schemeClr val="tx1"/>
                          </a:solidFill>
                          <a:effectLst/>
                          <a:latin typeface="+mj-lt"/>
                        </a:rPr>
                        <a:t>Region</a:t>
                      </a:r>
                      <a:r>
                        <a:rPr lang="sv-SE" sz="1600" b="0" spc="-40">
                          <a:solidFill>
                            <a:schemeClr val="tx1"/>
                          </a:solidFill>
                          <a:effectLst/>
                          <a:latin typeface="+mj-lt"/>
                        </a:rPr>
                        <a:t> </a:t>
                      </a:r>
                      <a:r>
                        <a:rPr lang="sv-SE" sz="1600" b="0" spc="-10">
                          <a:solidFill>
                            <a:schemeClr val="tx1"/>
                          </a:solidFill>
                          <a:effectLst/>
                          <a:latin typeface="+mj-lt"/>
                        </a:rPr>
                        <a:t>Värmland</a:t>
                      </a:r>
                      <a:endParaRPr lang="sv-SE" sz="1600" b="0">
                        <a:solidFill>
                          <a:schemeClr val="tx1"/>
                        </a:solidFill>
                        <a:effectLst/>
                        <a:latin typeface="+mj-lt"/>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57150" algn="r">
                        <a:lnSpc>
                          <a:spcPts val="1290"/>
                        </a:lnSpc>
                      </a:pPr>
                      <a:r>
                        <a:rPr lang="sv-SE" sz="1600" b="0" spc="-25" dirty="0">
                          <a:solidFill>
                            <a:schemeClr val="tx1"/>
                          </a:solidFill>
                          <a:effectLst/>
                          <a:latin typeface="+mj-lt"/>
                        </a:rPr>
                        <a:t>70</a:t>
                      </a:r>
                      <a:endParaRPr lang="sv-SE" sz="1600" b="0" dirty="0">
                        <a:solidFill>
                          <a:schemeClr val="tx1"/>
                        </a:solidFill>
                        <a:effectLst/>
                        <a:latin typeface="+mj-lt"/>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56515" algn="r">
                        <a:lnSpc>
                          <a:spcPts val="1245"/>
                        </a:lnSpc>
                        <a:spcBef>
                          <a:spcPts val="40"/>
                        </a:spcBef>
                        <a:spcAft>
                          <a:spcPts val="0"/>
                        </a:spcAft>
                      </a:pPr>
                      <a:r>
                        <a:rPr lang="sv-SE" sz="1600" b="0" spc="-25" dirty="0">
                          <a:solidFill>
                            <a:schemeClr val="tx1"/>
                          </a:solidFill>
                          <a:effectLst/>
                          <a:latin typeface="+mj-lt"/>
                        </a:rPr>
                        <a:t>80</a:t>
                      </a:r>
                      <a:endParaRPr lang="sv-SE" sz="1600" b="0" dirty="0">
                        <a:solidFill>
                          <a:schemeClr val="tx1"/>
                        </a:solidFill>
                        <a:effectLst/>
                        <a:latin typeface="+mj-lt"/>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3242160"/>
                  </a:ext>
                </a:extLst>
              </a:tr>
              <a:tr h="285565">
                <a:tc>
                  <a:txBody>
                    <a:bodyPr/>
                    <a:lstStyle/>
                    <a:p>
                      <a:pPr marL="67945" algn="l">
                        <a:lnSpc>
                          <a:spcPts val="1145"/>
                        </a:lnSpc>
                      </a:pPr>
                      <a:r>
                        <a:rPr lang="sv-SE" sz="1600" b="0">
                          <a:solidFill>
                            <a:schemeClr val="tx1"/>
                          </a:solidFill>
                          <a:effectLst/>
                          <a:latin typeface="+mj-lt"/>
                        </a:rPr>
                        <a:t>Region</a:t>
                      </a:r>
                      <a:r>
                        <a:rPr lang="sv-SE" sz="1600" b="0" spc="-50">
                          <a:solidFill>
                            <a:schemeClr val="tx1"/>
                          </a:solidFill>
                          <a:effectLst/>
                          <a:latin typeface="+mj-lt"/>
                        </a:rPr>
                        <a:t> </a:t>
                      </a:r>
                      <a:r>
                        <a:rPr lang="sv-SE" sz="1600" b="0" spc="-10">
                          <a:solidFill>
                            <a:schemeClr val="tx1"/>
                          </a:solidFill>
                          <a:effectLst/>
                          <a:latin typeface="+mj-lt"/>
                        </a:rPr>
                        <a:t>Örebro</a:t>
                      </a:r>
                      <a:endParaRPr lang="sv-SE" sz="1600" b="0">
                        <a:solidFill>
                          <a:schemeClr val="tx1"/>
                        </a:solidFill>
                        <a:effectLst/>
                        <a:latin typeface="+mj-lt"/>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57150" algn="r">
                        <a:lnSpc>
                          <a:spcPts val="1245"/>
                        </a:lnSpc>
                        <a:spcBef>
                          <a:spcPts val="5"/>
                        </a:spcBef>
                        <a:spcAft>
                          <a:spcPts val="0"/>
                        </a:spcAft>
                      </a:pPr>
                      <a:r>
                        <a:rPr lang="sv-SE" sz="1600" b="0" spc="-25" dirty="0">
                          <a:solidFill>
                            <a:schemeClr val="tx1"/>
                          </a:solidFill>
                          <a:effectLst/>
                          <a:latin typeface="+mj-lt"/>
                        </a:rPr>
                        <a:t>80</a:t>
                      </a:r>
                      <a:endParaRPr lang="sv-SE" sz="1600" b="0" dirty="0">
                        <a:solidFill>
                          <a:schemeClr val="tx1"/>
                        </a:solidFill>
                        <a:effectLst/>
                        <a:latin typeface="+mj-lt"/>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56515" algn="r">
                        <a:lnSpc>
                          <a:spcPts val="1245"/>
                        </a:lnSpc>
                        <a:spcBef>
                          <a:spcPts val="5"/>
                        </a:spcBef>
                        <a:spcAft>
                          <a:spcPts val="0"/>
                        </a:spcAft>
                      </a:pPr>
                      <a:r>
                        <a:rPr lang="sv-SE" sz="1600" b="0" spc="-25" dirty="0">
                          <a:solidFill>
                            <a:schemeClr val="tx1"/>
                          </a:solidFill>
                          <a:effectLst/>
                          <a:latin typeface="+mj-lt"/>
                        </a:rPr>
                        <a:t>80</a:t>
                      </a:r>
                      <a:endParaRPr lang="sv-SE" sz="1600" b="0" dirty="0">
                        <a:solidFill>
                          <a:schemeClr val="tx1"/>
                        </a:solidFill>
                        <a:effectLst/>
                        <a:latin typeface="+mj-lt"/>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905639"/>
                  </a:ext>
                </a:extLst>
              </a:tr>
              <a:tr h="294026">
                <a:tc>
                  <a:txBody>
                    <a:bodyPr/>
                    <a:lstStyle/>
                    <a:p>
                      <a:pPr marL="67945" algn="l">
                        <a:lnSpc>
                          <a:spcPts val="1145"/>
                        </a:lnSpc>
                      </a:pPr>
                      <a:r>
                        <a:rPr lang="sv-SE" sz="1600" b="0">
                          <a:solidFill>
                            <a:schemeClr val="tx1"/>
                          </a:solidFill>
                          <a:effectLst/>
                          <a:latin typeface="+mj-lt"/>
                        </a:rPr>
                        <a:t>Region</a:t>
                      </a:r>
                      <a:r>
                        <a:rPr lang="sv-SE" sz="1600" b="0" spc="-40">
                          <a:solidFill>
                            <a:schemeClr val="tx1"/>
                          </a:solidFill>
                          <a:effectLst/>
                          <a:latin typeface="+mj-lt"/>
                        </a:rPr>
                        <a:t> </a:t>
                      </a:r>
                      <a:r>
                        <a:rPr lang="sv-SE" sz="1600" b="0" spc="-10">
                          <a:solidFill>
                            <a:schemeClr val="tx1"/>
                          </a:solidFill>
                          <a:effectLst/>
                          <a:latin typeface="+mj-lt"/>
                        </a:rPr>
                        <a:t>Västmanland</a:t>
                      </a:r>
                      <a:endParaRPr lang="sv-SE" sz="1600" b="0">
                        <a:solidFill>
                          <a:schemeClr val="tx1"/>
                        </a:solidFill>
                        <a:effectLst/>
                        <a:latin typeface="+mj-lt"/>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57150" algn="r">
                        <a:lnSpc>
                          <a:spcPts val="1290"/>
                        </a:lnSpc>
                      </a:pPr>
                      <a:r>
                        <a:rPr lang="sv-SE" sz="1600" b="0" spc="-25" dirty="0">
                          <a:solidFill>
                            <a:schemeClr val="tx1"/>
                          </a:solidFill>
                          <a:effectLst/>
                          <a:latin typeface="+mj-lt"/>
                        </a:rPr>
                        <a:t>80</a:t>
                      </a:r>
                      <a:endParaRPr lang="sv-SE" sz="1600" b="0" dirty="0">
                        <a:solidFill>
                          <a:schemeClr val="tx1"/>
                        </a:solidFill>
                        <a:effectLst/>
                        <a:latin typeface="+mj-lt"/>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E6EC"/>
                    </a:solidFill>
                  </a:tcPr>
                </a:tc>
                <a:tc>
                  <a:txBody>
                    <a:bodyPr/>
                    <a:lstStyle/>
                    <a:p>
                      <a:pPr marR="56515" algn="r">
                        <a:lnSpc>
                          <a:spcPts val="1245"/>
                        </a:lnSpc>
                        <a:spcBef>
                          <a:spcPts val="40"/>
                        </a:spcBef>
                        <a:spcAft>
                          <a:spcPts val="0"/>
                        </a:spcAft>
                      </a:pPr>
                      <a:r>
                        <a:rPr lang="sv-SE" sz="1600" b="0" spc="-25" dirty="0">
                          <a:solidFill>
                            <a:schemeClr val="tx1"/>
                          </a:solidFill>
                          <a:effectLst/>
                          <a:latin typeface="+mj-lt"/>
                        </a:rPr>
                        <a:t>90</a:t>
                      </a:r>
                      <a:endParaRPr lang="sv-SE" sz="1600" b="0" dirty="0">
                        <a:solidFill>
                          <a:schemeClr val="tx1"/>
                        </a:solidFill>
                        <a:effectLst/>
                        <a:latin typeface="+mj-lt"/>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4608292"/>
                  </a:ext>
                </a:extLst>
              </a:tr>
              <a:tr h="283448">
                <a:tc>
                  <a:txBody>
                    <a:bodyPr/>
                    <a:lstStyle/>
                    <a:p>
                      <a:pPr marL="67945" algn="l">
                        <a:lnSpc>
                          <a:spcPts val="1145"/>
                        </a:lnSpc>
                      </a:pPr>
                      <a:r>
                        <a:rPr lang="sv-SE" sz="1600" b="0">
                          <a:solidFill>
                            <a:schemeClr val="tx1"/>
                          </a:solidFill>
                          <a:effectLst/>
                          <a:latin typeface="+mj-lt"/>
                        </a:rPr>
                        <a:t>Region</a:t>
                      </a:r>
                      <a:r>
                        <a:rPr lang="sv-SE" sz="1600" b="0" spc="-50">
                          <a:solidFill>
                            <a:schemeClr val="tx1"/>
                          </a:solidFill>
                          <a:effectLst/>
                          <a:latin typeface="+mj-lt"/>
                        </a:rPr>
                        <a:t> </a:t>
                      </a:r>
                      <a:r>
                        <a:rPr lang="sv-SE" sz="1600" b="0" spc="-10">
                          <a:solidFill>
                            <a:schemeClr val="tx1"/>
                          </a:solidFill>
                          <a:effectLst/>
                          <a:latin typeface="+mj-lt"/>
                        </a:rPr>
                        <a:t>Dalarna</a:t>
                      </a:r>
                      <a:endParaRPr lang="sv-SE" sz="1600" b="0">
                        <a:solidFill>
                          <a:schemeClr val="tx1"/>
                        </a:solidFill>
                        <a:effectLst/>
                        <a:latin typeface="+mj-lt"/>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58420" algn="r">
                        <a:lnSpc>
                          <a:spcPts val="1240"/>
                        </a:lnSpc>
                      </a:pPr>
                      <a:r>
                        <a:rPr lang="sv-SE" sz="1600" b="0" spc="-25" dirty="0">
                          <a:solidFill>
                            <a:schemeClr val="tx1"/>
                          </a:solidFill>
                          <a:effectLst/>
                          <a:latin typeface="+mj-lt"/>
                        </a:rPr>
                        <a:t>100</a:t>
                      </a:r>
                      <a:endParaRPr lang="sv-SE" sz="1600" b="0" dirty="0">
                        <a:solidFill>
                          <a:schemeClr val="tx1"/>
                        </a:solidFill>
                        <a:effectLst/>
                        <a:latin typeface="+mj-lt"/>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57785" algn="r">
                        <a:lnSpc>
                          <a:spcPts val="1240"/>
                        </a:lnSpc>
                      </a:pPr>
                      <a:r>
                        <a:rPr lang="sv-SE" sz="1600" b="0" spc="-25" dirty="0">
                          <a:solidFill>
                            <a:schemeClr val="tx1"/>
                          </a:solidFill>
                          <a:effectLst/>
                          <a:latin typeface="+mj-lt"/>
                        </a:rPr>
                        <a:t>110</a:t>
                      </a:r>
                      <a:endParaRPr lang="sv-SE" sz="1600" b="0" dirty="0">
                        <a:solidFill>
                          <a:schemeClr val="tx1"/>
                        </a:solidFill>
                        <a:effectLst/>
                        <a:latin typeface="+mj-lt"/>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3837880"/>
                  </a:ext>
                </a:extLst>
              </a:tr>
              <a:tr h="294026">
                <a:tc>
                  <a:txBody>
                    <a:bodyPr/>
                    <a:lstStyle/>
                    <a:p>
                      <a:pPr marL="67945" algn="l">
                        <a:lnSpc>
                          <a:spcPts val="1145"/>
                        </a:lnSpc>
                      </a:pPr>
                      <a:r>
                        <a:rPr lang="sv-SE" sz="1600" b="0">
                          <a:solidFill>
                            <a:schemeClr val="tx1"/>
                          </a:solidFill>
                          <a:effectLst/>
                          <a:latin typeface="+mj-lt"/>
                        </a:rPr>
                        <a:t>Region</a:t>
                      </a:r>
                      <a:r>
                        <a:rPr lang="sv-SE" sz="1600" b="0" spc="-50">
                          <a:solidFill>
                            <a:schemeClr val="tx1"/>
                          </a:solidFill>
                          <a:effectLst/>
                          <a:latin typeface="+mj-lt"/>
                        </a:rPr>
                        <a:t> </a:t>
                      </a:r>
                      <a:r>
                        <a:rPr lang="sv-SE" sz="1600" b="0" spc="-10">
                          <a:solidFill>
                            <a:schemeClr val="tx1"/>
                          </a:solidFill>
                          <a:effectLst/>
                          <a:latin typeface="+mj-lt"/>
                        </a:rPr>
                        <a:t>Gävleborg</a:t>
                      </a:r>
                      <a:endParaRPr lang="sv-SE" sz="1600" b="0">
                        <a:solidFill>
                          <a:schemeClr val="tx1"/>
                        </a:solidFill>
                        <a:effectLst/>
                        <a:latin typeface="+mj-lt"/>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57150" algn="r">
                        <a:lnSpc>
                          <a:spcPts val="1290"/>
                        </a:lnSpc>
                      </a:pPr>
                      <a:r>
                        <a:rPr lang="sv-SE" sz="1600" b="0" spc="-25">
                          <a:solidFill>
                            <a:schemeClr val="tx1"/>
                          </a:solidFill>
                          <a:effectLst/>
                          <a:latin typeface="+mj-lt"/>
                        </a:rPr>
                        <a:t>70</a:t>
                      </a:r>
                      <a:endParaRPr lang="sv-SE" sz="1600" b="0">
                        <a:solidFill>
                          <a:schemeClr val="tx1"/>
                        </a:solidFill>
                        <a:effectLst/>
                        <a:latin typeface="+mj-lt"/>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56515" algn="r">
                        <a:lnSpc>
                          <a:spcPts val="1245"/>
                        </a:lnSpc>
                        <a:spcBef>
                          <a:spcPts val="40"/>
                        </a:spcBef>
                        <a:spcAft>
                          <a:spcPts val="0"/>
                        </a:spcAft>
                      </a:pPr>
                      <a:r>
                        <a:rPr lang="sv-SE" sz="1600" b="0" spc="-25" dirty="0">
                          <a:solidFill>
                            <a:schemeClr val="tx1"/>
                          </a:solidFill>
                          <a:effectLst/>
                          <a:latin typeface="+mj-lt"/>
                        </a:rPr>
                        <a:t>80</a:t>
                      </a:r>
                      <a:endParaRPr lang="sv-SE" sz="1600" b="0" dirty="0">
                        <a:solidFill>
                          <a:schemeClr val="tx1"/>
                        </a:solidFill>
                        <a:effectLst/>
                        <a:latin typeface="+mj-lt"/>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6138298"/>
                  </a:ext>
                </a:extLst>
              </a:tr>
              <a:tr h="296139">
                <a:tc>
                  <a:txBody>
                    <a:bodyPr/>
                    <a:lstStyle/>
                    <a:p>
                      <a:pPr marL="67945" algn="l">
                        <a:lnSpc>
                          <a:spcPts val="1145"/>
                        </a:lnSpc>
                      </a:pPr>
                      <a:r>
                        <a:rPr lang="sv-SE" sz="1600" b="0">
                          <a:solidFill>
                            <a:schemeClr val="tx1"/>
                          </a:solidFill>
                          <a:effectLst/>
                          <a:latin typeface="+mj-lt"/>
                        </a:rPr>
                        <a:t>Region</a:t>
                      </a:r>
                      <a:r>
                        <a:rPr lang="sv-SE" sz="1600" b="0" spc="-40">
                          <a:solidFill>
                            <a:schemeClr val="tx1"/>
                          </a:solidFill>
                          <a:effectLst/>
                          <a:latin typeface="+mj-lt"/>
                        </a:rPr>
                        <a:t> </a:t>
                      </a:r>
                      <a:r>
                        <a:rPr lang="sv-SE" sz="1600" b="0" spc="-10">
                          <a:solidFill>
                            <a:schemeClr val="tx1"/>
                          </a:solidFill>
                          <a:effectLst/>
                          <a:latin typeface="+mj-lt"/>
                        </a:rPr>
                        <a:t>Västernorrland</a:t>
                      </a:r>
                      <a:endParaRPr lang="sv-SE" sz="1600" b="0">
                        <a:solidFill>
                          <a:schemeClr val="tx1"/>
                        </a:solidFill>
                        <a:effectLst/>
                        <a:latin typeface="+mj-lt"/>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57150" algn="r">
                        <a:lnSpc>
                          <a:spcPts val="1300"/>
                        </a:lnSpc>
                      </a:pPr>
                      <a:r>
                        <a:rPr lang="sv-SE" sz="1600" b="0" spc="-25">
                          <a:solidFill>
                            <a:schemeClr val="tx1"/>
                          </a:solidFill>
                          <a:effectLst/>
                          <a:latin typeface="+mj-lt"/>
                        </a:rPr>
                        <a:t>60</a:t>
                      </a:r>
                      <a:endParaRPr lang="sv-SE" sz="1600" b="0">
                        <a:solidFill>
                          <a:schemeClr val="tx1"/>
                        </a:solidFill>
                        <a:effectLst/>
                        <a:latin typeface="+mj-lt"/>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56515" algn="r">
                        <a:lnSpc>
                          <a:spcPts val="1245"/>
                        </a:lnSpc>
                        <a:spcBef>
                          <a:spcPts val="55"/>
                        </a:spcBef>
                        <a:spcAft>
                          <a:spcPts val="0"/>
                        </a:spcAft>
                      </a:pPr>
                      <a:r>
                        <a:rPr lang="sv-SE" sz="1600" b="0" spc="-25" dirty="0">
                          <a:solidFill>
                            <a:schemeClr val="tx1"/>
                          </a:solidFill>
                          <a:effectLst/>
                          <a:latin typeface="+mj-lt"/>
                        </a:rPr>
                        <a:t>70</a:t>
                      </a:r>
                      <a:endParaRPr lang="sv-SE" sz="1600" b="0" dirty="0">
                        <a:solidFill>
                          <a:schemeClr val="tx1"/>
                        </a:solidFill>
                        <a:effectLst/>
                        <a:latin typeface="+mj-lt"/>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1079156"/>
                  </a:ext>
                </a:extLst>
              </a:tr>
              <a:tr h="294026">
                <a:tc>
                  <a:txBody>
                    <a:bodyPr/>
                    <a:lstStyle/>
                    <a:p>
                      <a:pPr marL="67945" algn="l">
                        <a:lnSpc>
                          <a:spcPts val="1145"/>
                        </a:lnSpc>
                      </a:pPr>
                      <a:r>
                        <a:rPr lang="sv-SE" sz="1600" b="0">
                          <a:solidFill>
                            <a:schemeClr val="tx1"/>
                          </a:solidFill>
                          <a:effectLst/>
                          <a:latin typeface="+mj-lt"/>
                        </a:rPr>
                        <a:t>Region</a:t>
                      </a:r>
                      <a:r>
                        <a:rPr lang="sv-SE" sz="1600" b="0" spc="280">
                          <a:solidFill>
                            <a:schemeClr val="tx1"/>
                          </a:solidFill>
                          <a:effectLst/>
                          <a:latin typeface="+mj-lt"/>
                        </a:rPr>
                        <a:t> </a:t>
                      </a:r>
                      <a:r>
                        <a:rPr lang="sv-SE" sz="1600" b="0">
                          <a:solidFill>
                            <a:schemeClr val="tx1"/>
                          </a:solidFill>
                          <a:effectLst/>
                          <a:latin typeface="+mj-lt"/>
                        </a:rPr>
                        <a:t>Jämtland-</a:t>
                      </a:r>
                      <a:r>
                        <a:rPr lang="sv-SE" sz="1600" b="0" spc="-10">
                          <a:solidFill>
                            <a:schemeClr val="tx1"/>
                          </a:solidFill>
                          <a:effectLst/>
                          <a:latin typeface="+mj-lt"/>
                        </a:rPr>
                        <a:t>Härjedalen</a:t>
                      </a:r>
                      <a:endParaRPr lang="sv-SE" sz="1600" b="0">
                        <a:solidFill>
                          <a:schemeClr val="tx1"/>
                        </a:solidFill>
                        <a:effectLst/>
                        <a:latin typeface="+mj-lt"/>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57150" algn="r">
                        <a:lnSpc>
                          <a:spcPts val="1290"/>
                        </a:lnSpc>
                      </a:pPr>
                      <a:r>
                        <a:rPr lang="sv-SE" sz="1600" b="0" spc="-25">
                          <a:solidFill>
                            <a:schemeClr val="tx1"/>
                          </a:solidFill>
                          <a:effectLst/>
                          <a:latin typeface="+mj-lt"/>
                        </a:rPr>
                        <a:t>60</a:t>
                      </a:r>
                      <a:endParaRPr lang="sv-SE" sz="1600" b="0">
                        <a:solidFill>
                          <a:schemeClr val="tx1"/>
                        </a:solidFill>
                        <a:effectLst/>
                        <a:latin typeface="+mj-lt"/>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56515" algn="r">
                        <a:lnSpc>
                          <a:spcPts val="1245"/>
                        </a:lnSpc>
                        <a:spcBef>
                          <a:spcPts val="40"/>
                        </a:spcBef>
                        <a:spcAft>
                          <a:spcPts val="0"/>
                        </a:spcAft>
                      </a:pPr>
                      <a:r>
                        <a:rPr lang="sv-SE" sz="1600" b="0" spc="-25" dirty="0">
                          <a:solidFill>
                            <a:schemeClr val="tx1"/>
                          </a:solidFill>
                          <a:effectLst/>
                          <a:latin typeface="+mj-lt"/>
                        </a:rPr>
                        <a:t>70</a:t>
                      </a:r>
                      <a:endParaRPr lang="sv-SE" sz="1600" b="0" dirty="0">
                        <a:solidFill>
                          <a:schemeClr val="tx1"/>
                        </a:solidFill>
                        <a:effectLst/>
                        <a:latin typeface="+mj-lt"/>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6902721"/>
                  </a:ext>
                </a:extLst>
              </a:tr>
              <a:tr h="283448">
                <a:tc>
                  <a:txBody>
                    <a:bodyPr/>
                    <a:lstStyle/>
                    <a:p>
                      <a:pPr marL="67945" algn="l">
                        <a:lnSpc>
                          <a:spcPts val="1145"/>
                        </a:lnSpc>
                      </a:pPr>
                      <a:r>
                        <a:rPr lang="sv-SE" sz="1600" b="0">
                          <a:solidFill>
                            <a:schemeClr val="tx1"/>
                          </a:solidFill>
                          <a:effectLst/>
                          <a:latin typeface="+mj-lt"/>
                        </a:rPr>
                        <a:t>Region</a:t>
                      </a:r>
                      <a:r>
                        <a:rPr lang="sv-SE" sz="1600" b="0" spc="-40">
                          <a:solidFill>
                            <a:schemeClr val="tx1"/>
                          </a:solidFill>
                          <a:effectLst/>
                          <a:latin typeface="+mj-lt"/>
                        </a:rPr>
                        <a:t> </a:t>
                      </a:r>
                      <a:r>
                        <a:rPr lang="sv-SE" sz="1600" b="0" spc="-10">
                          <a:solidFill>
                            <a:schemeClr val="tx1"/>
                          </a:solidFill>
                          <a:effectLst/>
                          <a:latin typeface="+mj-lt"/>
                        </a:rPr>
                        <a:t>Västerbotten</a:t>
                      </a:r>
                      <a:endParaRPr lang="sv-SE" sz="1600" b="0">
                        <a:solidFill>
                          <a:schemeClr val="tx1"/>
                        </a:solidFill>
                        <a:effectLst/>
                        <a:latin typeface="+mj-lt"/>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58420" algn="r">
                        <a:lnSpc>
                          <a:spcPts val="1240"/>
                        </a:lnSpc>
                      </a:pPr>
                      <a:r>
                        <a:rPr lang="sv-SE" sz="1600" b="0" spc="-25" dirty="0">
                          <a:solidFill>
                            <a:schemeClr val="tx1"/>
                          </a:solidFill>
                          <a:effectLst/>
                          <a:latin typeface="+mj-lt"/>
                        </a:rPr>
                        <a:t>120</a:t>
                      </a:r>
                      <a:endParaRPr lang="sv-SE" sz="1600" b="0" dirty="0">
                        <a:solidFill>
                          <a:schemeClr val="tx1"/>
                        </a:solidFill>
                        <a:effectLst/>
                        <a:latin typeface="+mj-lt"/>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57785" algn="r">
                        <a:lnSpc>
                          <a:spcPts val="1240"/>
                        </a:lnSpc>
                      </a:pPr>
                      <a:r>
                        <a:rPr lang="sv-SE" sz="1600" b="0" spc="-25" dirty="0">
                          <a:solidFill>
                            <a:schemeClr val="tx1"/>
                          </a:solidFill>
                          <a:effectLst/>
                          <a:latin typeface="+mj-lt"/>
                        </a:rPr>
                        <a:t>110</a:t>
                      </a:r>
                      <a:endParaRPr lang="sv-SE" sz="1600" b="0" dirty="0">
                        <a:solidFill>
                          <a:schemeClr val="tx1"/>
                        </a:solidFill>
                        <a:effectLst/>
                        <a:latin typeface="+mj-lt"/>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0392222"/>
                  </a:ext>
                </a:extLst>
              </a:tr>
              <a:tr h="296139">
                <a:tc>
                  <a:txBody>
                    <a:bodyPr/>
                    <a:lstStyle/>
                    <a:p>
                      <a:pPr marL="67945" algn="l">
                        <a:lnSpc>
                          <a:spcPts val="1145"/>
                        </a:lnSpc>
                      </a:pPr>
                      <a:r>
                        <a:rPr lang="sv-SE" sz="1600" b="0">
                          <a:solidFill>
                            <a:schemeClr val="tx1"/>
                          </a:solidFill>
                          <a:effectLst/>
                          <a:latin typeface="+mj-lt"/>
                        </a:rPr>
                        <a:t>Region</a:t>
                      </a:r>
                      <a:r>
                        <a:rPr lang="sv-SE" sz="1600" b="0" spc="-50">
                          <a:solidFill>
                            <a:schemeClr val="tx1"/>
                          </a:solidFill>
                          <a:effectLst/>
                          <a:latin typeface="+mj-lt"/>
                        </a:rPr>
                        <a:t> </a:t>
                      </a:r>
                      <a:r>
                        <a:rPr lang="sv-SE" sz="1600" b="0" spc="-10">
                          <a:solidFill>
                            <a:schemeClr val="tx1"/>
                          </a:solidFill>
                          <a:effectLst/>
                          <a:latin typeface="+mj-lt"/>
                        </a:rPr>
                        <a:t>Norrbotten</a:t>
                      </a:r>
                      <a:endParaRPr lang="sv-SE" sz="1600" b="0">
                        <a:solidFill>
                          <a:schemeClr val="tx1"/>
                        </a:solidFill>
                        <a:effectLst/>
                        <a:latin typeface="+mj-lt"/>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57150" algn="r">
                        <a:lnSpc>
                          <a:spcPts val="1300"/>
                        </a:lnSpc>
                      </a:pPr>
                      <a:r>
                        <a:rPr lang="sv-SE" sz="1600" b="0" spc="-25" dirty="0">
                          <a:solidFill>
                            <a:schemeClr val="tx1"/>
                          </a:solidFill>
                          <a:effectLst/>
                          <a:latin typeface="+mj-lt"/>
                        </a:rPr>
                        <a:t>70</a:t>
                      </a:r>
                      <a:endParaRPr lang="sv-SE" sz="1600" b="0" dirty="0">
                        <a:solidFill>
                          <a:schemeClr val="tx1"/>
                        </a:solidFill>
                        <a:effectLst/>
                        <a:latin typeface="+mj-lt"/>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E6EC"/>
                    </a:solidFill>
                  </a:tcPr>
                </a:tc>
                <a:tc>
                  <a:txBody>
                    <a:bodyPr/>
                    <a:lstStyle/>
                    <a:p>
                      <a:pPr marR="56515" algn="r">
                        <a:lnSpc>
                          <a:spcPts val="1245"/>
                        </a:lnSpc>
                        <a:spcBef>
                          <a:spcPts val="55"/>
                        </a:spcBef>
                        <a:spcAft>
                          <a:spcPts val="0"/>
                        </a:spcAft>
                      </a:pPr>
                      <a:r>
                        <a:rPr lang="sv-SE" sz="1600" b="0" spc="-25" dirty="0">
                          <a:solidFill>
                            <a:schemeClr val="tx1"/>
                          </a:solidFill>
                          <a:effectLst/>
                          <a:latin typeface="+mj-lt"/>
                        </a:rPr>
                        <a:t>80</a:t>
                      </a:r>
                      <a:endParaRPr lang="sv-SE" sz="1600" b="0" dirty="0">
                        <a:solidFill>
                          <a:schemeClr val="tx1"/>
                        </a:solidFill>
                        <a:effectLst/>
                        <a:latin typeface="+mj-lt"/>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0789911"/>
                  </a:ext>
                </a:extLst>
              </a:tr>
            </a:tbl>
          </a:graphicData>
        </a:graphic>
      </p:graphicFrame>
    </p:spTree>
    <p:extLst>
      <p:ext uri="{BB962C8B-B14F-4D97-AF65-F5344CB8AC3E}">
        <p14:creationId xmlns:p14="http://schemas.microsoft.com/office/powerpoint/2010/main" val="2645047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ell 4">
            <a:extLst>
              <a:ext uri="{FF2B5EF4-FFF2-40B4-BE49-F238E27FC236}">
                <a16:creationId xmlns:a16="http://schemas.microsoft.com/office/drawing/2014/main" id="{28EEB0C8-1409-5136-6A7C-023098BA0CF0}"/>
              </a:ext>
            </a:extLst>
          </p:cNvPr>
          <p:cNvGraphicFramePr>
            <a:graphicFrameLocks noGrp="1"/>
          </p:cNvGraphicFramePr>
          <p:nvPr/>
        </p:nvGraphicFramePr>
        <p:xfrm>
          <a:off x="838199" y="1570799"/>
          <a:ext cx="4931230" cy="4440233"/>
        </p:xfrm>
        <a:graphic>
          <a:graphicData uri="http://schemas.openxmlformats.org/drawingml/2006/table">
            <a:tbl>
              <a:tblPr firstRow="1" bandRow="1">
                <a:tableStyleId>{00A15C55-8517-42AA-B614-E9B94910E393}</a:tableStyleId>
              </a:tblPr>
              <a:tblGrid>
                <a:gridCol w="3140256">
                  <a:extLst>
                    <a:ext uri="{9D8B030D-6E8A-4147-A177-3AD203B41FA5}">
                      <a16:colId xmlns:a16="http://schemas.microsoft.com/office/drawing/2014/main" val="2148205894"/>
                    </a:ext>
                  </a:extLst>
                </a:gridCol>
                <a:gridCol w="1790974">
                  <a:extLst>
                    <a:ext uri="{9D8B030D-6E8A-4147-A177-3AD203B41FA5}">
                      <a16:colId xmlns:a16="http://schemas.microsoft.com/office/drawing/2014/main" val="563723436"/>
                    </a:ext>
                  </a:extLst>
                </a:gridCol>
              </a:tblGrid>
              <a:tr h="673767">
                <a:tc>
                  <a:txBody>
                    <a:bodyPr/>
                    <a:lstStyle/>
                    <a:p>
                      <a:r>
                        <a:rPr lang="sv-SE" sz="1800" dirty="0">
                          <a:solidFill>
                            <a:srgbClr val="000000"/>
                          </a:solidFill>
                          <a:effectLst/>
                          <a:latin typeface="+mj-lt"/>
                          <a:ea typeface="+mn-ea"/>
                          <a:cs typeface="Times New Roman" panose="02020603050405020304" pitchFamily="18" charset="0"/>
                        </a:rPr>
                        <a:t>Region</a:t>
                      </a:r>
                    </a:p>
                  </a:txBody>
                  <a:tcPr marL="73628" marR="73628" marT="0" marB="0"/>
                </a:tc>
                <a:tc>
                  <a:txBody>
                    <a:bodyPr/>
                    <a:lstStyle/>
                    <a:p>
                      <a:pPr algn="r"/>
                      <a:r>
                        <a:rPr lang="sv-SE" sz="1600" dirty="0">
                          <a:solidFill>
                            <a:srgbClr val="000000"/>
                          </a:solidFill>
                          <a:effectLst/>
                          <a:latin typeface="+mj-lt"/>
                          <a:ea typeface="+mn-ea"/>
                          <a:cs typeface="Times New Roman" panose="02020603050405020304" pitchFamily="18" charset="0"/>
                        </a:rPr>
                        <a:t>Antal ST-läkare per 1000 invånare</a:t>
                      </a:r>
                    </a:p>
                  </a:txBody>
                  <a:tcPr marL="73628" marR="73628" marT="0" marB="0"/>
                </a:tc>
                <a:extLst>
                  <a:ext uri="{0D108BD9-81ED-4DB2-BD59-A6C34878D82A}">
                    <a16:rowId xmlns:a16="http://schemas.microsoft.com/office/drawing/2014/main" val="1981049121"/>
                  </a:ext>
                </a:extLst>
              </a:tr>
              <a:tr h="342406">
                <a:tc>
                  <a:txBody>
                    <a:bodyPr/>
                    <a:lstStyle/>
                    <a:p>
                      <a:r>
                        <a:rPr lang="sv-SE" sz="1600">
                          <a:effectLst/>
                          <a:latin typeface="+mj-lt"/>
                        </a:rPr>
                        <a:t>Region Jämtland-Härjedalen </a:t>
                      </a:r>
                      <a:endParaRPr lang="sv-SE" sz="1600">
                        <a:solidFill>
                          <a:srgbClr val="000000"/>
                        </a:solidFill>
                        <a:effectLst/>
                        <a:latin typeface="+mj-lt"/>
                        <a:ea typeface="+mn-ea"/>
                        <a:cs typeface="Times New Roman" panose="02020603050405020304" pitchFamily="18" charset="0"/>
                      </a:endParaRPr>
                    </a:p>
                  </a:txBody>
                  <a:tcPr marL="73628" marR="73628" marT="0" marB="0"/>
                </a:tc>
                <a:tc>
                  <a:txBody>
                    <a:bodyPr/>
                    <a:lstStyle/>
                    <a:p>
                      <a:pPr algn="r"/>
                      <a:r>
                        <a:rPr lang="sv-SE" sz="1600">
                          <a:effectLst/>
                          <a:latin typeface="+mj-lt"/>
                        </a:rPr>
                        <a:t>0,53</a:t>
                      </a:r>
                      <a:endParaRPr lang="sv-SE" sz="1600">
                        <a:solidFill>
                          <a:srgbClr val="000000"/>
                        </a:solidFill>
                        <a:effectLst/>
                        <a:latin typeface="+mj-lt"/>
                        <a:ea typeface="+mn-ea"/>
                        <a:cs typeface="Times New Roman" panose="02020603050405020304" pitchFamily="18" charset="0"/>
                      </a:endParaRPr>
                    </a:p>
                  </a:txBody>
                  <a:tcPr marL="73628" marR="73628" marT="0" marB="0"/>
                </a:tc>
                <a:extLst>
                  <a:ext uri="{0D108BD9-81ED-4DB2-BD59-A6C34878D82A}">
                    <a16:rowId xmlns:a16="http://schemas.microsoft.com/office/drawing/2014/main" val="1442588060"/>
                  </a:ext>
                </a:extLst>
              </a:tr>
              <a:tr h="342406">
                <a:tc>
                  <a:txBody>
                    <a:bodyPr/>
                    <a:lstStyle/>
                    <a:p>
                      <a:r>
                        <a:rPr lang="sv-SE" sz="1600">
                          <a:effectLst/>
                          <a:latin typeface="+mj-lt"/>
                        </a:rPr>
                        <a:t>Region Jönköpings län </a:t>
                      </a:r>
                      <a:endParaRPr lang="sv-SE" sz="1600">
                        <a:solidFill>
                          <a:srgbClr val="000000"/>
                        </a:solidFill>
                        <a:effectLst/>
                        <a:latin typeface="+mj-lt"/>
                        <a:ea typeface="+mn-ea"/>
                        <a:cs typeface="Times New Roman" panose="02020603050405020304" pitchFamily="18" charset="0"/>
                      </a:endParaRPr>
                    </a:p>
                  </a:txBody>
                  <a:tcPr marL="73628" marR="73628" marT="0" marB="0"/>
                </a:tc>
                <a:tc>
                  <a:txBody>
                    <a:bodyPr/>
                    <a:lstStyle/>
                    <a:p>
                      <a:pPr algn="r"/>
                      <a:r>
                        <a:rPr lang="sv-SE" sz="1600">
                          <a:effectLst/>
                          <a:latin typeface="+mj-lt"/>
                        </a:rPr>
                        <a:t>0,44</a:t>
                      </a:r>
                      <a:endParaRPr lang="sv-SE" sz="1600">
                        <a:solidFill>
                          <a:srgbClr val="000000"/>
                        </a:solidFill>
                        <a:effectLst/>
                        <a:latin typeface="+mj-lt"/>
                        <a:ea typeface="+mn-ea"/>
                        <a:cs typeface="Times New Roman" panose="02020603050405020304" pitchFamily="18" charset="0"/>
                      </a:endParaRPr>
                    </a:p>
                  </a:txBody>
                  <a:tcPr marL="73628" marR="73628" marT="0" marB="0"/>
                </a:tc>
                <a:extLst>
                  <a:ext uri="{0D108BD9-81ED-4DB2-BD59-A6C34878D82A}">
                    <a16:rowId xmlns:a16="http://schemas.microsoft.com/office/drawing/2014/main" val="1439272287"/>
                  </a:ext>
                </a:extLst>
              </a:tr>
              <a:tr h="342406">
                <a:tc>
                  <a:txBody>
                    <a:bodyPr/>
                    <a:lstStyle/>
                    <a:p>
                      <a:r>
                        <a:rPr lang="sv-SE" sz="1600">
                          <a:effectLst/>
                          <a:latin typeface="+mj-lt"/>
                        </a:rPr>
                        <a:t>Region Västerbotten </a:t>
                      </a:r>
                      <a:endParaRPr lang="sv-SE" sz="1600">
                        <a:solidFill>
                          <a:srgbClr val="000000"/>
                        </a:solidFill>
                        <a:effectLst/>
                        <a:latin typeface="+mj-lt"/>
                        <a:ea typeface="+mn-ea"/>
                        <a:cs typeface="Times New Roman" panose="02020603050405020304" pitchFamily="18" charset="0"/>
                      </a:endParaRPr>
                    </a:p>
                  </a:txBody>
                  <a:tcPr marL="73628" marR="73628" marT="0" marB="0"/>
                </a:tc>
                <a:tc>
                  <a:txBody>
                    <a:bodyPr/>
                    <a:lstStyle/>
                    <a:p>
                      <a:pPr algn="r"/>
                      <a:r>
                        <a:rPr lang="sv-SE" sz="1600">
                          <a:effectLst/>
                          <a:latin typeface="+mj-lt"/>
                        </a:rPr>
                        <a:t>0,40</a:t>
                      </a:r>
                      <a:endParaRPr lang="sv-SE" sz="1600">
                        <a:solidFill>
                          <a:srgbClr val="000000"/>
                        </a:solidFill>
                        <a:effectLst/>
                        <a:latin typeface="+mj-lt"/>
                        <a:ea typeface="+mn-ea"/>
                        <a:cs typeface="Times New Roman" panose="02020603050405020304" pitchFamily="18" charset="0"/>
                      </a:endParaRPr>
                    </a:p>
                  </a:txBody>
                  <a:tcPr marL="73628" marR="73628" marT="0" marB="0"/>
                </a:tc>
                <a:extLst>
                  <a:ext uri="{0D108BD9-81ED-4DB2-BD59-A6C34878D82A}">
                    <a16:rowId xmlns:a16="http://schemas.microsoft.com/office/drawing/2014/main" val="4071578290"/>
                  </a:ext>
                </a:extLst>
              </a:tr>
              <a:tr h="342406">
                <a:tc>
                  <a:txBody>
                    <a:bodyPr/>
                    <a:lstStyle/>
                    <a:p>
                      <a:r>
                        <a:rPr lang="sv-SE" sz="1600">
                          <a:effectLst/>
                          <a:latin typeface="+mj-lt"/>
                        </a:rPr>
                        <a:t>Region Dalarna </a:t>
                      </a:r>
                      <a:endParaRPr lang="sv-SE" sz="1600">
                        <a:solidFill>
                          <a:srgbClr val="000000"/>
                        </a:solidFill>
                        <a:effectLst/>
                        <a:latin typeface="+mj-lt"/>
                        <a:ea typeface="+mn-ea"/>
                        <a:cs typeface="Times New Roman" panose="02020603050405020304" pitchFamily="18" charset="0"/>
                      </a:endParaRPr>
                    </a:p>
                  </a:txBody>
                  <a:tcPr marL="73628" marR="73628" marT="0" marB="0"/>
                </a:tc>
                <a:tc>
                  <a:txBody>
                    <a:bodyPr/>
                    <a:lstStyle/>
                    <a:p>
                      <a:pPr algn="r"/>
                      <a:r>
                        <a:rPr lang="sv-SE" sz="1600">
                          <a:effectLst/>
                          <a:latin typeface="+mj-lt"/>
                        </a:rPr>
                        <a:t>0,38</a:t>
                      </a:r>
                      <a:endParaRPr lang="sv-SE" sz="1600">
                        <a:solidFill>
                          <a:srgbClr val="000000"/>
                        </a:solidFill>
                        <a:effectLst/>
                        <a:latin typeface="+mj-lt"/>
                        <a:ea typeface="+mn-ea"/>
                        <a:cs typeface="Times New Roman" panose="02020603050405020304" pitchFamily="18" charset="0"/>
                      </a:endParaRPr>
                    </a:p>
                  </a:txBody>
                  <a:tcPr marL="73628" marR="73628" marT="0" marB="0"/>
                </a:tc>
                <a:extLst>
                  <a:ext uri="{0D108BD9-81ED-4DB2-BD59-A6C34878D82A}">
                    <a16:rowId xmlns:a16="http://schemas.microsoft.com/office/drawing/2014/main" val="148011167"/>
                  </a:ext>
                </a:extLst>
              </a:tr>
              <a:tr h="342406">
                <a:tc>
                  <a:txBody>
                    <a:bodyPr/>
                    <a:lstStyle/>
                    <a:p>
                      <a:r>
                        <a:rPr lang="sv-SE" sz="1600">
                          <a:effectLst/>
                          <a:latin typeface="+mj-lt"/>
                        </a:rPr>
                        <a:t>Region Kalmar </a:t>
                      </a:r>
                      <a:endParaRPr lang="sv-SE" sz="1600">
                        <a:solidFill>
                          <a:srgbClr val="000000"/>
                        </a:solidFill>
                        <a:effectLst/>
                        <a:latin typeface="+mj-lt"/>
                        <a:ea typeface="+mn-ea"/>
                        <a:cs typeface="Times New Roman" panose="02020603050405020304" pitchFamily="18" charset="0"/>
                      </a:endParaRPr>
                    </a:p>
                  </a:txBody>
                  <a:tcPr marL="73628" marR="73628" marT="0" marB="0"/>
                </a:tc>
                <a:tc>
                  <a:txBody>
                    <a:bodyPr/>
                    <a:lstStyle/>
                    <a:p>
                      <a:pPr algn="r"/>
                      <a:r>
                        <a:rPr lang="sv-SE" sz="1600">
                          <a:effectLst/>
                          <a:latin typeface="+mj-lt"/>
                        </a:rPr>
                        <a:t>0,36</a:t>
                      </a:r>
                      <a:endParaRPr lang="sv-SE" sz="1600">
                        <a:solidFill>
                          <a:srgbClr val="000000"/>
                        </a:solidFill>
                        <a:effectLst/>
                        <a:latin typeface="+mj-lt"/>
                        <a:ea typeface="+mn-ea"/>
                        <a:cs typeface="Times New Roman" panose="02020603050405020304" pitchFamily="18" charset="0"/>
                      </a:endParaRPr>
                    </a:p>
                  </a:txBody>
                  <a:tcPr marL="73628" marR="73628" marT="0" marB="0"/>
                </a:tc>
                <a:extLst>
                  <a:ext uri="{0D108BD9-81ED-4DB2-BD59-A6C34878D82A}">
                    <a16:rowId xmlns:a16="http://schemas.microsoft.com/office/drawing/2014/main" val="3431461200"/>
                  </a:ext>
                </a:extLst>
              </a:tr>
              <a:tr h="342406">
                <a:tc>
                  <a:txBody>
                    <a:bodyPr/>
                    <a:lstStyle/>
                    <a:p>
                      <a:r>
                        <a:rPr lang="sv-SE" sz="1600">
                          <a:effectLst/>
                          <a:latin typeface="+mj-lt"/>
                        </a:rPr>
                        <a:t>Region Skåne </a:t>
                      </a:r>
                      <a:endParaRPr lang="sv-SE" sz="1600">
                        <a:solidFill>
                          <a:srgbClr val="000000"/>
                        </a:solidFill>
                        <a:effectLst/>
                        <a:latin typeface="+mj-lt"/>
                        <a:ea typeface="+mn-ea"/>
                        <a:cs typeface="Times New Roman" panose="02020603050405020304" pitchFamily="18" charset="0"/>
                      </a:endParaRPr>
                    </a:p>
                  </a:txBody>
                  <a:tcPr marL="73628" marR="73628" marT="0" marB="0"/>
                </a:tc>
                <a:tc>
                  <a:txBody>
                    <a:bodyPr/>
                    <a:lstStyle/>
                    <a:p>
                      <a:pPr algn="r"/>
                      <a:r>
                        <a:rPr lang="sv-SE" sz="1600" dirty="0">
                          <a:effectLst/>
                          <a:latin typeface="+mj-lt"/>
                        </a:rPr>
                        <a:t>0,34</a:t>
                      </a:r>
                      <a:endParaRPr lang="sv-SE" sz="1600" dirty="0">
                        <a:solidFill>
                          <a:srgbClr val="000000"/>
                        </a:solidFill>
                        <a:effectLst/>
                        <a:latin typeface="+mj-lt"/>
                        <a:ea typeface="+mn-ea"/>
                        <a:cs typeface="Times New Roman" panose="02020603050405020304" pitchFamily="18" charset="0"/>
                      </a:endParaRPr>
                    </a:p>
                  </a:txBody>
                  <a:tcPr marL="73628" marR="73628" marT="0" marB="0"/>
                </a:tc>
                <a:extLst>
                  <a:ext uri="{0D108BD9-81ED-4DB2-BD59-A6C34878D82A}">
                    <a16:rowId xmlns:a16="http://schemas.microsoft.com/office/drawing/2014/main" val="716142319"/>
                  </a:ext>
                </a:extLst>
              </a:tr>
              <a:tr h="342406">
                <a:tc>
                  <a:txBody>
                    <a:bodyPr/>
                    <a:lstStyle/>
                    <a:p>
                      <a:r>
                        <a:rPr lang="sv-SE" sz="1600">
                          <a:effectLst/>
                          <a:latin typeface="+mj-lt"/>
                        </a:rPr>
                        <a:t>Region Uppsala län </a:t>
                      </a:r>
                      <a:endParaRPr lang="sv-SE" sz="1600">
                        <a:solidFill>
                          <a:srgbClr val="000000"/>
                        </a:solidFill>
                        <a:effectLst/>
                        <a:latin typeface="+mj-lt"/>
                        <a:ea typeface="+mn-ea"/>
                        <a:cs typeface="Times New Roman" panose="02020603050405020304" pitchFamily="18" charset="0"/>
                      </a:endParaRPr>
                    </a:p>
                  </a:txBody>
                  <a:tcPr marL="73628" marR="73628" marT="0" marB="0"/>
                </a:tc>
                <a:tc>
                  <a:txBody>
                    <a:bodyPr/>
                    <a:lstStyle/>
                    <a:p>
                      <a:pPr algn="r"/>
                      <a:r>
                        <a:rPr lang="sv-SE" sz="1600">
                          <a:effectLst/>
                          <a:latin typeface="+mj-lt"/>
                        </a:rPr>
                        <a:t>0,33</a:t>
                      </a:r>
                      <a:endParaRPr lang="sv-SE" sz="1600">
                        <a:solidFill>
                          <a:srgbClr val="000000"/>
                        </a:solidFill>
                        <a:effectLst/>
                        <a:latin typeface="+mj-lt"/>
                        <a:ea typeface="+mn-ea"/>
                        <a:cs typeface="Times New Roman" panose="02020603050405020304" pitchFamily="18" charset="0"/>
                      </a:endParaRPr>
                    </a:p>
                  </a:txBody>
                  <a:tcPr marL="73628" marR="73628" marT="0" marB="0"/>
                </a:tc>
                <a:extLst>
                  <a:ext uri="{0D108BD9-81ED-4DB2-BD59-A6C34878D82A}">
                    <a16:rowId xmlns:a16="http://schemas.microsoft.com/office/drawing/2014/main" val="3179606353"/>
                  </a:ext>
                </a:extLst>
              </a:tr>
              <a:tr h="342406">
                <a:tc>
                  <a:txBody>
                    <a:bodyPr/>
                    <a:lstStyle/>
                    <a:p>
                      <a:r>
                        <a:rPr lang="sv-SE" sz="1600">
                          <a:effectLst/>
                          <a:latin typeface="+mj-lt"/>
                        </a:rPr>
                        <a:t>Region Gotland </a:t>
                      </a:r>
                      <a:endParaRPr lang="sv-SE" sz="1600">
                        <a:solidFill>
                          <a:srgbClr val="000000"/>
                        </a:solidFill>
                        <a:effectLst/>
                        <a:latin typeface="+mj-lt"/>
                        <a:ea typeface="+mn-ea"/>
                        <a:cs typeface="Times New Roman" panose="02020603050405020304" pitchFamily="18" charset="0"/>
                      </a:endParaRPr>
                    </a:p>
                  </a:txBody>
                  <a:tcPr marL="73628" marR="73628" marT="0" marB="0"/>
                </a:tc>
                <a:tc>
                  <a:txBody>
                    <a:bodyPr/>
                    <a:lstStyle/>
                    <a:p>
                      <a:pPr algn="r"/>
                      <a:r>
                        <a:rPr lang="sv-SE" sz="1600" dirty="0">
                          <a:effectLst/>
                          <a:latin typeface="+mj-lt"/>
                        </a:rPr>
                        <a:t>0,33</a:t>
                      </a:r>
                      <a:endParaRPr lang="sv-SE" sz="1600" dirty="0">
                        <a:solidFill>
                          <a:srgbClr val="000000"/>
                        </a:solidFill>
                        <a:effectLst/>
                        <a:latin typeface="+mj-lt"/>
                        <a:ea typeface="+mn-ea"/>
                        <a:cs typeface="Times New Roman" panose="02020603050405020304" pitchFamily="18" charset="0"/>
                      </a:endParaRPr>
                    </a:p>
                  </a:txBody>
                  <a:tcPr marL="73628" marR="73628" marT="0" marB="0"/>
                </a:tc>
                <a:extLst>
                  <a:ext uri="{0D108BD9-81ED-4DB2-BD59-A6C34878D82A}">
                    <a16:rowId xmlns:a16="http://schemas.microsoft.com/office/drawing/2014/main" val="2554784674"/>
                  </a:ext>
                </a:extLst>
              </a:tr>
              <a:tr h="342406">
                <a:tc>
                  <a:txBody>
                    <a:bodyPr/>
                    <a:lstStyle/>
                    <a:p>
                      <a:r>
                        <a:rPr lang="sv-SE" sz="1600">
                          <a:effectLst/>
                          <a:latin typeface="+mj-lt"/>
                        </a:rPr>
                        <a:t>Västra Götalandsregionen </a:t>
                      </a:r>
                      <a:endParaRPr lang="sv-SE" sz="1600">
                        <a:solidFill>
                          <a:srgbClr val="000000"/>
                        </a:solidFill>
                        <a:effectLst/>
                        <a:latin typeface="+mj-lt"/>
                        <a:ea typeface="+mn-ea"/>
                        <a:cs typeface="Times New Roman" panose="02020603050405020304" pitchFamily="18" charset="0"/>
                      </a:endParaRPr>
                    </a:p>
                  </a:txBody>
                  <a:tcPr marL="73628" marR="73628" marT="0" marB="0"/>
                </a:tc>
                <a:tc>
                  <a:txBody>
                    <a:bodyPr/>
                    <a:lstStyle/>
                    <a:p>
                      <a:pPr algn="r"/>
                      <a:r>
                        <a:rPr lang="sv-SE" sz="1600">
                          <a:effectLst/>
                          <a:latin typeface="+mj-lt"/>
                        </a:rPr>
                        <a:t>0,33</a:t>
                      </a:r>
                      <a:endParaRPr lang="sv-SE" sz="1600">
                        <a:solidFill>
                          <a:srgbClr val="000000"/>
                        </a:solidFill>
                        <a:effectLst/>
                        <a:latin typeface="+mj-lt"/>
                        <a:ea typeface="+mn-ea"/>
                        <a:cs typeface="Times New Roman" panose="02020603050405020304" pitchFamily="18" charset="0"/>
                      </a:endParaRPr>
                    </a:p>
                  </a:txBody>
                  <a:tcPr marL="73628" marR="73628" marT="0" marB="0"/>
                </a:tc>
                <a:extLst>
                  <a:ext uri="{0D108BD9-81ED-4DB2-BD59-A6C34878D82A}">
                    <a16:rowId xmlns:a16="http://schemas.microsoft.com/office/drawing/2014/main" val="1133768203"/>
                  </a:ext>
                </a:extLst>
              </a:tr>
              <a:tr h="342406">
                <a:tc>
                  <a:txBody>
                    <a:bodyPr/>
                    <a:lstStyle/>
                    <a:p>
                      <a:r>
                        <a:rPr lang="sv-SE" sz="1600">
                          <a:effectLst/>
                          <a:latin typeface="+mj-lt"/>
                        </a:rPr>
                        <a:t>Region Västmanland </a:t>
                      </a:r>
                      <a:endParaRPr lang="sv-SE" sz="1600">
                        <a:solidFill>
                          <a:srgbClr val="000000"/>
                        </a:solidFill>
                        <a:effectLst/>
                        <a:latin typeface="+mj-lt"/>
                        <a:ea typeface="+mn-ea"/>
                        <a:cs typeface="Times New Roman" panose="02020603050405020304" pitchFamily="18" charset="0"/>
                      </a:endParaRPr>
                    </a:p>
                  </a:txBody>
                  <a:tcPr marL="73628" marR="73628" marT="0" marB="0"/>
                </a:tc>
                <a:tc>
                  <a:txBody>
                    <a:bodyPr/>
                    <a:lstStyle/>
                    <a:p>
                      <a:pPr algn="r"/>
                      <a:r>
                        <a:rPr lang="sv-SE" sz="1600">
                          <a:effectLst/>
                          <a:latin typeface="+mj-lt"/>
                        </a:rPr>
                        <a:t>0,32</a:t>
                      </a:r>
                      <a:endParaRPr lang="sv-SE" sz="1600">
                        <a:solidFill>
                          <a:srgbClr val="000000"/>
                        </a:solidFill>
                        <a:effectLst/>
                        <a:latin typeface="+mj-lt"/>
                        <a:ea typeface="+mn-ea"/>
                        <a:cs typeface="Times New Roman" panose="02020603050405020304" pitchFamily="18" charset="0"/>
                      </a:endParaRPr>
                    </a:p>
                  </a:txBody>
                  <a:tcPr marL="73628" marR="73628" marT="0" marB="0"/>
                </a:tc>
                <a:extLst>
                  <a:ext uri="{0D108BD9-81ED-4DB2-BD59-A6C34878D82A}">
                    <a16:rowId xmlns:a16="http://schemas.microsoft.com/office/drawing/2014/main" val="1342870050"/>
                  </a:ext>
                </a:extLst>
              </a:tr>
              <a:tr h="342406">
                <a:tc>
                  <a:txBody>
                    <a:bodyPr/>
                    <a:lstStyle/>
                    <a:p>
                      <a:r>
                        <a:rPr lang="sv-SE" sz="1600">
                          <a:effectLst/>
                          <a:latin typeface="+mj-lt"/>
                        </a:rPr>
                        <a:t>Region Norrbotten </a:t>
                      </a:r>
                      <a:endParaRPr lang="sv-SE" sz="1600">
                        <a:solidFill>
                          <a:srgbClr val="000000"/>
                        </a:solidFill>
                        <a:effectLst/>
                        <a:latin typeface="+mj-lt"/>
                        <a:ea typeface="+mn-ea"/>
                        <a:cs typeface="Times New Roman" panose="02020603050405020304" pitchFamily="18" charset="0"/>
                      </a:endParaRPr>
                    </a:p>
                  </a:txBody>
                  <a:tcPr marL="73628" marR="73628" marT="0" marB="0"/>
                </a:tc>
                <a:tc>
                  <a:txBody>
                    <a:bodyPr/>
                    <a:lstStyle/>
                    <a:p>
                      <a:pPr algn="r"/>
                      <a:r>
                        <a:rPr lang="sv-SE" sz="1600" dirty="0">
                          <a:effectLst/>
                          <a:latin typeface="+mj-lt"/>
                        </a:rPr>
                        <a:t>0,32</a:t>
                      </a:r>
                      <a:endParaRPr lang="sv-SE" sz="1600" dirty="0">
                        <a:solidFill>
                          <a:srgbClr val="000000"/>
                        </a:solidFill>
                        <a:effectLst/>
                        <a:latin typeface="+mj-lt"/>
                        <a:ea typeface="+mn-ea"/>
                        <a:cs typeface="Times New Roman" panose="02020603050405020304" pitchFamily="18" charset="0"/>
                      </a:endParaRPr>
                    </a:p>
                  </a:txBody>
                  <a:tcPr marL="73628" marR="73628" marT="0" marB="0"/>
                </a:tc>
                <a:extLst>
                  <a:ext uri="{0D108BD9-81ED-4DB2-BD59-A6C34878D82A}">
                    <a16:rowId xmlns:a16="http://schemas.microsoft.com/office/drawing/2014/main" val="2792844462"/>
                  </a:ext>
                </a:extLst>
              </a:tr>
            </a:tbl>
          </a:graphicData>
        </a:graphic>
      </p:graphicFrame>
      <p:graphicFrame>
        <p:nvGraphicFramePr>
          <p:cNvPr id="4" name="Tabell 3">
            <a:extLst>
              <a:ext uri="{FF2B5EF4-FFF2-40B4-BE49-F238E27FC236}">
                <a16:creationId xmlns:a16="http://schemas.microsoft.com/office/drawing/2014/main" id="{DF817A33-C537-DEFC-0ADD-80DCFB417897}"/>
              </a:ext>
            </a:extLst>
          </p:cNvPr>
          <p:cNvGraphicFramePr>
            <a:graphicFrameLocks noGrp="1"/>
          </p:cNvGraphicFramePr>
          <p:nvPr/>
        </p:nvGraphicFramePr>
        <p:xfrm>
          <a:off x="6146802" y="1570799"/>
          <a:ext cx="4586512" cy="4440236"/>
        </p:xfrm>
        <a:graphic>
          <a:graphicData uri="http://schemas.openxmlformats.org/drawingml/2006/table">
            <a:tbl>
              <a:tblPr firstRow="1" bandRow="1">
                <a:tableStyleId>{00A15C55-8517-42AA-B614-E9B94910E393}</a:tableStyleId>
              </a:tblPr>
              <a:tblGrid>
                <a:gridCol w="2794312">
                  <a:extLst>
                    <a:ext uri="{9D8B030D-6E8A-4147-A177-3AD203B41FA5}">
                      <a16:colId xmlns:a16="http://schemas.microsoft.com/office/drawing/2014/main" val="2376761626"/>
                    </a:ext>
                  </a:extLst>
                </a:gridCol>
                <a:gridCol w="1792200">
                  <a:extLst>
                    <a:ext uri="{9D8B030D-6E8A-4147-A177-3AD203B41FA5}">
                      <a16:colId xmlns:a16="http://schemas.microsoft.com/office/drawing/2014/main" val="943724348"/>
                    </a:ext>
                  </a:extLst>
                </a:gridCol>
              </a:tblGrid>
              <a:tr h="730066">
                <a:tc>
                  <a:txBody>
                    <a:bodyPr/>
                    <a:lstStyle/>
                    <a:p>
                      <a:r>
                        <a:rPr lang="sv-SE" sz="1800" dirty="0">
                          <a:solidFill>
                            <a:srgbClr val="000000"/>
                          </a:solidFill>
                          <a:effectLst/>
                          <a:latin typeface="+mj-lt"/>
                          <a:ea typeface="+mn-ea"/>
                          <a:cs typeface="Times New Roman" panose="02020603050405020304" pitchFamily="18" charset="0"/>
                        </a:rPr>
                        <a:t>Region</a:t>
                      </a:r>
                    </a:p>
                  </a:txBody>
                  <a:tcPr marL="65651" marR="65651" marT="0" marB="0"/>
                </a:tc>
                <a:tc>
                  <a:txBody>
                    <a:bodyPr/>
                    <a:lstStyle/>
                    <a:p>
                      <a:pPr algn="r"/>
                      <a:r>
                        <a:rPr lang="sv-SE" sz="1600" dirty="0">
                          <a:solidFill>
                            <a:srgbClr val="000000"/>
                          </a:solidFill>
                          <a:effectLst/>
                          <a:latin typeface="+mj-lt"/>
                          <a:ea typeface="+mn-ea"/>
                          <a:cs typeface="Times New Roman" panose="02020603050405020304" pitchFamily="18" charset="0"/>
                        </a:rPr>
                        <a:t>Antal ST-läkare per 1000 invånare</a:t>
                      </a:r>
                    </a:p>
                  </a:txBody>
                  <a:tcPr marL="65651" marR="65651" marT="0" marB="0"/>
                </a:tc>
                <a:extLst>
                  <a:ext uri="{0D108BD9-81ED-4DB2-BD59-A6C34878D82A}">
                    <a16:rowId xmlns:a16="http://schemas.microsoft.com/office/drawing/2014/main" val="4265240280"/>
                  </a:ext>
                </a:extLst>
              </a:tr>
              <a:tr h="371017">
                <a:tc>
                  <a:txBody>
                    <a:bodyPr/>
                    <a:lstStyle/>
                    <a:p>
                      <a:r>
                        <a:rPr lang="sv-SE" sz="1600">
                          <a:effectLst/>
                          <a:latin typeface="+mj-lt"/>
                        </a:rPr>
                        <a:t>Region Blekinge </a:t>
                      </a:r>
                      <a:endParaRPr lang="sv-SE" sz="1600">
                        <a:solidFill>
                          <a:srgbClr val="000000"/>
                        </a:solidFill>
                        <a:effectLst/>
                        <a:latin typeface="+mj-lt"/>
                        <a:ea typeface="+mn-ea"/>
                        <a:cs typeface="Times New Roman" panose="02020603050405020304" pitchFamily="18" charset="0"/>
                      </a:endParaRPr>
                    </a:p>
                  </a:txBody>
                  <a:tcPr marL="65651" marR="65651" marT="0" marB="0"/>
                </a:tc>
                <a:tc>
                  <a:txBody>
                    <a:bodyPr/>
                    <a:lstStyle/>
                    <a:p>
                      <a:pPr algn="r"/>
                      <a:r>
                        <a:rPr lang="sv-SE" sz="1600" dirty="0">
                          <a:effectLst/>
                          <a:latin typeface="+mj-lt"/>
                        </a:rPr>
                        <a:t>0,31</a:t>
                      </a:r>
                      <a:endParaRPr lang="sv-SE" sz="1600" dirty="0">
                        <a:solidFill>
                          <a:srgbClr val="000000"/>
                        </a:solidFill>
                        <a:effectLst/>
                        <a:latin typeface="+mj-lt"/>
                        <a:ea typeface="+mn-ea"/>
                        <a:cs typeface="Times New Roman" panose="02020603050405020304" pitchFamily="18" charset="0"/>
                      </a:endParaRPr>
                    </a:p>
                  </a:txBody>
                  <a:tcPr marL="65651" marR="65651" marT="0" marB="0"/>
                </a:tc>
                <a:extLst>
                  <a:ext uri="{0D108BD9-81ED-4DB2-BD59-A6C34878D82A}">
                    <a16:rowId xmlns:a16="http://schemas.microsoft.com/office/drawing/2014/main" val="2929362562"/>
                  </a:ext>
                </a:extLst>
              </a:tr>
              <a:tr h="371017">
                <a:tc>
                  <a:txBody>
                    <a:bodyPr/>
                    <a:lstStyle/>
                    <a:p>
                      <a:r>
                        <a:rPr lang="sv-SE" sz="1600">
                          <a:effectLst/>
                          <a:latin typeface="+mj-lt"/>
                        </a:rPr>
                        <a:t>Region Sörmland </a:t>
                      </a:r>
                      <a:endParaRPr lang="sv-SE" sz="1600">
                        <a:solidFill>
                          <a:srgbClr val="000000"/>
                        </a:solidFill>
                        <a:effectLst/>
                        <a:latin typeface="+mj-lt"/>
                        <a:ea typeface="+mn-ea"/>
                        <a:cs typeface="Times New Roman" panose="02020603050405020304" pitchFamily="18" charset="0"/>
                      </a:endParaRPr>
                    </a:p>
                  </a:txBody>
                  <a:tcPr marL="65651" marR="65651" marT="0" marB="0"/>
                </a:tc>
                <a:tc>
                  <a:txBody>
                    <a:bodyPr/>
                    <a:lstStyle/>
                    <a:p>
                      <a:pPr algn="r"/>
                      <a:r>
                        <a:rPr lang="sv-SE" sz="1600">
                          <a:effectLst/>
                          <a:latin typeface="+mj-lt"/>
                        </a:rPr>
                        <a:t>0,30</a:t>
                      </a:r>
                      <a:endParaRPr lang="sv-SE" sz="1600">
                        <a:solidFill>
                          <a:srgbClr val="000000"/>
                        </a:solidFill>
                        <a:effectLst/>
                        <a:latin typeface="+mj-lt"/>
                        <a:ea typeface="+mn-ea"/>
                        <a:cs typeface="Times New Roman" panose="02020603050405020304" pitchFamily="18" charset="0"/>
                      </a:endParaRPr>
                    </a:p>
                  </a:txBody>
                  <a:tcPr marL="65651" marR="65651" marT="0" marB="0"/>
                </a:tc>
                <a:extLst>
                  <a:ext uri="{0D108BD9-81ED-4DB2-BD59-A6C34878D82A}">
                    <a16:rowId xmlns:a16="http://schemas.microsoft.com/office/drawing/2014/main" val="1761350800"/>
                  </a:ext>
                </a:extLst>
              </a:tr>
              <a:tr h="371017">
                <a:tc>
                  <a:txBody>
                    <a:bodyPr/>
                    <a:lstStyle/>
                    <a:p>
                      <a:r>
                        <a:rPr lang="sv-SE" sz="1600">
                          <a:effectLst/>
                          <a:latin typeface="+mj-lt"/>
                        </a:rPr>
                        <a:t>Region Östergötland </a:t>
                      </a:r>
                      <a:endParaRPr lang="sv-SE" sz="1600">
                        <a:solidFill>
                          <a:srgbClr val="000000"/>
                        </a:solidFill>
                        <a:effectLst/>
                        <a:latin typeface="+mj-lt"/>
                        <a:ea typeface="+mn-ea"/>
                        <a:cs typeface="Times New Roman" panose="02020603050405020304" pitchFamily="18" charset="0"/>
                      </a:endParaRPr>
                    </a:p>
                  </a:txBody>
                  <a:tcPr marL="65651" marR="65651" marT="0" marB="0"/>
                </a:tc>
                <a:tc>
                  <a:txBody>
                    <a:bodyPr/>
                    <a:lstStyle/>
                    <a:p>
                      <a:pPr algn="r"/>
                      <a:r>
                        <a:rPr lang="sv-SE" sz="1600">
                          <a:effectLst/>
                          <a:latin typeface="+mj-lt"/>
                        </a:rPr>
                        <a:t>0,30</a:t>
                      </a:r>
                      <a:endParaRPr lang="sv-SE" sz="1600">
                        <a:solidFill>
                          <a:srgbClr val="000000"/>
                        </a:solidFill>
                        <a:effectLst/>
                        <a:latin typeface="+mj-lt"/>
                        <a:ea typeface="+mn-ea"/>
                        <a:cs typeface="Times New Roman" panose="02020603050405020304" pitchFamily="18" charset="0"/>
                      </a:endParaRPr>
                    </a:p>
                  </a:txBody>
                  <a:tcPr marL="65651" marR="65651" marT="0" marB="0"/>
                </a:tc>
                <a:extLst>
                  <a:ext uri="{0D108BD9-81ED-4DB2-BD59-A6C34878D82A}">
                    <a16:rowId xmlns:a16="http://schemas.microsoft.com/office/drawing/2014/main" val="413246518"/>
                  </a:ext>
                </a:extLst>
              </a:tr>
              <a:tr h="371017">
                <a:tc>
                  <a:txBody>
                    <a:bodyPr/>
                    <a:lstStyle/>
                    <a:p>
                      <a:r>
                        <a:rPr lang="sv-SE" sz="1600" dirty="0">
                          <a:effectLst/>
                          <a:latin typeface="+mj-lt"/>
                        </a:rPr>
                        <a:t>Region Kronoberg </a:t>
                      </a:r>
                      <a:endParaRPr lang="sv-SE" sz="1600" dirty="0">
                        <a:solidFill>
                          <a:srgbClr val="000000"/>
                        </a:solidFill>
                        <a:effectLst/>
                        <a:latin typeface="+mj-lt"/>
                        <a:ea typeface="+mn-ea"/>
                        <a:cs typeface="Times New Roman" panose="02020603050405020304" pitchFamily="18" charset="0"/>
                      </a:endParaRPr>
                    </a:p>
                  </a:txBody>
                  <a:tcPr marL="65651" marR="65651" marT="0" marB="0"/>
                </a:tc>
                <a:tc>
                  <a:txBody>
                    <a:bodyPr/>
                    <a:lstStyle/>
                    <a:p>
                      <a:pPr algn="r"/>
                      <a:r>
                        <a:rPr lang="sv-SE" sz="1600" dirty="0">
                          <a:effectLst/>
                          <a:latin typeface="+mj-lt"/>
                        </a:rPr>
                        <a:t>0,30</a:t>
                      </a:r>
                      <a:endParaRPr lang="sv-SE" sz="1600" dirty="0">
                        <a:solidFill>
                          <a:srgbClr val="000000"/>
                        </a:solidFill>
                        <a:effectLst/>
                        <a:latin typeface="+mj-lt"/>
                        <a:ea typeface="+mn-ea"/>
                        <a:cs typeface="Times New Roman" panose="02020603050405020304" pitchFamily="18" charset="0"/>
                      </a:endParaRPr>
                    </a:p>
                  </a:txBody>
                  <a:tcPr marL="65651" marR="65651" marT="0" marB="0"/>
                </a:tc>
                <a:extLst>
                  <a:ext uri="{0D108BD9-81ED-4DB2-BD59-A6C34878D82A}">
                    <a16:rowId xmlns:a16="http://schemas.microsoft.com/office/drawing/2014/main" val="3148665746"/>
                  </a:ext>
                </a:extLst>
              </a:tr>
              <a:tr h="371017">
                <a:tc>
                  <a:txBody>
                    <a:bodyPr/>
                    <a:lstStyle/>
                    <a:p>
                      <a:r>
                        <a:rPr lang="sv-SE" sz="1600">
                          <a:effectLst/>
                          <a:latin typeface="+mj-lt"/>
                        </a:rPr>
                        <a:t>Region Västernorrland </a:t>
                      </a:r>
                      <a:endParaRPr lang="sv-SE" sz="1600">
                        <a:solidFill>
                          <a:srgbClr val="000000"/>
                        </a:solidFill>
                        <a:effectLst/>
                        <a:latin typeface="+mj-lt"/>
                        <a:ea typeface="+mn-ea"/>
                        <a:cs typeface="Times New Roman" panose="02020603050405020304" pitchFamily="18" charset="0"/>
                      </a:endParaRPr>
                    </a:p>
                  </a:txBody>
                  <a:tcPr marL="65651" marR="65651" marT="0" marB="0"/>
                </a:tc>
                <a:tc>
                  <a:txBody>
                    <a:bodyPr/>
                    <a:lstStyle/>
                    <a:p>
                      <a:pPr algn="r"/>
                      <a:r>
                        <a:rPr lang="sv-SE" sz="1600" dirty="0">
                          <a:effectLst/>
                          <a:latin typeface="+mj-lt"/>
                        </a:rPr>
                        <a:t>0,29</a:t>
                      </a:r>
                      <a:endParaRPr lang="sv-SE" sz="1600" dirty="0">
                        <a:solidFill>
                          <a:srgbClr val="000000"/>
                        </a:solidFill>
                        <a:effectLst/>
                        <a:latin typeface="+mj-lt"/>
                        <a:ea typeface="+mn-ea"/>
                        <a:cs typeface="Times New Roman" panose="02020603050405020304" pitchFamily="18" charset="0"/>
                      </a:endParaRPr>
                    </a:p>
                  </a:txBody>
                  <a:tcPr marL="65651" marR="65651" marT="0" marB="0"/>
                </a:tc>
                <a:extLst>
                  <a:ext uri="{0D108BD9-81ED-4DB2-BD59-A6C34878D82A}">
                    <a16:rowId xmlns:a16="http://schemas.microsoft.com/office/drawing/2014/main" val="3147828050"/>
                  </a:ext>
                </a:extLst>
              </a:tr>
              <a:tr h="371017">
                <a:tc>
                  <a:txBody>
                    <a:bodyPr/>
                    <a:lstStyle/>
                    <a:p>
                      <a:r>
                        <a:rPr lang="sv-SE" sz="1600">
                          <a:effectLst/>
                          <a:latin typeface="+mj-lt"/>
                        </a:rPr>
                        <a:t>Region Värmland </a:t>
                      </a:r>
                      <a:endParaRPr lang="sv-SE" sz="1600">
                        <a:solidFill>
                          <a:srgbClr val="000000"/>
                        </a:solidFill>
                        <a:effectLst/>
                        <a:latin typeface="+mj-lt"/>
                        <a:ea typeface="+mn-ea"/>
                        <a:cs typeface="Times New Roman" panose="02020603050405020304" pitchFamily="18" charset="0"/>
                      </a:endParaRPr>
                    </a:p>
                  </a:txBody>
                  <a:tcPr marL="65651" marR="65651" marT="0" marB="0"/>
                </a:tc>
                <a:tc>
                  <a:txBody>
                    <a:bodyPr/>
                    <a:lstStyle/>
                    <a:p>
                      <a:pPr algn="r"/>
                      <a:r>
                        <a:rPr lang="sv-SE" sz="1600">
                          <a:effectLst/>
                          <a:latin typeface="+mj-lt"/>
                        </a:rPr>
                        <a:t>0,28</a:t>
                      </a:r>
                      <a:endParaRPr lang="sv-SE" sz="1600">
                        <a:solidFill>
                          <a:srgbClr val="000000"/>
                        </a:solidFill>
                        <a:effectLst/>
                        <a:latin typeface="+mj-lt"/>
                        <a:ea typeface="+mn-ea"/>
                        <a:cs typeface="Times New Roman" panose="02020603050405020304" pitchFamily="18" charset="0"/>
                      </a:endParaRPr>
                    </a:p>
                  </a:txBody>
                  <a:tcPr marL="65651" marR="65651" marT="0" marB="0"/>
                </a:tc>
                <a:extLst>
                  <a:ext uri="{0D108BD9-81ED-4DB2-BD59-A6C34878D82A}">
                    <a16:rowId xmlns:a16="http://schemas.microsoft.com/office/drawing/2014/main" val="18853697"/>
                  </a:ext>
                </a:extLst>
              </a:tr>
              <a:tr h="371017">
                <a:tc>
                  <a:txBody>
                    <a:bodyPr/>
                    <a:lstStyle/>
                    <a:p>
                      <a:r>
                        <a:rPr lang="sv-SE" sz="1600">
                          <a:effectLst/>
                          <a:latin typeface="+mj-lt"/>
                        </a:rPr>
                        <a:t>Region Gävleborg </a:t>
                      </a:r>
                      <a:endParaRPr lang="sv-SE" sz="1600">
                        <a:solidFill>
                          <a:srgbClr val="000000"/>
                        </a:solidFill>
                        <a:effectLst/>
                        <a:latin typeface="+mj-lt"/>
                        <a:ea typeface="+mn-ea"/>
                        <a:cs typeface="Times New Roman" panose="02020603050405020304" pitchFamily="18" charset="0"/>
                      </a:endParaRPr>
                    </a:p>
                  </a:txBody>
                  <a:tcPr marL="65651" marR="65651" marT="0" marB="0"/>
                </a:tc>
                <a:tc>
                  <a:txBody>
                    <a:bodyPr/>
                    <a:lstStyle/>
                    <a:p>
                      <a:pPr algn="r"/>
                      <a:r>
                        <a:rPr lang="sv-SE" sz="1600">
                          <a:effectLst/>
                          <a:latin typeface="+mj-lt"/>
                        </a:rPr>
                        <a:t>0,28</a:t>
                      </a:r>
                      <a:endParaRPr lang="sv-SE" sz="1600">
                        <a:solidFill>
                          <a:srgbClr val="000000"/>
                        </a:solidFill>
                        <a:effectLst/>
                        <a:latin typeface="+mj-lt"/>
                        <a:ea typeface="+mn-ea"/>
                        <a:cs typeface="Times New Roman" panose="02020603050405020304" pitchFamily="18" charset="0"/>
                      </a:endParaRPr>
                    </a:p>
                  </a:txBody>
                  <a:tcPr marL="65651" marR="65651" marT="0" marB="0"/>
                </a:tc>
                <a:extLst>
                  <a:ext uri="{0D108BD9-81ED-4DB2-BD59-A6C34878D82A}">
                    <a16:rowId xmlns:a16="http://schemas.microsoft.com/office/drawing/2014/main" val="2798700312"/>
                  </a:ext>
                </a:extLst>
              </a:tr>
              <a:tr h="371017">
                <a:tc>
                  <a:txBody>
                    <a:bodyPr/>
                    <a:lstStyle/>
                    <a:p>
                      <a:r>
                        <a:rPr lang="sv-SE" sz="1600">
                          <a:effectLst/>
                          <a:latin typeface="+mj-lt"/>
                        </a:rPr>
                        <a:t>Region Stockholm </a:t>
                      </a:r>
                      <a:endParaRPr lang="sv-SE" sz="1600">
                        <a:solidFill>
                          <a:srgbClr val="000000"/>
                        </a:solidFill>
                        <a:effectLst/>
                        <a:latin typeface="+mj-lt"/>
                        <a:ea typeface="+mn-ea"/>
                        <a:cs typeface="Times New Roman" panose="02020603050405020304" pitchFamily="18" charset="0"/>
                      </a:endParaRPr>
                    </a:p>
                  </a:txBody>
                  <a:tcPr marL="65651" marR="65651" marT="0" marB="0"/>
                </a:tc>
                <a:tc>
                  <a:txBody>
                    <a:bodyPr/>
                    <a:lstStyle/>
                    <a:p>
                      <a:pPr algn="r"/>
                      <a:r>
                        <a:rPr lang="sv-SE" sz="1600" dirty="0">
                          <a:effectLst/>
                          <a:latin typeface="+mj-lt"/>
                        </a:rPr>
                        <a:t>0,27</a:t>
                      </a:r>
                      <a:endParaRPr lang="sv-SE" sz="1600" dirty="0">
                        <a:solidFill>
                          <a:srgbClr val="000000"/>
                        </a:solidFill>
                        <a:effectLst/>
                        <a:latin typeface="+mj-lt"/>
                        <a:ea typeface="+mn-ea"/>
                        <a:cs typeface="Times New Roman" panose="02020603050405020304" pitchFamily="18" charset="0"/>
                      </a:endParaRPr>
                    </a:p>
                  </a:txBody>
                  <a:tcPr marL="65651" marR="65651" marT="0" marB="0"/>
                </a:tc>
                <a:extLst>
                  <a:ext uri="{0D108BD9-81ED-4DB2-BD59-A6C34878D82A}">
                    <a16:rowId xmlns:a16="http://schemas.microsoft.com/office/drawing/2014/main" val="4132635443"/>
                  </a:ext>
                </a:extLst>
              </a:tr>
              <a:tr h="371017">
                <a:tc>
                  <a:txBody>
                    <a:bodyPr/>
                    <a:lstStyle/>
                    <a:p>
                      <a:r>
                        <a:rPr lang="sv-SE" sz="1600">
                          <a:effectLst/>
                          <a:latin typeface="+mj-lt"/>
                        </a:rPr>
                        <a:t>Region Halland </a:t>
                      </a:r>
                      <a:endParaRPr lang="sv-SE" sz="1600">
                        <a:solidFill>
                          <a:srgbClr val="000000"/>
                        </a:solidFill>
                        <a:effectLst/>
                        <a:latin typeface="+mj-lt"/>
                        <a:ea typeface="+mn-ea"/>
                        <a:cs typeface="Times New Roman" panose="02020603050405020304" pitchFamily="18" charset="0"/>
                      </a:endParaRPr>
                    </a:p>
                  </a:txBody>
                  <a:tcPr marL="65651" marR="65651" marT="0" marB="0"/>
                </a:tc>
                <a:tc>
                  <a:txBody>
                    <a:bodyPr/>
                    <a:lstStyle/>
                    <a:p>
                      <a:pPr algn="r"/>
                      <a:r>
                        <a:rPr lang="sv-SE" sz="1600">
                          <a:effectLst/>
                          <a:latin typeface="+mj-lt"/>
                        </a:rPr>
                        <a:t>0,26</a:t>
                      </a:r>
                      <a:endParaRPr lang="sv-SE" sz="1600">
                        <a:solidFill>
                          <a:srgbClr val="000000"/>
                        </a:solidFill>
                        <a:effectLst/>
                        <a:latin typeface="+mj-lt"/>
                        <a:ea typeface="+mn-ea"/>
                        <a:cs typeface="Times New Roman" panose="02020603050405020304" pitchFamily="18" charset="0"/>
                      </a:endParaRPr>
                    </a:p>
                  </a:txBody>
                  <a:tcPr marL="65651" marR="65651" marT="0" marB="0"/>
                </a:tc>
                <a:extLst>
                  <a:ext uri="{0D108BD9-81ED-4DB2-BD59-A6C34878D82A}">
                    <a16:rowId xmlns:a16="http://schemas.microsoft.com/office/drawing/2014/main" val="4207153998"/>
                  </a:ext>
                </a:extLst>
              </a:tr>
              <a:tr h="371017">
                <a:tc>
                  <a:txBody>
                    <a:bodyPr/>
                    <a:lstStyle/>
                    <a:p>
                      <a:r>
                        <a:rPr lang="sv-SE" sz="1600">
                          <a:effectLst/>
                          <a:latin typeface="+mj-lt"/>
                        </a:rPr>
                        <a:t>Region Örebro </a:t>
                      </a:r>
                      <a:endParaRPr lang="sv-SE" sz="1600">
                        <a:solidFill>
                          <a:srgbClr val="000000"/>
                        </a:solidFill>
                        <a:effectLst/>
                        <a:latin typeface="+mj-lt"/>
                        <a:ea typeface="+mn-ea"/>
                        <a:cs typeface="Times New Roman" panose="02020603050405020304" pitchFamily="18" charset="0"/>
                      </a:endParaRPr>
                    </a:p>
                  </a:txBody>
                  <a:tcPr marL="65651" marR="65651" marT="0" marB="0"/>
                </a:tc>
                <a:tc>
                  <a:txBody>
                    <a:bodyPr/>
                    <a:lstStyle/>
                    <a:p>
                      <a:pPr algn="r"/>
                      <a:r>
                        <a:rPr lang="sv-SE" sz="1600" dirty="0">
                          <a:effectLst/>
                          <a:latin typeface="+mj-lt"/>
                        </a:rPr>
                        <a:t>0,26</a:t>
                      </a:r>
                      <a:endParaRPr lang="sv-SE" sz="1600" dirty="0">
                        <a:solidFill>
                          <a:srgbClr val="000000"/>
                        </a:solidFill>
                        <a:effectLst/>
                        <a:latin typeface="+mj-lt"/>
                        <a:ea typeface="+mn-ea"/>
                        <a:cs typeface="Times New Roman" panose="02020603050405020304" pitchFamily="18" charset="0"/>
                      </a:endParaRPr>
                    </a:p>
                  </a:txBody>
                  <a:tcPr marL="65651" marR="65651" marT="0" marB="0"/>
                </a:tc>
                <a:extLst>
                  <a:ext uri="{0D108BD9-81ED-4DB2-BD59-A6C34878D82A}">
                    <a16:rowId xmlns:a16="http://schemas.microsoft.com/office/drawing/2014/main" val="2594654289"/>
                  </a:ext>
                </a:extLst>
              </a:tr>
            </a:tbl>
          </a:graphicData>
        </a:graphic>
      </p:graphicFrame>
      <p:sp>
        <p:nvSpPr>
          <p:cNvPr id="2" name="Rubrik 1">
            <a:extLst>
              <a:ext uri="{FF2B5EF4-FFF2-40B4-BE49-F238E27FC236}">
                <a16:creationId xmlns:a16="http://schemas.microsoft.com/office/drawing/2014/main" id="{10E4F139-D3B5-5076-9F95-874A840765E2}"/>
              </a:ext>
            </a:extLst>
          </p:cNvPr>
          <p:cNvSpPr>
            <a:spLocks noGrp="1"/>
          </p:cNvSpPr>
          <p:nvPr>
            <p:ph type="ctrTitle"/>
          </p:nvPr>
        </p:nvSpPr>
        <p:spPr>
          <a:xfrm>
            <a:off x="838199" y="291090"/>
            <a:ext cx="10515599" cy="932688"/>
          </a:xfrm>
        </p:spPr>
        <p:txBody>
          <a:bodyPr>
            <a:normAutofit fontScale="90000"/>
          </a:bodyPr>
          <a:lstStyle/>
          <a:p>
            <a:pPr algn="l"/>
            <a:r>
              <a:rPr lang="sv-SE" sz="4000" dirty="0">
                <a:effectLst/>
              </a:rPr>
              <a:t>Antal ST-läkare i allmän­medicin per 1000 invånare</a:t>
            </a:r>
            <a:br>
              <a:rPr lang="sv-SE" sz="3000" dirty="0">
                <a:effectLst/>
                <a:latin typeface="Times New Roman" panose="02020603050405020304" pitchFamily="18" charset="0"/>
                <a:ea typeface="+mn-ea"/>
                <a:cs typeface="Times New Roman" panose="02020603050405020304" pitchFamily="18" charset="0"/>
              </a:rPr>
            </a:br>
            <a:endParaRPr lang="sv-SE" sz="3000" dirty="0"/>
          </a:p>
        </p:txBody>
      </p:sp>
      <p:sp>
        <p:nvSpPr>
          <p:cNvPr id="3" name="Underrubrik 2">
            <a:extLst>
              <a:ext uri="{FF2B5EF4-FFF2-40B4-BE49-F238E27FC236}">
                <a16:creationId xmlns:a16="http://schemas.microsoft.com/office/drawing/2014/main" id="{2B78F468-6565-9900-1254-D852EEABFEFB}"/>
              </a:ext>
            </a:extLst>
          </p:cNvPr>
          <p:cNvSpPr>
            <a:spLocks noGrp="1"/>
          </p:cNvSpPr>
          <p:nvPr>
            <p:ph type="subTitle" idx="1"/>
          </p:nvPr>
        </p:nvSpPr>
        <p:spPr>
          <a:xfrm>
            <a:off x="4952999" y="757434"/>
            <a:ext cx="10515599" cy="420624"/>
          </a:xfrm>
        </p:spPr>
        <p:txBody>
          <a:bodyPr>
            <a:normAutofit/>
          </a:bodyPr>
          <a:lstStyle/>
          <a:p>
            <a:pPr algn="l"/>
            <a:r>
              <a:rPr lang="sv-SE" dirty="0"/>
              <a:t>2021</a:t>
            </a:r>
          </a:p>
        </p:txBody>
      </p:sp>
      <p:sp>
        <p:nvSpPr>
          <p:cNvPr id="6" name="Ellips 5">
            <a:extLst>
              <a:ext uri="{FF2B5EF4-FFF2-40B4-BE49-F238E27FC236}">
                <a16:creationId xmlns:a16="http://schemas.microsoft.com/office/drawing/2014/main" id="{02939543-2909-730B-851F-44B1CD3D9AA7}"/>
              </a:ext>
            </a:extLst>
          </p:cNvPr>
          <p:cNvSpPr/>
          <p:nvPr/>
        </p:nvSpPr>
        <p:spPr>
          <a:xfrm>
            <a:off x="7815942" y="5483295"/>
            <a:ext cx="1643742" cy="1055474"/>
          </a:xfrm>
          <a:prstGeom prst="ellipse">
            <a:avLst/>
          </a:prstGeom>
          <a:solidFill>
            <a:srgbClr val="44546A"/>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Riket 0,32</a:t>
            </a:r>
          </a:p>
        </p:txBody>
      </p:sp>
    </p:spTree>
    <p:extLst>
      <p:ext uri="{BB962C8B-B14F-4D97-AF65-F5344CB8AC3E}">
        <p14:creationId xmlns:p14="http://schemas.microsoft.com/office/powerpoint/2010/main" val="2750618182"/>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D9CE6B2-6478-8FF9-0515-689130331C10}"/>
              </a:ext>
            </a:extLst>
          </p:cNvPr>
          <p:cNvSpPr>
            <a:spLocks noGrp="1"/>
          </p:cNvSpPr>
          <p:nvPr>
            <p:ph type="title"/>
          </p:nvPr>
        </p:nvSpPr>
        <p:spPr/>
        <p:txBody>
          <a:bodyPr/>
          <a:lstStyle/>
          <a:p>
            <a:pPr algn="ctr"/>
            <a:r>
              <a:rPr lang="sv-SE" dirty="0"/>
              <a:t>Framgångsfaktorer i </a:t>
            </a:r>
            <a:br>
              <a:rPr lang="sv-SE" dirty="0"/>
            </a:br>
            <a:r>
              <a:rPr lang="sv-SE" dirty="0"/>
              <a:t>Region Jämtland Härjedalen</a:t>
            </a:r>
          </a:p>
        </p:txBody>
      </p:sp>
      <p:sp>
        <p:nvSpPr>
          <p:cNvPr id="3" name="Platshållare för innehåll 2">
            <a:extLst>
              <a:ext uri="{FF2B5EF4-FFF2-40B4-BE49-F238E27FC236}">
                <a16:creationId xmlns:a16="http://schemas.microsoft.com/office/drawing/2014/main" id="{01334E39-20D7-1A3B-B302-3D57AFE53FAF}"/>
              </a:ext>
            </a:extLst>
          </p:cNvPr>
          <p:cNvSpPr>
            <a:spLocks noGrp="1"/>
          </p:cNvSpPr>
          <p:nvPr>
            <p:ph idx="1"/>
          </p:nvPr>
        </p:nvSpPr>
        <p:spPr/>
        <p:txBody>
          <a:bodyPr/>
          <a:lstStyle/>
          <a:p>
            <a:r>
              <a:rPr lang="sv-SE" dirty="0"/>
              <a:t>Ledningen</a:t>
            </a:r>
          </a:p>
          <a:p>
            <a:r>
              <a:rPr lang="sv-SE" dirty="0"/>
              <a:t>Jobbar för framtiden på alla nivåer i hälso-och sjukvården</a:t>
            </a:r>
          </a:p>
          <a:p>
            <a:r>
              <a:rPr lang="sv-SE" dirty="0"/>
              <a:t>Primärvården röd tråd i AT-utbildningen</a:t>
            </a:r>
          </a:p>
          <a:p>
            <a:r>
              <a:rPr lang="sv-SE" dirty="0"/>
              <a:t>Regionalisering av läkarutbildningen</a:t>
            </a:r>
          </a:p>
          <a:p>
            <a:r>
              <a:rPr lang="sv-SE" dirty="0"/>
              <a:t>God sammanhållning</a:t>
            </a:r>
          </a:p>
          <a:p>
            <a:r>
              <a:rPr lang="sv-SE" dirty="0"/>
              <a:t>Attraktiv region</a:t>
            </a:r>
          </a:p>
        </p:txBody>
      </p:sp>
    </p:spTree>
    <p:extLst>
      <p:ext uri="{BB962C8B-B14F-4D97-AF65-F5344CB8AC3E}">
        <p14:creationId xmlns:p14="http://schemas.microsoft.com/office/powerpoint/2010/main" val="4097054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a:extLst>
              <a:ext uri="{FF2B5EF4-FFF2-40B4-BE49-F238E27FC236}">
                <a16:creationId xmlns:a16="http://schemas.microsoft.com/office/drawing/2014/main" id="{3426B2F3-AE56-4A45-9B7D-95F26EF5B002}"/>
              </a:ext>
            </a:extLst>
          </p:cNvPr>
          <p:cNvSpPr>
            <a:spLocks noGrp="1"/>
          </p:cNvSpPr>
          <p:nvPr>
            <p:ph type="subTitle" idx="1"/>
          </p:nvPr>
        </p:nvSpPr>
        <p:spPr>
          <a:xfrm>
            <a:off x="666000" y="5695425"/>
            <a:ext cx="9608400" cy="1425600"/>
          </a:xfrm>
        </p:spPr>
        <p:txBody>
          <a:bodyPr/>
          <a:lstStyle/>
          <a:p>
            <a:endParaRPr lang="sv-SE" b="1" dirty="0"/>
          </a:p>
        </p:txBody>
      </p:sp>
      <p:sp>
        <p:nvSpPr>
          <p:cNvPr id="3" name="Rubrik 2">
            <a:extLst>
              <a:ext uri="{FF2B5EF4-FFF2-40B4-BE49-F238E27FC236}">
                <a16:creationId xmlns:a16="http://schemas.microsoft.com/office/drawing/2014/main" id="{46B5DD8E-79A4-42CD-B870-D9F6F60CD302}"/>
              </a:ext>
            </a:extLst>
          </p:cNvPr>
          <p:cNvSpPr>
            <a:spLocks noGrp="1"/>
          </p:cNvSpPr>
          <p:nvPr>
            <p:ph type="ctrTitle"/>
          </p:nvPr>
        </p:nvSpPr>
        <p:spPr>
          <a:xfrm>
            <a:off x="666000" y="4349721"/>
            <a:ext cx="9608400" cy="1977075"/>
          </a:xfrm>
        </p:spPr>
        <p:txBody>
          <a:bodyPr/>
          <a:lstStyle/>
          <a:p>
            <a:r>
              <a:rPr lang="sv-SE" b="0" dirty="0">
                <a:latin typeface="Calibri Light" panose="020F0302020204030204" pitchFamily="34" charset="0"/>
                <a:cs typeface="Calibri Light" panose="020F0302020204030204" pitchFamily="34" charset="0"/>
              </a:rPr>
              <a:t>Personer i SÄBO med fast läkarkontakt och fast vårdkontakt</a:t>
            </a:r>
            <a:r>
              <a:rPr lang="sv-SE" dirty="0">
                <a:latin typeface="Times New Roman" panose="02020603050405020304" pitchFamily="18" charset="0"/>
                <a:cs typeface="Times New Roman" panose="02020603050405020304" pitchFamily="18" charset="0"/>
              </a:rPr>
              <a:t> </a:t>
            </a:r>
          </a:p>
        </p:txBody>
      </p:sp>
      <p:pic>
        <p:nvPicPr>
          <p:cNvPr id="4" name="Platshållare för innehåll 3">
            <a:extLst>
              <a:ext uri="{FF2B5EF4-FFF2-40B4-BE49-F238E27FC236}">
                <a16:creationId xmlns:a16="http://schemas.microsoft.com/office/drawing/2014/main" id="{EDB59611-081E-417C-8917-C5D49E77F396}"/>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2971800" y="367115"/>
            <a:ext cx="5573486" cy="3802114"/>
          </a:xfrm>
          <a:prstGeom prst="rect">
            <a:avLst/>
          </a:prstGeom>
        </p:spPr>
      </p:pic>
    </p:spTree>
    <p:extLst>
      <p:ext uri="{BB962C8B-B14F-4D97-AF65-F5344CB8AC3E}">
        <p14:creationId xmlns:p14="http://schemas.microsoft.com/office/powerpoint/2010/main" val="3688174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9F940BE3-6E34-4879-8DA9-1E7BB1E566CD}"/>
              </a:ext>
            </a:extLst>
          </p:cNvPr>
          <p:cNvSpPr>
            <a:spLocks noGrp="1"/>
          </p:cNvSpPr>
          <p:nvPr>
            <p:ph idx="1"/>
          </p:nvPr>
        </p:nvSpPr>
        <p:spPr>
          <a:xfrm>
            <a:off x="664232" y="2114550"/>
            <a:ext cx="9609825" cy="3747776"/>
          </a:xfrm>
        </p:spPr>
        <p:txBody>
          <a:bodyPr vert="horz" lIns="91440" tIns="45720" rIns="91440" bIns="45720" rtlCol="0" anchor="t">
            <a:noAutofit/>
          </a:bodyPr>
          <a:lstStyle/>
          <a:p>
            <a:pPr marL="258445"/>
            <a:r>
              <a:rPr lang="sv-SE" dirty="0">
                <a:latin typeface="Calibri"/>
                <a:cs typeface="Times New Roman"/>
              </a:rPr>
              <a:t>Högt deltagande – 282 kommuner</a:t>
            </a:r>
          </a:p>
          <a:p>
            <a:pPr marL="258445"/>
            <a:r>
              <a:rPr lang="sv-SE" b="1" dirty="0">
                <a:latin typeface="Calibri"/>
                <a:cs typeface="Times New Roman"/>
              </a:rPr>
              <a:t>93% har en fast läkarkontakt</a:t>
            </a:r>
          </a:p>
          <a:p>
            <a:pPr marL="258445"/>
            <a:r>
              <a:rPr lang="sv-SE" b="1" dirty="0">
                <a:latin typeface="Calibri"/>
                <a:cs typeface="Times New Roman"/>
              </a:rPr>
              <a:t>97% har en fast vårdkontakt i kommunen</a:t>
            </a:r>
          </a:p>
          <a:p>
            <a:pPr marL="258445"/>
            <a:r>
              <a:rPr lang="sv-SE" dirty="0">
                <a:latin typeface="Calibri"/>
                <a:cs typeface="Times New Roman"/>
              </a:rPr>
              <a:t>11 län har fast läkarkontakt i 98% eller mer</a:t>
            </a:r>
          </a:p>
          <a:p>
            <a:pPr marL="258445"/>
            <a:r>
              <a:rPr lang="sv-SE" dirty="0">
                <a:latin typeface="Calibri"/>
                <a:cs typeface="Times New Roman"/>
              </a:rPr>
              <a:t>11 kommuner i 6 län har ett resultat på 20% eller lägre</a:t>
            </a:r>
          </a:p>
        </p:txBody>
      </p:sp>
      <p:sp>
        <p:nvSpPr>
          <p:cNvPr id="3" name="Rubrik 2">
            <a:extLst>
              <a:ext uri="{FF2B5EF4-FFF2-40B4-BE49-F238E27FC236}">
                <a16:creationId xmlns:a16="http://schemas.microsoft.com/office/drawing/2014/main" id="{811AEF53-C979-438F-A6D5-7880F4F39862}"/>
              </a:ext>
            </a:extLst>
          </p:cNvPr>
          <p:cNvSpPr>
            <a:spLocks noGrp="1"/>
          </p:cNvSpPr>
          <p:nvPr>
            <p:ph type="title"/>
          </p:nvPr>
        </p:nvSpPr>
        <p:spPr/>
        <p:txBody>
          <a:bodyPr/>
          <a:lstStyle/>
          <a:p>
            <a:r>
              <a:rPr lang="sv-SE" b="0" dirty="0">
                <a:latin typeface="Calibri Light" panose="020F0302020204030204" pitchFamily="34" charset="0"/>
                <a:cs typeface="Calibri Light" panose="020F0302020204030204" pitchFamily="34" charset="0"/>
              </a:rPr>
              <a:t>Sammanfattning av resultat</a:t>
            </a:r>
          </a:p>
        </p:txBody>
      </p:sp>
    </p:spTree>
    <p:extLst>
      <p:ext uri="{BB962C8B-B14F-4D97-AF65-F5344CB8AC3E}">
        <p14:creationId xmlns:p14="http://schemas.microsoft.com/office/powerpoint/2010/main" val="1851749771"/>
      </p:ext>
    </p:extLst>
  </p:cSld>
  <p:clrMapOvr>
    <a:masterClrMapping/>
  </p:clrMapOvr>
</p:sld>
</file>

<file path=ppt/theme/theme1.xml><?xml version="1.0" encoding="utf-8"?>
<a:theme xmlns:a="http://schemas.openxmlformats.org/drawingml/2006/main" name="1_Office-tema">
  <a:themeElements>
    <a:clrScheme name="Egen 2">
      <a:dk1>
        <a:srgbClr val="000000"/>
      </a:dk1>
      <a:lt1>
        <a:srgbClr val="FFFFFF"/>
      </a:lt1>
      <a:dk2>
        <a:srgbClr val="44546A"/>
      </a:dk2>
      <a:lt2>
        <a:srgbClr val="E7E6E6"/>
      </a:lt2>
      <a:accent1>
        <a:srgbClr val="447079"/>
      </a:accent1>
      <a:accent2>
        <a:srgbClr val="71B3A7"/>
      </a:accent2>
      <a:accent3>
        <a:srgbClr val="5D287F"/>
      </a:accent3>
      <a:accent4>
        <a:srgbClr val="DFA18D"/>
      </a:accent4>
      <a:accent5>
        <a:srgbClr val="EFCD30"/>
      </a:accent5>
      <a:accent6>
        <a:srgbClr val="D3CDB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imarvardsKvalitet och professionsföreningarna_korr4" id="{0622CD03-646A-464B-A0B7-107415F1D3AE}" vid="{9DA69854-CB91-684A-B2C4-0C27E53284DC}"/>
    </a:ext>
  </a:extLst>
</a:theme>
</file>

<file path=ppt/theme/theme2.xml><?xml version="1.0" encoding="utf-8"?>
<a:theme xmlns:a="http://schemas.openxmlformats.org/drawingml/2006/main" name="SKL PPT Gul">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F12CA4A6-CA0C-4B22-9C63-F0644DB6170F}" vid="{2E8938F9-0327-447A-BF3F-FC61FA569C80}"/>
    </a:ext>
  </a:extLst>
</a:theme>
</file>

<file path=ppt/theme/theme3.xml><?xml version="1.0" encoding="utf-8"?>
<a:theme xmlns:a="http://schemas.openxmlformats.org/drawingml/2006/main" name="Office-tema">
  <a:themeElements>
    <a:clrScheme name="Anpassat 1">
      <a:dk1>
        <a:sysClr val="windowText" lastClr="000000"/>
      </a:dk1>
      <a:lt1>
        <a:sysClr val="window" lastClr="FFFFFF"/>
      </a:lt1>
      <a:dk2>
        <a:srgbClr val="44546A"/>
      </a:dk2>
      <a:lt2>
        <a:srgbClr val="E7E6E6"/>
      </a:lt2>
      <a:accent1>
        <a:srgbClr val="00B050"/>
      </a:accent1>
      <a:accent2>
        <a:srgbClr val="FF0000"/>
      </a:accent2>
      <a:accent3>
        <a:srgbClr val="FFC000"/>
      </a:accent3>
      <a:accent4>
        <a:srgbClr val="ADB9CA"/>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5451</TotalTime>
  <Words>650</Words>
  <Application>Microsoft Office PowerPoint</Application>
  <PresentationFormat>Bredbild</PresentationFormat>
  <Paragraphs>206</Paragraphs>
  <Slides>17</Slides>
  <Notes>3</Notes>
  <HiddenSlides>0</HiddenSlides>
  <MMClips>0</MMClips>
  <ScaleCrop>false</ScaleCrop>
  <HeadingPairs>
    <vt:vector size="6" baseType="variant">
      <vt:variant>
        <vt:lpstr>Använt teckensnitt</vt:lpstr>
      </vt:variant>
      <vt:variant>
        <vt:i4>7</vt:i4>
      </vt:variant>
      <vt:variant>
        <vt:lpstr>Tema</vt:lpstr>
      </vt:variant>
      <vt:variant>
        <vt:i4>3</vt:i4>
      </vt:variant>
      <vt:variant>
        <vt:lpstr>Bildrubriker</vt:lpstr>
      </vt:variant>
      <vt:variant>
        <vt:i4>17</vt:i4>
      </vt:variant>
    </vt:vector>
  </HeadingPairs>
  <TitlesOfParts>
    <vt:vector size="27" baseType="lpstr">
      <vt:lpstr>Arial</vt:lpstr>
      <vt:lpstr>Calibri</vt:lpstr>
      <vt:lpstr>Calibri Light</vt:lpstr>
      <vt:lpstr>Roboto</vt:lpstr>
      <vt:lpstr>Symbol</vt:lpstr>
      <vt:lpstr>Times New Roman</vt:lpstr>
      <vt:lpstr>Trebuchet MS</vt:lpstr>
      <vt:lpstr>1_Office-tema</vt:lpstr>
      <vt:lpstr>SKL PPT Gul</vt:lpstr>
      <vt:lpstr>Office-tema</vt:lpstr>
      <vt:lpstr>Fasta vårdkontakter 221021 Susanne Steen</vt:lpstr>
      <vt:lpstr>Överenskommelse Nära vård med primärvården som nav 2022  </vt:lpstr>
      <vt:lpstr>Aktiviteter i projektet   Kontinuitet och fasta kontakter  </vt:lpstr>
      <vt:lpstr>ST-läkare, riket</vt:lpstr>
      <vt:lpstr>ST-läkartillgång i Primärvård</vt:lpstr>
      <vt:lpstr>Antal ST-läkare i allmän­medicin per 1000 invånare </vt:lpstr>
      <vt:lpstr>Framgångsfaktorer i  Region Jämtland Härjedalen</vt:lpstr>
      <vt:lpstr>Personer i SÄBO med fast läkarkontakt och fast vårdkontakt </vt:lpstr>
      <vt:lpstr>Sammanfattning av resultat</vt:lpstr>
      <vt:lpstr>PowerPoint-presentation</vt:lpstr>
      <vt:lpstr>Byggstenar i arbetet med att registrera  fasta kontakter</vt:lpstr>
      <vt:lpstr>Andel med PrimärvårdsKvalitet</vt:lpstr>
      <vt:lpstr>PowerPoint-presentation</vt:lpstr>
      <vt:lpstr>PowerPoint-presentation</vt:lpstr>
      <vt:lpstr>PowerPoint-presentation</vt:lpstr>
      <vt:lpstr>PowerPoint-presentation</vt:lpstr>
      <vt:lpstr> Tack!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Kontinuitet</dc:title>
  <dc:creator>Eva Arvidsson</dc:creator>
  <cp:lastModifiedBy>Gäre Arvidsson Stina</cp:lastModifiedBy>
  <cp:revision>29</cp:revision>
  <dcterms:created xsi:type="dcterms:W3CDTF">2022-06-28T09:05:18Z</dcterms:created>
  <dcterms:modified xsi:type="dcterms:W3CDTF">2022-11-08T16:25:56Z</dcterms:modified>
</cp:coreProperties>
</file>