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9" r:id="rId3"/>
  </p:sldMasterIdLst>
  <p:notesMasterIdLst>
    <p:notesMasterId r:id="rId11"/>
  </p:notesMasterIdLst>
  <p:sldIdLst>
    <p:sldId id="265" r:id="rId4"/>
    <p:sldId id="260" r:id="rId5"/>
    <p:sldId id="258" r:id="rId6"/>
    <p:sldId id="259" r:id="rId7"/>
    <p:sldId id="261" r:id="rId8"/>
    <p:sldId id="262" r:id="rId9"/>
    <p:sldId id="263" r:id="rId1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1E0119-8488-432A-97C9-BB21A0EE3BF2}" v="40" dt="2022-10-21T12:11:49.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3" d="100"/>
          <a:sy n="63" d="100"/>
        </p:scale>
        <p:origin x="54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E9CBD7-B473-404C-905F-BFC08FDA2242}"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sv-SE"/>
        </a:p>
      </dgm:t>
    </dgm:pt>
    <dgm:pt modelId="{03530131-FA7B-7C42-8E41-FE52366A014F}">
      <dgm:prSet phldrT="[Text]"/>
      <dgm:spPr/>
      <dgm:t>
        <a:bodyPr/>
        <a:lstStyle/>
        <a:p>
          <a:r>
            <a:rPr lang="sv-SE"/>
            <a:t>Hälsa</a:t>
          </a:r>
        </a:p>
      </dgm:t>
    </dgm:pt>
    <dgm:pt modelId="{47F6BEC7-255B-D945-9216-5C68E995F8CB}" type="parTrans" cxnId="{C9D3BE72-6122-A244-8A7E-656D59EC00D2}">
      <dgm:prSet/>
      <dgm:spPr/>
      <dgm:t>
        <a:bodyPr/>
        <a:lstStyle/>
        <a:p>
          <a:endParaRPr lang="sv-SE"/>
        </a:p>
      </dgm:t>
    </dgm:pt>
    <dgm:pt modelId="{7CF962CC-5F4F-4B43-B40D-E52842C3C352}" type="sibTrans" cxnId="{C9D3BE72-6122-A244-8A7E-656D59EC00D2}">
      <dgm:prSet/>
      <dgm:spPr>
        <a:solidFill>
          <a:schemeClr val="accent4"/>
        </a:solidFill>
      </dgm:spPr>
      <dgm:t>
        <a:bodyPr/>
        <a:lstStyle/>
        <a:p>
          <a:endParaRPr lang="sv-SE"/>
        </a:p>
      </dgm:t>
    </dgm:pt>
    <dgm:pt modelId="{9FEAB61C-371A-8C4E-8282-F3951E8AF5C7}">
      <dgm:prSet phldrT="[Text]"/>
      <dgm:spPr/>
      <dgm:t>
        <a:bodyPr/>
        <a:lstStyle/>
        <a:p>
          <a:r>
            <a:rPr lang="sv-SE"/>
            <a:t>Ekonomi</a:t>
          </a:r>
        </a:p>
      </dgm:t>
    </dgm:pt>
    <dgm:pt modelId="{2F2B9D7D-57C1-BE40-BE66-32425527A41C}" type="parTrans" cxnId="{D8B2EB6B-D8BC-4F40-983D-1736A2709624}">
      <dgm:prSet/>
      <dgm:spPr/>
      <dgm:t>
        <a:bodyPr/>
        <a:lstStyle/>
        <a:p>
          <a:endParaRPr lang="sv-SE"/>
        </a:p>
      </dgm:t>
    </dgm:pt>
    <dgm:pt modelId="{65A7ECCB-A5EF-EC4D-8B59-54397510FE76}" type="sibTrans" cxnId="{D8B2EB6B-D8BC-4F40-983D-1736A2709624}">
      <dgm:prSet/>
      <dgm:spPr>
        <a:solidFill>
          <a:schemeClr val="accent4"/>
        </a:solidFill>
      </dgm:spPr>
      <dgm:t>
        <a:bodyPr/>
        <a:lstStyle/>
        <a:p>
          <a:endParaRPr lang="sv-SE"/>
        </a:p>
      </dgm:t>
    </dgm:pt>
    <dgm:pt modelId="{EDCC9633-2A5E-6942-9739-D881829CAF35}">
      <dgm:prSet phldrT="[Text]"/>
      <dgm:spPr/>
      <dgm:t>
        <a:bodyPr/>
        <a:lstStyle/>
        <a:p>
          <a:r>
            <a:rPr lang="sv-SE"/>
            <a:t>Klimat</a:t>
          </a:r>
        </a:p>
      </dgm:t>
    </dgm:pt>
    <dgm:pt modelId="{47EEAB82-15C1-9047-AE88-569FB4177242}" type="sibTrans" cxnId="{51D3A662-60B1-924E-8AA6-F9F33E665ADF}">
      <dgm:prSet/>
      <dgm:spPr>
        <a:solidFill>
          <a:schemeClr val="accent4"/>
        </a:solidFill>
      </dgm:spPr>
      <dgm:t>
        <a:bodyPr/>
        <a:lstStyle/>
        <a:p>
          <a:endParaRPr lang="sv-SE"/>
        </a:p>
      </dgm:t>
    </dgm:pt>
    <dgm:pt modelId="{3235D5B7-D6F1-554F-9341-2970CBE4755F}" type="parTrans" cxnId="{51D3A662-60B1-924E-8AA6-F9F33E665ADF}">
      <dgm:prSet/>
      <dgm:spPr/>
      <dgm:t>
        <a:bodyPr/>
        <a:lstStyle/>
        <a:p>
          <a:endParaRPr lang="sv-SE"/>
        </a:p>
      </dgm:t>
    </dgm:pt>
    <dgm:pt modelId="{BF324EB9-A8AE-8345-BC46-A123CA907E19}" type="pres">
      <dgm:prSet presAssocID="{1BE9CBD7-B473-404C-905F-BFC08FDA2242}" presName="cycle" presStyleCnt="0">
        <dgm:presLayoutVars>
          <dgm:dir/>
          <dgm:resizeHandles val="exact"/>
        </dgm:presLayoutVars>
      </dgm:prSet>
      <dgm:spPr/>
    </dgm:pt>
    <dgm:pt modelId="{94BD9B9F-E2DD-D54D-BCA1-29E2F1CEA415}" type="pres">
      <dgm:prSet presAssocID="{EDCC9633-2A5E-6942-9739-D881829CAF35}" presName="dummy" presStyleCnt="0"/>
      <dgm:spPr/>
    </dgm:pt>
    <dgm:pt modelId="{9C409957-3B9C-9349-B62E-BE5EEB7003E0}" type="pres">
      <dgm:prSet presAssocID="{EDCC9633-2A5E-6942-9739-D881829CAF35}" presName="node" presStyleLbl="revTx" presStyleIdx="0" presStyleCnt="3">
        <dgm:presLayoutVars>
          <dgm:bulletEnabled val="1"/>
        </dgm:presLayoutVars>
      </dgm:prSet>
      <dgm:spPr/>
    </dgm:pt>
    <dgm:pt modelId="{434F8DA9-9442-3747-A379-FCD79FDF3262}" type="pres">
      <dgm:prSet presAssocID="{47EEAB82-15C1-9047-AE88-569FB4177242}" presName="sibTrans" presStyleLbl="node1" presStyleIdx="0" presStyleCnt="3" custLinFactNeighborY="-219"/>
      <dgm:spPr/>
    </dgm:pt>
    <dgm:pt modelId="{25737880-371F-7C4C-AC9D-0AC4556B76E6}" type="pres">
      <dgm:prSet presAssocID="{03530131-FA7B-7C42-8E41-FE52366A014F}" presName="dummy" presStyleCnt="0"/>
      <dgm:spPr/>
    </dgm:pt>
    <dgm:pt modelId="{1785297E-B4DF-404F-9B67-B39974F07025}" type="pres">
      <dgm:prSet presAssocID="{03530131-FA7B-7C42-8E41-FE52366A014F}" presName="node" presStyleLbl="revTx" presStyleIdx="1" presStyleCnt="3">
        <dgm:presLayoutVars>
          <dgm:bulletEnabled val="1"/>
        </dgm:presLayoutVars>
      </dgm:prSet>
      <dgm:spPr/>
    </dgm:pt>
    <dgm:pt modelId="{B5FAF290-0465-5043-8848-D537F0BFA1F0}" type="pres">
      <dgm:prSet presAssocID="{7CF962CC-5F4F-4B43-B40D-E52842C3C352}" presName="sibTrans" presStyleLbl="node1" presStyleIdx="1" presStyleCnt="3"/>
      <dgm:spPr/>
    </dgm:pt>
    <dgm:pt modelId="{101ABB94-DDFF-3444-B1CE-0B0BEED8B48B}" type="pres">
      <dgm:prSet presAssocID="{9FEAB61C-371A-8C4E-8282-F3951E8AF5C7}" presName="dummy" presStyleCnt="0"/>
      <dgm:spPr/>
    </dgm:pt>
    <dgm:pt modelId="{51CFD457-1C26-AD4B-84B0-DEF1656EF0E6}" type="pres">
      <dgm:prSet presAssocID="{9FEAB61C-371A-8C4E-8282-F3951E8AF5C7}" presName="node" presStyleLbl="revTx" presStyleIdx="2" presStyleCnt="3">
        <dgm:presLayoutVars>
          <dgm:bulletEnabled val="1"/>
        </dgm:presLayoutVars>
      </dgm:prSet>
      <dgm:spPr/>
    </dgm:pt>
    <dgm:pt modelId="{B1748375-22F6-9F4E-8DCE-920FB7000E05}" type="pres">
      <dgm:prSet presAssocID="{65A7ECCB-A5EF-EC4D-8B59-54397510FE76}" presName="sibTrans" presStyleLbl="node1" presStyleIdx="2" presStyleCnt="3"/>
      <dgm:spPr/>
    </dgm:pt>
  </dgm:ptLst>
  <dgm:cxnLst>
    <dgm:cxn modelId="{C2275A13-89F4-024E-9763-4C54A893A19D}" type="presOf" srcId="{EDCC9633-2A5E-6942-9739-D881829CAF35}" destId="{9C409957-3B9C-9349-B62E-BE5EEB7003E0}" srcOrd="0" destOrd="0" presId="urn:microsoft.com/office/officeart/2005/8/layout/cycle1"/>
    <dgm:cxn modelId="{F17CCA28-840A-AD4F-B246-66581934A614}" type="presOf" srcId="{47EEAB82-15C1-9047-AE88-569FB4177242}" destId="{434F8DA9-9442-3747-A379-FCD79FDF3262}" srcOrd="0" destOrd="0" presId="urn:microsoft.com/office/officeart/2005/8/layout/cycle1"/>
    <dgm:cxn modelId="{57B5B53A-FF2C-8E46-8BCD-3815ACC43A91}" type="presOf" srcId="{9FEAB61C-371A-8C4E-8282-F3951E8AF5C7}" destId="{51CFD457-1C26-AD4B-84B0-DEF1656EF0E6}" srcOrd="0" destOrd="0" presId="urn:microsoft.com/office/officeart/2005/8/layout/cycle1"/>
    <dgm:cxn modelId="{51D3A662-60B1-924E-8AA6-F9F33E665ADF}" srcId="{1BE9CBD7-B473-404C-905F-BFC08FDA2242}" destId="{EDCC9633-2A5E-6942-9739-D881829CAF35}" srcOrd="0" destOrd="0" parTransId="{3235D5B7-D6F1-554F-9341-2970CBE4755F}" sibTransId="{47EEAB82-15C1-9047-AE88-569FB4177242}"/>
    <dgm:cxn modelId="{D8B2EB6B-D8BC-4F40-983D-1736A2709624}" srcId="{1BE9CBD7-B473-404C-905F-BFC08FDA2242}" destId="{9FEAB61C-371A-8C4E-8282-F3951E8AF5C7}" srcOrd="2" destOrd="0" parTransId="{2F2B9D7D-57C1-BE40-BE66-32425527A41C}" sibTransId="{65A7ECCB-A5EF-EC4D-8B59-54397510FE76}"/>
    <dgm:cxn modelId="{C9D3BE72-6122-A244-8A7E-656D59EC00D2}" srcId="{1BE9CBD7-B473-404C-905F-BFC08FDA2242}" destId="{03530131-FA7B-7C42-8E41-FE52366A014F}" srcOrd="1" destOrd="0" parTransId="{47F6BEC7-255B-D945-9216-5C68E995F8CB}" sibTransId="{7CF962CC-5F4F-4B43-B40D-E52842C3C352}"/>
    <dgm:cxn modelId="{80620576-9E0B-1B42-97E2-E1F09E9F03E6}" type="presOf" srcId="{7CF962CC-5F4F-4B43-B40D-E52842C3C352}" destId="{B5FAF290-0465-5043-8848-D537F0BFA1F0}" srcOrd="0" destOrd="0" presId="urn:microsoft.com/office/officeart/2005/8/layout/cycle1"/>
    <dgm:cxn modelId="{3E326559-6CD7-0D40-9463-F95929030425}" type="presOf" srcId="{65A7ECCB-A5EF-EC4D-8B59-54397510FE76}" destId="{B1748375-22F6-9F4E-8DCE-920FB7000E05}" srcOrd="0" destOrd="0" presId="urn:microsoft.com/office/officeart/2005/8/layout/cycle1"/>
    <dgm:cxn modelId="{5B962DE9-DF7A-344D-96DC-4074019DAD53}" type="presOf" srcId="{1BE9CBD7-B473-404C-905F-BFC08FDA2242}" destId="{BF324EB9-A8AE-8345-BC46-A123CA907E19}" srcOrd="0" destOrd="0" presId="urn:microsoft.com/office/officeart/2005/8/layout/cycle1"/>
    <dgm:cxn modelId="{748F90EC-9869-6B46-B3F0-09768D499DDF}" type="presOf" srcId="{03530131-FA7B-7C42-8E41-FE52366A014F}" destId="{1785297E-B4DF-404F-9B67-B39974F07025}" srcOrd="0" destOrd="0" presId="urn:microsoft.com/office/officeart/2005/8/layout/cycle1"/>
    <dgm:cxn modelId="{D2ED9336-21D4-6945-BB63-C62DF5AFFA53}" type="presParOf" srcId="{BF324EB9-A8AE-8345-BC46-A123CA907E19}" destId="{94BD9B9F-E2DD-D54D-BCA1-29E2F1CEA415}" srcOrd="0" destOrd="0" presId="urn:microsoft.com/office/officeart/2005/8/layout/cycle1"/>
    <dgm:cxn modelId="{E9365838-1C10-F74F-9BC1-602081A2D512}" type="presParOf" srcId="{BF324EB9-A8AE-8345-BC46-A123CA907E19}" destId="{9C409957-3B9C-9349-B62E-BE5EEB7003E0}" srcOrd="1" destOrd="0" presId="urn:microsoft.com/office/officeart/2005/8/layout/cycle1"/>
    <dgm:cxn modelId="{5ED4C74D-45CF-E645-934F-3F6C92E45DA5}" type="presParOf" srcId="{BF324EB9-A8AE-8345-BC46-A123CA907E19}" destId="{434F8DA9-9442-3747-A379-FCD79FDF3262}" srcOrd="2" destOrd="0" presId="urn:microsoft.com/office/officeart/2005/8/layout/cycle1"/>
    <dgm:cxn modelId="{12B5D883-5AEB-674B-8198-EF7ED118085A}" type="presParOf" srcId="{BF324EB9-A8AE-8345-BC46-A123CA907E19}" destId="{25737880-371F-7C4C-AC9D-0AC4556B76E6}" srcOrd="3" destOrd="0" presId="urn:microsoft.com/office/officeart/2005/8/layout/cycle1"/>
    <dgm:cxn modelId="{DDAA5DC3-1FD6-BD4F-85E8-27F55A92C5D4}" type="presParOf" srcId="{BF324EB9-A8AE-8345-BC46-A123CA907E19}" destId="{1785297E-B4DF-404F-9B67-B39974F07025}" srcOrd="4" destOrd="0" presId="urn:microsoft.com/office/officeart/2005/8/layout/cycle1"/>
    <dgm:cxn modelId="{31BDA27A-0AC2-B948-A602-A068240AE9FF}" type="presParOf" srcId="{BF324EB9-A8AE-8345-BC46-A123CA907E19}" destId="{B5FAF290-0465-5043-8848-D537F0BFA1F0}" srcOrd="5" destOrd="0" presId="urn:microsoft.com/office/officeart/2005/8/layout/cycle1"/>
    <dgm:cxn modelId="{F9A0AA20-60F2-CD42-A3BD-BF2AD0825C93}" type="presParOf" srcId="{BF324EB9-A8AE-8345-BC46-A123CA907E19}" destId="{101ABB94-DDFF-3444-B1CE-0B0BEED8B48B}" srcOrd="6" destOrd="0" presId="urn:microsoft.com/office/officeart/2005/8/layout/cycle1"/>
    <dgm:cxn modelId="{88A141C9-29F0-874C-92FD-31B1412D16D2}" type="presParOf" srcId="{BF324EB9-A8AE-8345-BC46-A123CA907E19}" destId="{51CFD457-1C26-AD4B-84B0-DEF1656EF0E6}" srcOrd="7" destOrd="0" presId="urn:microsoft.com/office/officeart/2005/8/layout/cycle1"/>
    <dgm:cxn modelId="{ED5D3CE8-7730-D64F-8464-9DF12A4276A6}" type="presParOf" srcId="{BF324EB9-A8AE-8345-BC46-A123CA907E19}" destId="{B1748375-22F6-9F4E-8DCE-920FB7000E05}"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09957-3B9C-9349-B62E-BE5EEB7003E0}">
      <dsp:nvSpPr>
        <dsp:cNvPr id="0" name=""/>
        <dsp:cNvSpPr/>
      </dsp:nvSpPr>
      <dsp:spPr>
        <a:xfrm>
          <a:off x="6652086" y="534659"/>
          <a:ext cx="2725544" cy="272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r>
            <a:rPr lang="sv-SE" sz="5200" kern="1200"/>
            <a:t>Klimat</a:t>
          </a:r>
        </a:p>
      </dsp:txBody>
      <dsp:txXfrm>
        <a:off x="6652086" y="534659"/>
        <a:ext cx="2725544" cy="2725544"/>
      </dsp:txXfrm>
    </dsp:sp>
    <dsp:sp modelId="{434F8DA9-9442-3747-A379-FCD79FDF3262}">
      <dsp:nvSpPr>
        <dsp:cNvPr id="0" name=""/>
        <dsp:cNvSpPr/>
      </dsp:nvSpPr>
      <dsp:spPr>
        <a:xfrm>
          <a:off x="2505217" y="-14468"/>
          <a:ext cx="6439649" cy="6439649"/>
        </a:xfrm>
        <a:prstGeom prst="circularArrow">
          <a:avLst>
            <a:gd name="adj1" fmla="val 8253"/>
            <a:gd name="adj2" fmla="val 576527"/>
            <a:gd name="adj3" fmla="val 2961980"/>
            <a:gd name="adj4" fmla="val 52979"/>
            <a:gd name="adj5" fmla="val 9629"/>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85297E-B4DF-404F-9B67-B39974F07025}">
      <dsp:nvSpPr>
        <dsp:cNvPr id="0" name=""/>
        <dsp:cNvSpPr/>
      </dsp:nvSpPr>
      <dsp:spPr>
        <a:xfrm>
          <a:off x="4362269" y="4500739"/>
          <a:ext cx="2725544" cy="272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r>
            <a:rPr lang="sv-SE" sz="5200" kern="1200"/>
            <a:t>Hälsa</a:t>
          </a:r>
        </a:p>
      </dsp:txBody>
      <dsp:txXfrm>
        <a:off x="4362269" y="4500739"/>
        <a:ext cx="2725544" cy="2725544"/>
      </dsp:txXfrm>
    </dsp:sp>
    <dsp:sp modelId="{B5FAF290-0465-5043-8848-D537F0BFA1F0}">
      <dsp:nvSpPr>
        <dsp:cNvPr id="0" name=""/>
        <dsp:cNvSpPr/>
      </dsp:nvSpPr>
      <dsp:spPr>
        <a:xfrm>
          <a:off x="2505217" y="-365"/>
          <a:ext cx="6439649" cy="6439649"/>
        </a:xfrm>
        <a:prstGeom prst="circularArrow">
          <a:avLst>
            <a:gd name="adj1" fmla="val 8253"/>
            <a:gd name="adj2" fmla="val 576527"/>
            <a:gd name="adj3" fmla="val 10170494"/>
            <a:gd name="adj4" fmla="val 7261493"/>
            <a:gd name="adj5" fmla="val 9629"/>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CFD457-1C26-AD4B-84B0-DEF1656EF0E6}">
      <dsp:nvSpPr>
        <dsp:cNvPr id="0" name=""/>
        <dsp:cNvSpPr/>
      </dsp:nvSpPr>
      <dsp:spPr>
        <a:xfrm>
          <a:off x="2072452" y="534659"/>
          <a:ext cx="2725544" cy="272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r>
            <a:rPr lang="sv-SE" sz="5200" kern="1200"/>
            <a:t>Ekonomi</a:t>
          </a:r>
        </a:p>
      </dsp:txBody>
      <dsp:txXfrm>
        <a:off x="2072452" y="534659"/>
        <a:ext cx="2725544" cy="2725544"/>
      </dsp:txXfrm>
    </dsp:sp>
    <dsp:sp modelId="{B1748375-22F6-9F4E-8DCE-920FB7000E05}">
      <dsp:nvSpPr>
        <dsp:cNvPr id="0" name=""/>
        <dsp:cNvSpPr/>
      </dsp:nvSpPr>
      <dsp:spPr>
        <a:xfrm>
          <a:off x="2505217" y="-365"/>
          <a:ext cx="6439649" cy="6439649"/>
        </a:xfrm>
        <a:prstGeom prst="circularArrow">
          <a:avLst>
            <a:gd name="adj1" fmla="val 8253"/>
            <a:gd name="adj2" fmla="val 576527"/>
            <a:gd name="adj3" fmla="val 16854969"/>
            <a:gd name="adj4" fmla="val 14968504"/>
            <a:gd name="adj5" fmla="val 9629"/>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4F204E-7D43-4B14-830C-686EAAF0D26E}" type="datetimeFigureOut">
              <a:t>2022-10-28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D6D3DC-0D23-44AA-82F0-90F4357F225B}" type="slidenum">
              <a:t>‹#›</a:t>
            </a:fld>
            <a:endParaRPr lang="en-US"/>
          </a:p>
        </p:txBody>
      </p:sp>
    </p:spTree>
    <p:extLst>
      <p:ext uri="{BB962C8B-B14F-4D97-AF65-F5344CB8AC3E}">
        <p14:creationId xmlns:p14="http://schemas.microsoft.com/office/powerpoint/2010/main" val="1686424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ls.se/globalassets/sls/dokument/sls_klimatpolicy_antagen_2020_02_21.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D1788A3-8AFB-4E9E-A3CC-67761639F849}" type="slidenum">
              <a:rPr lang="en-US"/>
              <a:t>2</a:t>
            </a:fld>
            <a:endParaRPr lang="en-US"/>
          </a:p>
        </p:txBody>
      </p:sp>
    </p:spTree>
    <p:extLst>
      <p:ext uri="{BB962C8B-B14F-4D97-AF65-F5344CB8AC3E}">
        <p14:creationId xmlns:p14="http://schemas.microsoft.com/office/powerpoint/2010/main" val="2562462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Dyspepsi vanlig sökorsak i primärvården, utred, funktionellt i de flesta fall, har inget med syraproduktionen I magsäcken att göra. IBS I övre delen av GI. Inte läkemedelsbehandling! Omeprazol kom ut på marknaden 5 februari 1988, nu hos var 10 svensk! Långtidsbehandling av PPI har kopplats till ökad risk för benskörhet, pneumoni och gastrointestinala infektioner så som Clostridium difficile. Surt av en anledning...</a:t>
            </a:r>
          </a:p>
          <a:p>
            <a:endParaRPr lang="en-US"/>
          </a:p>
          <a:p>
            <a:r>
              <a:rPr lang="en-US"/>
              <a:t>Eda så som många andra vårdcentraler har en överförskrivning av Esomeprazol. Det finns ingen vetenskaplig evidens för att Esomeprazol har bättre effekt än övriga PPI-preparat trots att kostnaden är 3 gånger så hög som förstahandsvalet Omeprazol. </a:t>
            </a:r>
          </a:p>
          <a:p>
            <a:r>
              <a:rPr lang="en-US"/>
              <a:t>Projektarbete; Lina har gjort en genomgång av samtliga patienter som ordinerats Esomeprazol på Eda vårdcentral, 121 personer. Journalgenomgång för att hitta indikation </a:t>
            </a:r>
          </a:p>
          <a:p>
            <a:r>
              <a:rPr lang="en-US"/>
              <a:t>Patienterna fick ett brev som förklarade bakgrunden och hur nedtrappning skulle ske för att undvika reboundfenomen, tips på receptfria preparat och livstilsåtgärder för att minska refluxbesvär.</a:t>
            </a:r>
          </a:p>
          <a:p>
            <a:r>
              <a:rPr lang="en-US"/>
              <a:t>Resultatet blev 34% (41 st ) som kunde trappa ut behandlingen helt, 36% (44) övergick till rekommenderat förstahandsval Omeprazol och 30% (36st) hade indikation för att kvarstå på Esomeprazol.</a:t>
            </a:r>
          </a:p>
        </p:txBody>
      </p:sp>
      <p:sp>
        <p:nvSpPr>
          <p:cNvPr id="4" name="Slide Number Placeholder 3"/>
          <p:cNvSpPr>
            <a:spLocks noGrp="1"/>
          </p:cNvSpPr>
          <p:nvPr>
            <p:ph type="sldNum" sz="quarter" idx="5"/>
          </p:nvPr>
        </p:nvSpPr>
        <p:spPr/>
        <p:txBody>
          <a:bodyPr/>
          <a:lstStyle/>
          <a:p>
            <a:fld id="{2974B8A9-F0D6-4FAD-B2FE-3A02405EA107}" type="slidenum">
              <a:rPr lang="en-US"/>
              <a:t>3</a:t>
            </a:fld>
            <a:endParaRPr lang="en-US"/>
          </a:p>
        </p:txBody>
      </p:sp>
    </p:spTree>
    <p:extLst>
      <p:ext uri="{BB962C8B-B14F-4D97-AF65-F5344CB8AC3E}">
        <p14:creationId xmlns:p14="http://schemas.microsoft.com/office/powerpoint/2010/main" val="2379555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Skillnad i förskrivning okt-21 jämfört med okt-20:</a:t>
            </a:r>
            <a:endParaRPr lang="en-US">
              <a:cs typeface="Calibri"/>
            </a:endParaRPr>
          </a:p>
          <a:p>
            <a:pPr>
              <a:lnSpc>
                <a:spcPct val="107000"/>
              </a:lnSpc>
              <a:spcBef>
                <a:spcPts val="1200"/>
              </a:spcBef>
              <a:spcAft>
                <a:spcPts val="800"/>
              </a:spcAft>
            </a:pPr>
            <a:r>
              <a:rPr lang="sv-SE"/>
              <a:t>Antal minskat förskrivna dygnsdoser sen start av teamet </a:t>
            </a:r>
            <a:r>
              <a:rPr lang="sv-SE" b="1"/>
              <a:t>- 58 518 DD</a:t>
            </a:r>
            <a:br>
              <a:rPr lang="sv-SE" b="1">
                <a:cs typeface="+mn-lt"/>
              </a:rPr>
            </a:br>
            <a:r>
              <a:rPr lang="sv-SE" b="1"/>
              <a:t>Störst skillnad ses för </a:t>
            </a:r>
            <a:r>
              <a:rPr lang="sv-SE" err="1"/>
              <a:t>paracetamol</a:t>
            </a:r>
            <a:r>
              <a:rPr lang="sv-SE"/>
              <a:t>, protonpumpshämmare och NSAID.</a:t>
            </a:r>
            <a:br>
              <a:rPr lang="sv-SE">
                <a:cs typeface="+mn-lt"/>
              </a:rPr>
            </a:br>
            <a:br>
              <a:rPr lang="sv-SE">
                <a:cs typeface="+mn-lt"/>
              </a:rPr>
            </a:br>
            <a:r>
              <a:rPr lang="sv-SE" err="1"/>
              <a:t>Paracetamol</a:t>
            </a:r>
            <a:r>
              <a:rPr lang="sv-SE"/>
              <a:t> (vanligen i dos 3-4 g/dygn) </a:t>
            </a:r>
            <a:r>
              <a:rPr lang="sv-SE" b="1"/>
              <a:t>- 13,6 kg förskrivet</a:t>
            </a:r>
            <a:br>
              <a:rPr lang="sv-SE" b="1">
                <a:cs typeface="+mn-lt"/>
              </a:rPr>
            </a:br>
            <a:r>
              <a:rPr lang="sv-SE" b="1"/>
              <a:t>P</a:t>
            </a:r>
            <a:r>
              <a:rPr lang="sv-SE"/>
              <a:t>rotonpumpshämmare (vanligen i dos 20-40 mg/dygn) </a:t>
            </a:r>
            <a:r>
              <a:rPr lang="sv-SE" b="1"/>
              <a:t>- ca 0,5 kg förskrivet</a:t>
            </a:r>
            <a:endParaRPr lang="en-US"/>
          </a:p>
          <a:p>
            <a:pPr>
              <a:lnSpc>
                <a:spcPct val="107000"/>
              </a:lnSpc>
              <a:spcBef>
                <a:spcPts val="1200"/>
              </a:spcBef>
              <a:spcAft>
                <a:spcPts val="800"/>
              </a:spcAft>
            </a:pPr>
            <a:r>
              <a:rPr lang="sv-SE"/>
              <a:t>Skillnad i överkostnad läkemedelsförskrivning november 2021 jämfört med oktober 2020: </a:t>
            </a:r>
            <a:r>
              <a:rPr lang="sv-SE" b="1"/>
              <a:t>- 494 000 SEK</a:t>
            </a:r>
            <a:endParaRPr lang="sv-SE"/>
          </a:p>
          <a:p>
            <a:pPr>
              <a:lnSpc>
                <a:spcPct val="107000"/>
              </a:lnSpc>
              <a:spcBef>
                <a:spcPts val="1200"/>
              </a:spcBef>
              <a:spcAft>
                <a:spcPts val="800"/>
              </a:spcAft>
            </a:pPr>
            <a:r>
              <a:rPr lang="sv-SE"/>
              <a:t>Den totala läkemedelsbudgeten för vårdcentralen är ca 9 miljoner kronor.</a:t>
            </a:r>
          </a:p>
          <a:p>
            <a:endParaRPr lang="sv-SE">
              <a:cs typeface="Calibri" panose="020F0502020204030204"/>
            </a:endParaRPr>
          </a:p>
        </p:txBody>
      </p:sp>
      <p:sp>
        <p:nvSpPr>
          <p:cNvPr id="4" name="Platshållare för bildnummer 3"/>
          <p:cNvSpPr>
            <a:spLocks noGrp="1"/>
          </p:cNvSpPr>
          <p:nvPr>
            <p:ph type="sldNum" sz="quarter" idx="5"/>
          </p:nvPr>
        </p:nvSpPr>
        <p:spPr/>
        <p:txBody>
          <a:bodyPr/>
          <a:lstStyle/>
          <a:p>
            <a:fld id="{7759D3C3-0BB4-4A93-814D-AC7DB12C5D07}" type="slidenum">
              <a:rPr lang="sv-SE" smtClean="0"/>
              <a:t>4</a:t>
            </a:fld>
            <a:endParaRPr lang="sv-SE"/>
          </a:p>
        </p:txBody>
      </p:sp>
    </p:spTree>
    <p:extLst>
      <p:ext uri="{BB962C8B-B14F-4D97-AF65-F5344CB8AC3E}">
        <p14:creationId xmlns:p14="http://schemas.microsoft.com/office/powerpoint/2010/main" val="492657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
              <a:t>Hållbar hälso- och sjukvård handlar om att bedriva en jämlik, effektiv vård till rimliga kostnader och med minsta möjliga planetära belastning. Planetär hälsa en förutsättning för mänskligt liv och hälsa. Därför måste det miljömässiga hållbarhetsarbetet genomsyra klinisk verksamhet. Leder till en mer hållbar arbetsmiljö. </a:t>
            </a:r>
            <a:endParaRPr lang="en-US"/>
          </a:p>
          <a:p>
            <a:endParaRPr lang="en-US"/>
          </a:p>
          <a:p>
            <a:r>
              <a:rPr lang="sv"/>
              <a:t>Tre övergripande principer har identifierats för omställning till framtidens hållbara hälsosystem:</a:t>
            </a:r>
            <a:endParaRPr lang="en-US"/>
          </a:p>
          <a:p>
            <a:endParaRPr lang="en-US"/>
          </a:p>
          <a:p>
            <a:pPr marL="171450" indent="-171450">
              <a:buFont typeface="Arial,Sans-Serif"/>
              <a:buChar char="•"/>
            </a:pPr>
            <a:r>
              <a:rPr lang="sv"/>
              <a:t> </a:t>
            </a:r>
            <a:r>
              <a:rPr lang="sv" b="1"/>
              <a:t>Prevention: </a:t>
            </a:r>
            <a:r>
              <a:rPr lang="sv"/>
              <a:t>Sjukdomsförebyggande och hälsofrämjande insatser för att minska befolkningens vårdbehov. Inte bara sjukvårdens ansvar, individ och samhälle.</a:t>
            </a:r>
            <a:endParaRPr lang="sv" b="1">
              <a:ea typeface="Calibri"/>
              <a:cs typeface="Calibri"/>
            </a:endParaRPr>
          </a:p>
          <a:p>
            <a:pPr marL="171450" indent="-171450">
              <a:buFont typeface="Arial,Sans-Serif"/>
              <a:buChar char="•"/>
            </a:pPr>
            <a:r>
              <a:rPr lang="sv" b="1"/>
              <a:t>Minska medikalisering: </a:t>
            </a:r>
            <a:r>
              <a:rPr lang="sv"/>
              <a:t>Att undvika överflödiga utredningar och behandlingar, vilka riskerar att skada mer än de gör nytta.  </a:t>
            </a:r>
            <a:r>
              <a:rPr lang="sv" i="1"/>
              <a:t>Detta kräver att graden av vårdutövande matchas till befolkningens vårdbehov. Motsatsen till politikens krav på tillgänglighet för de minst sjuka</a:t>
            </a:r>
            <a:endParaRPr lang="en-US"/>
          </a:p>
          <a:p>
            <a:pPr marL="171450" indent="-171450">
              <a:buFont typeface="Arial,Sans-Serif"/>
              <a:buChar char="•"/>
            </a:pPr>
            <a:r>
              <a:rPr lang="sv" b="1"/>
              <a:t>Miljöarbete: </a:t>
            </a:r>
            <a:r>
              <a:rPr lang="sv"/>
              <a:t>Att minska miljö- och klimatavtryck från vårdprocesser, läkemedel och material (“</a:t>
            </a:r>
            <a:r>
              <a:rPr lang="sv" err="1"/>
              <a:t>greening</a:t>
            </a:r>
            <a:r>
              <a:rPr lang="sv"/>
              <a:t>” </a:t>
            </a:r>
            <a:r>
              <a:rPr lang="sv" err="1"/>
              <a:t>of</a:t>
            </a:r>
            <a:r>
              <a:rPr lang="sv"/>
              <a:t> the </a:t>
            </a:r>
            <a:r>
              <a:rPr lang="sv" err="1"/>
              <a:t>health</a:t>
            </a:r>
            <a:r>
              <a:rPr lang="sv"/>
              <a:t> </a:t>
            </a:r>
            <a:r>
              <a:rPr lang="sv" err="1"/>
              <a:t>care</a:t>
            </a:r>
            <a:r>
              <a:rPr lang="sv"/>
              <a:t> </a:t>
            </a:r>
            <a:r>
              <a:rPr lang="sv" err="1"/>
              <a:t>sector</a:t>
            </a:r>
            <a:r>
              <a:rPr lang="sv"/>
              <a:t>). </a:t>
            </a:r>
            <a:r>
              <a:rPr lang="sv" i="1"/>
              <a:t>Detta handlar mycket om effektiv resurs- och energianvändning samt om optimering av patient- och </a:t>
            </a:r>
            <a:r>
              <a:rPr lang="sv" i="1" err="1"/>
              <a:t>vårdflöden</a:t>
            </a:r>
            <a:r>
              <a:rPr lang="sv" i="1"/>
              <a:t>. </a:t>
            </a:r>
            <a:endParaRPr lang="en-US"/>
          </a:p>
          <a:p>
            <a:endParaRPr lang="en-US"/>
          </a:p>
          <a:p>
            <a:endParaRPr lang="en-US"/>
          </a:p>
          <a:p>
            <a:r>
              <a:rPr lang="sv" i="1"/>
              <a:t>Fördjupningsmaterial:</a:t>
            </a:r>
            <a:endParaRPr lang="en-US"/>
          </a:p>
          <a:p>
            <a:r>
              <a:rPr lang="sv" i="1"/>
              <a:t>Svenska Läkaresällskapets policy - för klimat, hälsa och hållbar sjukvård</a:t>
            </a:r>
            <a:endParaRPr lang="en-US"/>
          </a:p>
          <a:p>
            <a:r>
              <a:rPr lang="sv" u="sng">
                <a:hlinkClick r:id="rId3"/>
              </a:rPr>
              <a:t>sls_klimatpolicy_antagen_2020_02_21.pdf</a:t>
            </a:r>
            <a:endParaRPr lang="en-US"/>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2974B8A9-F0D6-4FAD-B2FE-3A02405EA107}" type="slidenum">
              <a:rPr lang="en-US"/>
              <a:t>5</a:t>
            </a:fld>
            <a:endParaRPr lang="en-US"/>
          </a:p>
        </p:txBody>
      </p:sp>
    </p:spTree>
    <p:extLst>
      <p:ext uri="{BB962C8B-B14F-4D97-AF65-F5344CB8AC3E}">
        <p14:creationId xmlns:p14="http://schemas.microsoft.com/office/powerpoint/2010/main" val="3030316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Miljömässig hållbarhet leder ofta till positiva hälsoeffekter och ekonomiska besparingar. Vad kan du göra i din vardag, alla beslut är viktiga! Beställer du provpaket med labbsvar som inte kommer förändra din handläggning, låt bli! 7 av 10 dör av livsstilsorsakade sjukdomar och sjukvård har blivit mer av en konsumtionsvara bland andra. Vi kanske helt behöver förändra vår syn på sjukvård. Att förebygga ohälsa är det mest hållbara på flera olika sätt. Hållbararbetsmiljö är en väg till hållbar utveckling.</a:t>
            </a:r>
            <a:endParaRPr lang="sv-SE">
              <a:cs typeface="Calibri"/>
            </a:endParaRPr>
          </a:p>
          <a:p>
            <a:r>
              <a:rPr lang="sv-SE">
                <a:cs typeface="Calibri"/>
              </a:rPr>
              <a:t>Ingen kan göra allt men alla kan göra något, vad ska du göra?</a:t>
            </a:r>
          </a:p>
        </p:txBody>
      </p:sp>
      <p:sp>
        <p:nvSpPr>
          <p:cNvPr id="4" name="Platshållare för bildnummer 3"/>
          <p:cNvSpPr>
            <a:spLocks noGrp="1"/>
          </p:cNvSpPr>
          <p:nvPr>
            <p:ph type="sldNum" sz="quarter" idx="5"/>
          </p:nvPr>
        </p:nvSpPr>
        <p:spPr/>
        <p:txBody>
          <a:bodyPr/>
          <a:lstStyle/>
          <a:p>
            <a:fld id="{D95FC083-4C3D-4547-99CA-FC30BD188898}" type="slidenum">
              <a:rPr lang="sv-SE" smtClean="0"/>
              <a:t>7</a:t>
            </a:fld>
            <a:endParaRPr lang="sv-SE"/>
          </a:p>
        </p:txBody>
      </p:sp>
    </p:spTree>
    <p:extLst>
      <p:ext uri="{BB962C8B-B14F-4D97-AF65-F5344CB8AC3E}">
        <p14:creationId xmlns:p14="http://schemas.microsoft.com/office/powerpoint/2010/main" val="1129367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1560A13A-DB3F-4AD5-B6AF-BDA0278A0A39}" type="datetimeFigureOut">
              <a:rPr lang="sv-SE" smtClean="0"/>
              <a:t>2022-10-28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784422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60A13A-DB3F-4AD5-B6AF-BDA0278A0A39}" type="datetimeFigureOut">
              <a:rPr lang="sv-SE" smtClean="0"/>
              <a:t>2022-10-28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262371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60A13A-DB3F-4AD5-B6AF-BDA0278A0A39}" type="datetimeFigureOut">
              <a:rPr lang="sv-SE" smtClean="0"/>
              <a:t>2022-10-28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71644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2022-10-28</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49380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6661A35B-5759-402D-A031-2298209AB0E2}" type="datetimeFigureOut">
              <a:rPr lang="sv-SE" smtClean="0"/>
              <a:t>2022-10-28</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35571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6661A35B-5759-402D-A031-2298209AB0E2}" type="datetimeFigureOut">
              <a:rPr lang="sv-SE" smtClean="0"/>
              <a:t>2022-10-28</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9770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2022-10-28</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6830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6661A35B-5759-402D-A031-2298209AB0E2}" type="datetimeFigureOut">
              <a:rPr lang="sv-SE" smtClean="0"/>
              <a:t>2022-10-28</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35571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60A13A-DB3F-4AD5-B6AF-BDA0278A0A39}" type="datetimeFigureOut">
              <a:rPr lang="sv-SE" smtClean="0"/>
              <a:t>2022-10-28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1322720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1560A13A-DB3F-4AD5-B6AF-BDA0278A0A39}" type="datetimeFigureOut">
              <a:rPr lang="sv-SE" smtClean="0"/>
              <a:t>2022-10-28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4186728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1560A13A-DB3F-4AD5-B6AF-BDA0278A0A39}" type="datetimeFigureOut">
              <a:rPr lang="sv-SE" smtClean="0"/>
              <a:t>2022-10-28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59236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1560A13A-DB3F-4AD5-B6AF-BDA0278A0A39}" type="datetimeFigureOut">
              <a:rPr lang="sv-SE" smtClean="0"/>
              <a:t>2022-10-28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277650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1560A13A-DB3F-4AD5-B6AF-BDA0278A0A39}" type="datetimeFigureOut">
              <a:rPr lang="sv-SE" smtClean="0"/>
              <a:t>2022-10-28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256609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560A13A-DB3F-4AD5-B6AF-BDA0278A0A39}" type="datetimeFigureOut">
              <a:rPr lang="sv-SE" smtClean="0"/>
              <a:t>2022-10-28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31107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560A13A-DB3F-4AD5-B6AF-BDA0278A0A39}" type="datetimeFigureOut">
              <a:rPr lang="sv-SE" smtClean="0"/>
              <a:t>2022-10-28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154896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560A13A-DB3F-4AD5-B6AF-BDA0278A0A39}" type="datetimeFigureOut">
              <a:rPr lang="sv-SE" smtClean="0"/>
              <a:t>2022-10-28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4171453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0A13A-DB3F-4AD5-B6AF-BDA0278A0A39}" type="datetimeFigureOut">
              <a:rPr lang="sv-SE" smtClean="0"/>
              <a:t>2022-10-28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2F05B-BAF9-488D-83DE-20A7CCFAC190}" type="slidenum">
              <a:rPr lang="sv-SE" smtClean="0"/>
              <a:t>‹#›</a:t>
            </a:fld>
            <a:endParaRPr lang="sv-SE"/>
          </a:p>
        </p:txBody>
      </p:sp>
    </p:spTree>
    <p:extLst>
      <p:ext uri="{BB962C8B-B14F-4D97-AF65-F5344CB8AC3E}">
        <p14:creationId xmlns:p14="http://schemas.microsoft.com/office/powerpoint/2010/main" val="3707285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6661A35B-5759-402D-A031-2298209AB0E2}" type="datetimeFigureOut">
              <a:rPr lang="sv-SE" smtClean="0"/>
              <a:t>2022-10-28</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CC95FCE1-8E5F-4560-B29E-7FB78EB7A839}" type="slidenum">
              <a:rPr lang="sv-SE" smtClean="0"/>
              <a:t>‹#›</a:t>
            </a:fld>
            <a:endParaRPr lang="sv-SE"/>
          </a:p>
        </p:txBody>
      </p:sp>
    </p:spTree>
    <p:extLst>
      <p:ext uri="{BB962C8B-B14F-4D97-AF65-F5344CB8AC3E}">
        <p14:creationId xmlns:p14="http://schemas.microsoft.com/office/powerpoint/2010/main" val="913107826"/>
      </p:ext>
    </p:extLst>
  </p:cSld>
  <p:clrMap bg1="lt1" tx1="dk1" bg2="lt2" tx2="dk2" accent1="accent1" accent2="accent2" accent3="accent3" accent4="accent4" accent5="accent5" accent6="accent6" hlink="hlink" folHlink="folHlink"/>
  <p:sldLayoutIdLst>
    <p:sldLayoutId id="2147483703" r:id="rId1"/>
    <p:sldLayoutId id="2147483683" r:id="rId2"/>
    <p:sldLayoutId id="2147483705" r:id="rId3"/>
    <p:sldLayoutId id="2147483667" r:id="rId4"/>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6661A35B-5759-402D-A031-2298209AB0E2}" type="datetimeFigureOut">
              <a:rPr lang="sv-SE" smtClean="0"/>
              <a:t>2022-10-28</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CC95FCE1-8E5F-4560-B29E-7FB78EB7A839}" type="slidenum">
              <a:rPr lang="sv-SE" smtClean="0"/>
              <a:t>‹#›</a:t>
            </a:fld>
            <a:endParaRPr lang="sv-SE"/>
          </a:p>
        </p:txBody>
      </p:sp>
    </p:spTree>
    <p:extLst>
      <p:ext uri="{BB962C8B-B14F-4D97-AF65-F5344CB8AC3E}">
        <p14:creationId xmlns:p14="http://schemas.microsoft.com/office/powerpoint/2010/main" val="913107826"/>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6.emf"/><Relationship Id="rId4" Type="http://schemas.openxmlformats.org/officeDocument/2006/relationships/diagramLayout" Target="../diagrams/layout1.xml"/><Relationship Id="rId9"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FD9F5-E368-4956-8D04-07511192188F}"/>
              </a:ext>
            </a:extLst>
          </p:cNvPr>
          <p:cNvSpPr>
            <a:spLocks noGrp="1"/>
          </p:cNvSpPr>
          <p:nvPr>
            <p:ph type="title"/>
          </p:nvPr>
        </p:nvSpPr>
        <p:spPr/>
        <p:txBody>
          <a:bodyPr/>
          <a:lstStyle/>
          <a:p>
            <a:r>
              <a:rPr lang="en-US" dirty="0" err="1">
                <a:cs typeface="Arial"/>
              </a:rPr>
              <a:t>Hållbar</a:t>
            </a:r>
            <a:r>
              <a:rPr lang="en-US" dirty="0">
                <a:cs typeface="Arial"/>
              </a:rPr>
              <a:t> </a:t>
            </a:r>
            <a:r>
              <a:rPr lang="en-US" dirty="0" err="1">
                <a:cs typeface="Arial"/>
              </a:rPr>
              <a:t>vårdcentral</a:t>
            </a:r>
            <a:endParaRPr lang="en-US" dirty="0" err="1"/>
          </a:p>
        </p:txBody>
      </p:sp>
      <p:sp>
        <p:nvSpPr>
          <p:cNvPr id="3" name="Content Placeholder 2">
            <a:extLst>
              <a:ext uri="{FF2B5EF4-FFF2-40B4-BE49-F238E27FC236}">
                <a16:creationId xmlns:a16="http://schemas.microsoft.com/office/drawing/2014/main" id="{A94BF20A-5346-29B8-CB62-0731F4B7FD98}"/>
              </a:ext>
            </a:extLst>
          </p:cNvPr>
          <p:cNvSpPr>
            <a:spLocks noGrp="1"/>
          </p:cNvSpPr>
          <p:nvPr>
            <p:ph sz="half" idx="2"/>
          </p:nvPr>
        </p:nvSpPr>
        <p:spPr/>
        <p:txBody>
          <a:bodyPr vert="horz" lIns="91440" tIns="45720" rIns="91440" bIns="45720" rtlCol="0" anchor="t">
            <a:noAutofit/>
          </a:bodyPr>
          <a:lstStyle/>
          <a:p>
            <a:pPr marL="0" indent="0">
              <a:buNone/>
            </a:pPr>
            <a:r>
              <a:rPr lang="en-US" sz="1800" dirty="0">
                <a:cs typeface="Arial"/>
              </a:rPr>
              <a:t>Ulrika </a:t>
            </a:r>
            <a:r>
              <a:rPr lang="en-US" sz="1800" dirty="0" err="1">
                <a:cs typeface="Arial"/>
              </a:rPr>
              <a:t>Nyhammar</a:t>
            </a:r>
            <a:r>
              <a:rPr lang="en-US" sz="1800" dirty="0">
                <a:cs typeface="Arial"/>
              </a:rPr>
              <a:t>,</a:t>
            </a:r>
          </a:p>
          <a:p>
            <a:pPr marL="0" indent="0">
              <a:buNone/>
            </a:pPr>
            <a:r>
              <a:rPr lang="en-US" sz="1800" dirty="0">
                <a:cs typeface="Arial"/>
              </a:rPr>
              <a:t>Distriktsläkare </a:t>
            </a:r>
            <a:r>
              <a:rPr lang="en-US" sz="1800" dirty="0" err="1">
                <a:cs typeface="Arial"/>
              </a:rPr>
              <a:t>och</a:t>
            </a:r>
            <a:r>
              <a:rPr lang="en-US" sz="1800" dirty="0">
                <a:cs typeface="Arial"/>
              </a:rPr>
              <a:t> </a:t>
            </a:r>
            <a:r>
              <a:rPr lang="en-US" sz="1800" dirty="0" err="1">
                <a:cs typeface="Arial"/>
              </a:rPr>
              <a:t>hållbarhetsstrateg</a:t>
            </a:r>
            <a:endParaRPr lang="en-US" sz="1800">
              <a:cs typeface="Arial"/>
            </a:endParaRPr>
          </a:p>
        </p:txBody>
      </p:sp>
      <p:pic>
        <p:nvPicPr>
          <p:cNvPr id="5" name="Picture 5">
            <a:extLst>
              <a:ext uri="{FF2B5EF4-FFF2-40B4-BE49-F238E27FC236}">
                <a16:creationId xmlns:a16="http://schemas.microsoft.com/office/drawing/2014/main" id="{37C3DFAB-652C-78D8-F327-9A341B592306}"/>
              </a:ext>
            </a:extLst>
          </p:cNvPr>
          <p:cNvPicPr>
            <a:picLocks noGrp="1" noChangeAspect="1"/>
          </p:cNvPicPr>
          <p:nvPr>
            <p:ph type="pic" sz="quarter" idx="13"/>
          </p:nvPr>
        </p:nvPicPr>
        <p:blipFill rotWithShape="1">
          <a:blip r:embed="rId2"/>
          <a:srcRect t="2866" b="2866"/>
          <a:stretch/>
        </p:blipFill>
        <p:spPr>
          <a:xfrm>
            <a:off x="509916" y="0"/>
            <a:ext cx="5421770" cy="6858000"/>
          </a:xfrm>
        </p:spPr>
      </p:pic>
    </p:spTree>
    <p:extLst>
      <p:ext uri="{BB962C8B-B14F-4D97-AF65-F5344CB8AC3E}">
        <p14:creationId xmlns:p14="http://schemas.microsoft.com/office/powerpoint/2010/main" val="242735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2E91D4D6-801A-423A-A28C-350AFB40D4A2}"/>
              </a:ext>
            </a:extLst>
          </p:cNvPr>
          <p:cNvSpPr txBox="1"/>
          <p:nvPr/>
        </p:nvSpPr>
        <p:spPr>
          <a:xfrm>
            <a:off x="1878271" y="133800"/>
            <a:ext cx="8601900" cy="1163638"/>
          </a:xfrm>
          <a:prstGeom prst="rect">
            <a:avLst/>
          </a:prstGeom>
        </p:spPr>
        <p:txBody>
          <a:bodyPr vert="horz" lIns="91440" tIns="45720" rIns="91440" bIns="45720" rtlCol="0" anchor="b" anchorCtr="0">
            <a:normAutofit/>
          </a:bodyPr>
          <a:lstStyle/>
          <a:p>
            <a:pPr>
              <a:spcBef>
                <a:spcPct val="0"/>
              </a:spcBef>
              <a:spcAft>
                <a:spcPts val="800"/>
              </a:spcAft>
            </a:pPr>
            <a:r>
              <a:rPr lang="sv-SE" sz="3600" b="1" kern="1200">
                <a:effectLst/>
                <a:latin typeface="+mj-lt"/>
                <a:ea typeface="+mj-ea"/>
                <a:cs typeface="+mj-cs"/>
              </a:rPr>
              <a:t>Hållbar Vårdcentral kännetecknas av:</a:t>
            </a:r>
          </a:p>
        </p:txBody>
      </p:sp>
      <p:sp>
        <p:nvSpPr>
          <p:cNvPr id="5" name="textruta 4">
            <a:extLst>
              <a:ext uri="{FF2B5EF4-FFF2-40B4-BE49-F238E27FC236}">
                <a16:creationId xmlns:a16="http://schemas.microsoft.com/office/drawing/2014/main" id="{7C86E476-3327-43C8-851E-EE5174B3BE06}"/>
              </a:ext>
            </a:extLst>
          </p:cNvPr>
          <p:cNvSpPr txBox="1"/>
          <p:nvPr/>
        </p:nvSpPr>
        <p:spPr>
          <a:xfrm>
            <a:off x="6178867" y="2646000"/>
            <a:ext cx="4140000" cy="3240000"/>
          </a:xfrm>
          <a:prstGeom prst="rect">
            <a:avLst/>
          </a:prstGeom>
        </p:spPr>
        <p:txBody>
          <a:bodyPr vert="horz" lIns="91440" tIns="45720" rIns="91440" bIns="45720" rtlCol="0" anchor="t">
            <a:normAutofit/>
          </a:bodyPr>
          <a:lstStyle/>
          <a:p>
            <a:pPr marL="342900" lvl="0" indent="-251460">
              <a:lnSpc>
                <a:spcPct val="90000"/>
              </a:lnSpc>
              <a:spcBef>
                <a:spcPts val="600"/>
              </a:spcBef>
              <a:buFont typeface="Symbol" panose="05050102010706020507" pitchFamily="18" charset="2"/>
              <a:buChar char=""/>
            </a:pPr>
            <a:endParaRPr lang="sv-SE" sz="1000">
              <a:effectLst/>
              <a:cs typeface="Arial"/>
            </a:endParaRPr>
          </a:p>
        </p:txBody>
      </p:sp>
      <p:pic>
        <p:nvPicPr>
          <p:cNvPr id="8" name="Bild 7" descr="Återvinna med hel fyllning">
            <a:extLst>
              <a:ext uri="{FF2B5EF4-FFF2-40B4-BE49-F238E27FC236}">
                <a16:creationId xmlns:a16="http://schemas.microsoft.com/office/drawing/2014/main" id="{7DCE70C8-7476-49C8-8B27-50DDCA2743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6928" y="3492213"/>
            <a:ext cx="784815" cy="784815"/>
          </a:xfrm>
          <a:prstGeom prst="rect">
            <a:avLst/>
          </a:prstGeom>
        </p:spPr>
      </p:pic>
      <p:pic>
        <p:nvPicPr>
          <p:cNvPr id="9" name="Platshållare för bild 5" descr="Hållbarhet med hel fyllning">
            <a:extLst>
              <a:ext uri="{FF2B5EF4-FFF2-40B4-BE49-F238E27FC236}">
                <a16:creationId xmlns:a16="http://schemas.microsoft.com/office/drawing/2014/main" id="{4AB1D76E-7743-4090-BEDF-F36D7B1E52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6271" y="1453503"/>
            <a:ext cx="782550" cy="782550"/>
          </a:xfrm>
          <a:prstGeom prst="rect">
            <a:avLst/>
          </a:prstGeom>
        </p:spPr>
      </p:pic>
      <p:pic>
        <p:nvPicPr>
          <p:cNvPr id="10" name="Bild 9" descr="Medicin med hel fyllning">
            <a:extLst>
              <a:ext uri="{FF2B5EF4-FFF2-40B4-BE49-F238E27FC236}">
                <a16:creationId xmlns:a16="http://schemas.microsoft.com/office/drawing/2014/main" id="{A3CECA3A-3408-48A6-8895-9A5C4442968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10036" y="2515248"/>
            <a:ext cx="747339" cy="747339"/>
          </a:xfrm>
          <a:prstGeom prst="rect">
            <a:avLst/>
          </a:prstGeom>
        </p:spPr>
      </p:pic>
      <p:pic>
        <p:nvPicPr>
          <p:cNvPr id="11" name="Bild 10" descr="Förnybar energi med hel fyllning">
            <a:extLst>
              <a:ext uri="{FF2B5EF4-FFF2-40B4-BE49-F238E27FC236}">
                <a16:creationId xmlns:a16="http://schemas.microsoft.com/office/drawing/2014/main" id="{DC6DADE0-FD06-4E72-91EB-FE1A303DCEE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10716" y="4704927"/>
            <a:ext cx="848936" cy="848936"/>
          </a:xfrm>
          <a:prstGeom prst="rect">
            <a:avLst/>
          </a:prstGeom>
        </p:spPr>
      </p:pic>
      <p:sp>
        <p:nvSpPr>
          <p:cNvPr id="3" name="TextBox 2">
            <a:extLst>
              <a:ext uri="{FF2B5EF4-FFF2-40B4-BE49-F238E27FC236}">
                <a16:creationId xmlns:a16="http://schemas.microsoft.com/office/drawing/2014/main" id="{6C0EB4E3-63E7-4C6A-BD55-A091CBB8DC17}"/>
              </a:ext>
            </a:extLst>
          </p:cNvPr>
          <p:cNvSpPr txBox="1"/>
          <p:nvPr/>
        </p:nvSpPr>
        <p:spPr>
          <a:xfrm>
            <a:off x="2018941" y="1555991"/>
            <a:ext cx="10091779" cy="44473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pPr>
            <a:r>
              <a:rPr lang="en-US" sz="2000" err="1">
                <a:latin typeface="Calibri Light"/>
                <a:ea typeface="Open Sans"/>
                <a:cs typeface="Calibri Light"/>
              </a:rPr>
              <a:t>Sjukdomsförebyggande</a:t>
            </a:r>
            <a:r>
              <a:rPr lang="en-US" sz="2000">
                <a:latin typeface="Calibri Light"/>
                <a:ea typeface="Open Sans"/>
                <a:cs typeface="Calibri Light"/>
              </a:rPr>
              <a:t> </a:t>
            </a:r>
            <a:r>
              <a:rPr lang="en-US" sz="2000" err="1">
                <a:latin typeface="Calibri Light"/>
                <a:ea typeface="Open Sans"/>
                <a:cs typeface="Calibri Light"/>
              </a:rPr>
              <a:t>och</a:t>
            </a:r>
            <a:r>
              <a:rPr lang="en-US" sz="2000">
                <a:latin typeface="Calibri Light"/>
                <a:ea typeface="Open Sans"/>
                <a:cs typeface="Calibri Light"/>
              </a:rPr>
              <a:t> </a:t>
            </a:r>
            <a:r>
              <a:rPr lang="en-US" sz="2000" err="1">
                <a:latin typeface="Calibri Light"/>
                <a:ea typeface="Open Sans"/>
                <a:cs typeface="Calibri Light"/>
              </a:rPr>
              <a:t>hälsofrämjande</a:t>
            </a:r>
            <a:r>
              <a:rPr lang="en-US" sz="2000">
                <a:latin typeface="Calibri Light"/>
                <a:ea typeface="Open Sans"/>
                <a:cs typeface="Calibri Light"/>
              </a:rPr>
              <a:t> </a:t>
            </a:r>
            <a:r>
              <a:rPr lang="en-US" sz="2000" err="1">
                <a:latin typeface="Calibri Light"/>
                <a:ea typeface="Open Sans"/>
                <a:cs typeface="Calibri Light"/>
              </a:rPr>
              <a:t>insatser</a:t>
            </a:r>
            <a:r>
              <a:rPr lang="en-US" sz="2000">
                <a:latin typeface="Calibri Light"/>
                <a:ea typeface="Open Sans"/>
                <a:cs typeface="Calibri Light"/>
              </a:rPr>
              <a:t> </a:t>
            </a:r>
            <a:r>
              <a:rPr lang="en-US" sz="2000" err="1">
                <a:latin typeface="Calibri Light"/>
                <a:ea typeface="Open Sans"/>
                <a:cs typeface="Calibri Light"/>
              </a:rPr>
              <a:t>prioriteras</a:t>
            </a:r>
            <a:r>
              <a:rPr lang="en-US" sz="2000">
                <a:latin typeface="Calibri Light"/>
                <a:ea typeface="Open Sans"/>
                <a:cs typeface="Calibri Light"/>
              </a:rPr>
              <a:t>. </a:t>
            </a:r>
            <a:endParaRPr lang="en-US" sz="2000">
              <a:latin typeface="Calibri Light"/>
              <a:ea typeface="Open Sans"/>
              <a:cs typeface="Arial"/>
            </a:endParaRPr>
          </a:p>
          <a:p>
            <a:pPr>
              <a:spcBef>
                <a:spcPts val="600"/>
              </a:spcBef>
            </a:pPr>
            <a:r>
              <a:rPr lang="en-US" sz="2000" err="1">
                <a:latin typeface="Calibri Light"/>
                <a:ea typeface="Open Sans"/>
                <a:cs typeface="Calibri Light"/>
              </a:rPr>
              <a:t>Överflödiga</a:t>
            </a:r>
            <a:r>
              <a:rPr lang="en-US" sz="2000">
                <a:latin typeface="Calibri Light"/>
                <a:ea typeface="Open Sans"/>
                <a:cs typeface="Calibri Light"/>
              </a:rPr>
              <a:t> </a:t>
            </a:r>
            <a:r>
              <a:rPr lang="en-US" sz="2000" err="1">
                <a:latin typeface="Calibri Light"/>
                <a:ea typeface="Open Sans"/>
                <a:cs typeface="Calibri Light"/>
              </a:rPr>
              <a:t>utredningar</a:t>
            </a:r>
            <a:r>
              <a:rPr lang="en-US" sz="2000">
                <a:latin typeface="Calibri Light"/>
                <a:ea typeface="Open Sans"/>
                <a:cs typeface="Calibri Light"/>
              </a:rPr>
              <a:t> och </a:t>
            </a:r>
            <a:r>
              <a:rPr lang="en-US" sz="2000" err="1">
                <a:latin typeface="Calibri Light"/>
                <a:ea typeface="Open Sans"/>
                <a:cs typeface="Calibri Light"/>
              </a:rPr>
              <a:t>behandlingar</a:t>
            </a:r>
            <a:r>
              <a:rPr lang="en-US" sz="2000">
                <a:latin typeface="Calibri Light"/>
                <a:ea typeface="Open Sans"/>
                <a:cs typeface="Calibri Light"/>
              </a:rPr>
              <a:t> </a:t>
            </a:r>
            <a:r>
              <a:rPr lang="en-US" sz="2000" err="1">
                <a:latin typeface="Calibri Light"/>
                <a:ea typeface="Open Sans"/>
                <a:cs typeface="Calibri Light"/>
              </a:rPr>
              <a:t>undviks</a:t>
            </a:r>
            <a:r>
              <a:rPr lang="en-US" sz="2000">
                <a:latin typeface="Calibri Light"/>
                <a:ea typeface="Open Sans"/>
                <a:cs typeface="Calibri Light"/>
              </a:rPr>
              <a:t>. </a:t>
            </a:r>
            <a:endParaRPr lang="en-US" sz="2000">
              <a:latin typeface="Calibri Light"/>
              <a:cs typeface="Arial"/>
            </a:endParaRPr>
          </a:p>
          <a:p>
            <a:pPr>
              <a:spcBef>
                <a:spcPts val="600"/>
              </a:spcBef>
            </a:pPr>
            <a:endParaRPr lang="en-US" sz="2000">
              <a:latin typeface="Calibri Light"/>
              <a:ea typeface="Open Sans"/>
              <a:cs typeface="Calibri Light"/>
            </a:endParaRPr>
          </a:p>
          <a:p>
            <a:pPr>
              <a:spcBef>
                <a:spcPts val="600"/>
              </a:spcBef>
            </a:pPr>
            <a:r>
              <a:rPr lang="en-US" sz="2000" err="1">
                <a:latin typeface="Calibri Light"/>
                <a:ea typeface="Open Sans"/>
                <a:cs typeface="Calibri Light"/>
              </a:rPr>
              <a:t>Läkemedelsförskrivning</a:t>
            </a:r>
            <a:r>
              <a:rPr lang="en-US" sz="2000">
                <a:latin typeface="Calibri Light"/>
                <a:ea typeface="Open Sans"/>
                <a:cs typeface="Calibri Light"/>
              </a:rPr>
              <a:t> </a:t>
            </a:r>
            <a:r>
              <a:rPr lang="en-US" sz="2000" err="1">
                <a:latin typeface="Calibri Light"/>
                <a:ea typeface="Open Sans"/>
                <a:cs typeface="Calibri Light"/>
              </a:rPr>
              <a:t>följs</a:t>
            </a:r>
            <a:r>
              <a:rPr lang="en-US" sz="2000">
                <a:latin typeface="Calibri Light"/>
                <a:ea typeface="Open Sans"/>
                <a:cs typeface="Calibri Light"/>
              </a:rPr>
              <a:t> </a:t>
            </a:r>
            <a:r>
              <a:rPr lang="en-US" sz="2000" err="1">
                <a:latin typeface="Calibri Light"/>
                <a:ea typeface="Open Sans"/>
                <a:cs typeface="Calibri Light"/>
              </a:rPr>
              <a:t>upp</a:t>
            </a:r>
            <a:r>
              <a:rPr lang="en-US" sz="2000">
                <a:latin typeface="Calibri Light"/>
                <a:ea typeface="Open Sans"/>
                <a:cs typeface="Calibri Light"/>
              </a:rPr>
              <a:t> </a:t>
            </a:r>
            <a:r>
              <a:rPr lang="en-US" sz="2000" err="1">
                <a:latin typeface="Calibri Light"/>
                <a:ea typeface="Open Sans"/>
                <a:cs typeface="Calibri Light"/>
              </a:rPr>
              <a:t>och</a:t>
            </a:r>
            <a:r>
              <a:rPr lang="en-US" sz="2000">
                <a:latin typeface="Calibri Light"/>
                <a:ea typeface="Open Sans"/>
                <a:cs typeface="Calibri Light"/>
              </a:rPr>
              <a:t> </a:t>
            </a:r>
            <a:r>
              <a:rPr lang="en-US" sz="2000" err="1">
                <a:latin typeface="Calibri Light"/>
                <a:ea typeface="Open Sans"/>
                <a:cs typeface="Calibri Light"/>
              </a:rPr>
              <a:t>utvärderas</a:t>
            </a:r>
            <a:r>
              <a:rPr lang="en-US" sz="2000">
                <a:latin typeface="Calibri Light"/>
                <a:ea typeface="Open Sans"/>
                <a:cs typeface="Calibri Light"/>
              </a:rPr>
              <a:t> </a:t>
            </a:r>
            <a:r>
              <a:rPr lang="en-US" sz="2000" err="1">
                <a:latin typeface="Calibri Light"/>
                <a:ea typeface="Open Sans"/>
                <a:cs typeface="Calibri Light"/>
              </a:rPr>
              <a:t>regelbundet</a:t>
            </a:r>
            <a:r>
              <a:rPr lang="en-US" sz="2000">
                <a:latin typeface="Calibri Light"/>
                <a:ea typeface="Open Sans"/>
                <a:cs typeface="Calibri Light"/>
              </a:rPr>
              <a:t> </a:t>
            </a:r>
            <a:r>
              <a:rPr lang="en-US" sz="2000" err="1">
                <a:latin typeface="Calibri Light"/>
                <a:ea typeface="Open Sans"/>
                <a:cs typeface="Calibri Light"/>
              </a:rPr>
              <a:t>utifrån</a:t>
            </a:r>
            <a:r>
              <a:rPr lang="en-US" sz="2000">
                <a:latin typeface="Calibri Light"/>
                <a:ea typeface="Open Sans"/>
                <a:cs typeface="Calibri Light"/>
              </a:rPr>
              <a:t> </a:t>
            </a:r>
            <a:r>
              <a:rPr lang="en-US" sz="2000" err="1">
                <a:latin typeface="Calibri Light"/>
                <a:ea typeface="Open Sans"/>
                <a:cs typeface="Calibri Light"/>
              </a:rPr>
              <a:t>patientnytta</a:t>
            </a:r>
            <a:r>
              <a:rPr lang="en-US" sz="2000">
                <a:latin typeface="Calibri Light"/>
                <a:ea typeface="Open Sans"/>
                <a:cs typeface="Calibri Light"/>
              </a:rPr>
              <a:t> </a:t>
            </a:r>
            <a:r>
              <a:rPr lang="en-US" sz="2000" err="1">
                <a:latin typeface="Calibri Light"/>
                <a:ea typeface="Open Sans"/>
                <a:cs typeface="Calibri Light"/>
              </a:rPr>
              <a:t>och</a:t>
            </a:r>
            <a:r>
              <a:rPr lang="en-US" sz="2000">
                <a:latin typeface="Calibri Light"/>
                <a:ea typeface="Open Sans"/>
                <a:cs typeface="Calibri Light"/>
              </a:rPr>
              <a:t> </a:t>
            </a:r>
            <a:r>
              <a:rPr lang="en-US" sz="2000" err="1">
                <a:latin typeface="Calibri Light"/>
                <a:ea typeface="Open Sans"/>
                <a:cs typeface="Calibri Light"/>
              </a:rPr>
              <a:t>miljö</a:t>
            </a:r>
            <a:r>
              <a:rPr lang="en-US" sz="2000">
                <a:latin typeface="Calibri Light"/>
                <a:ea typeface="Open Sans"/>
                <a:cs typeface="Calibri Light"/>
              </a:rPr>
              <a:t>. </a:t>
            </a:r>
            <a:endParaRPr lang="en-US" sz="2000">
              <a:latin typeface="Calibri Light"/>
              <a:ea typeface="Open Sans"/>
              <a:cs typeface="Arial"/>
            </a:endParaRPr>
          </a:p>
          <a:p>
            <a:pPr>
              <a:spcBef>
                <a:spcPts val="600"/>
              </a:spcBef>
            </a:pPr>
            <a:endParaRPr lang="en-US" sz="2000">
              <a:latin typeface="Calibri Light"/>
              <a:ea typeface="Open Sans"/>
              <a:cs typeface="Calibri Light"/>
            </a:endParaRPr>
          </a:p>
          <a:p>
            <a:pPr>
              <a:spcBef>
                <a:spcPts val="600"/>
              </a:spcBef>
            </a:pPr>
            <a:r>
              <a:rPr lang="en-US" sz="2000" err="1">
                <a:latin typeface="Calibri Light"/>
                <a:ea typeface="Open Sans"/>
                <a:cs typeface="Calibri Light"/>
              </a:rPr>
              <a:t>Användningen</a:t>
            </a:r>
            <a:r>
              <a:rPr lang="en-US" sz="2000">
                <a:latin typeface="Calibri Light"/>
                <a:ea typeface="Open Sans"/>
                <a:cs typeface="Calibri Light"/>
              </a:rPr>
              <a:t> av </a:t>
            </a:r>
            <a:r>
              <a:rPr lang="en-US" sz="2000" err="1">
                <a:latin typeface="Calibri Light"/>
                <a:ea typeface="Open Sans"/>
                <a:cs typeface="Calibri Light"/>
              </a:rPr>
              <a:t>förbrukningsmaterial</a:t>
            </a:r>
            <a:r>
              <a:rPr lang="en-US" sz="2000">
                <a:latin typeface="Calibri Light"/>
                <a:ea typeface="Open Sans"/>
                <a:cs typeface="Calibri Light"/>
              </a:rPr>
              <a:t> </a:t>
            </a:r>
            <a:r>
              <a:rPr lang="en-US" sz="2000" err="1">
                <a:latin typeface="Calibri Light"/>
                <a:ea typeface="Open Sans"/>
                <a:cs typeface="Calibri Light"/>
              </a:rPr>
              <a:t>är</a:t>
            </a:r>
            <a:r>
              <a:rPr lang="en-US" sz="2000">
                <a:latin typeface="Calibri Light"/>
                <a:ea typeface="Open Sans"/>
                <a:cs typeface="Calibri Light"/>
              </a:rPr>
              <a:t> minimal </a:t>
            </a:r>
            <a:r>
              <a:rPr lang="en-US" sz="2000" err="1">
                <a:latin typeface="Calibri Light"/>
                <a:ea typeface="Open Sans"/>
                <a:cs typeface="Calibri Light"/>
              </a:rPr>
              <a:t>och</a:t>
            </a:r>
            <a:r>
              <a:rPr lang="en-US" sz="2000">
                <a:latin typeface="Calibri Light"/>
                <a:ea typeface="Open Sans"/>
                <a:cs typeface="Calibri Light"/>
              </a:rPr>
              <a:t> </a:t>
            </a:r>
            <a:r>
              <a:rPr lang="en-US" sz="2000" err="1">
                <a:latin typeface="Calibri Light"/>
                <a:ea typeface="Open Sans"/>
                <a:cs typeface="Calibri Light"/>
              </a:rPr>
              <a:t>restavfallet</a:t>
            </a:r>
            <a:r>
              <a:rPr lang="en-US" sz="2000">
                <a:latin typeface="Calibri Light"/>
                <a:ea typeface="Open Sans"/>
                <a:cs typeface="Calibri Light"/>
              </a:rPr>
              <a:t> </a:t>
            </a:r>
            <a:r>
              <a:rPr lang="en-US" sz="2000" err="1">
                <a:latin typeface="Calibri Light"/>
                <a:ea typeface="Open Sans"/>
                <a:cs typeface="Calibri Light"/>
              </a:rPr>
              <a:t>källsorteras</a:t>
            </a:r>
            <a:r>
              <a:rPr lang="en-US" sz="2000">
                <a:latin typeface="Calibri Light"/>
                <a:ea typeface="Open Sans"/>
                <a:cs typeface="Calibri Light"/>
              </a:rPr>
              <a:t>, </a:t>
            </a:r>
            <a:r>
              <a:rPr lang="en-US" sz="2000" err="1">
                <a:latin typeface="Calibri Light"/>
                <a:ea typeface="Open Sans"/>
                <a:cs typeface="Calibri Light"/>
              </a:rPr>
              <a:t>återanvänds</a:t>
            </a:r>
            <a:r>
              <a:rPr lang="en-US" sz="2000">
                <a:latin typeface="Calibri Light"/>
                <a:ea typeface="Open Sans"/>
                <a:cs typeface="Calibri Light"/>
              </a:rPr>
              <a:t> </a:t>
            </a:r>
            <a:r>
              <a:rPr lang="en-US" sz="2000" err="1">
                <a:latin typeface="Calibri Light"/>
                <a:ea typeface="Open Sans"/>
                <a:cs typeface="Calibri Light"/>
              </a:rPr>
              <a:t>eller</a:t>
            </a:r>
            <a:r>
              <a:rPr lang="en-US" sz="2000">
                <a:latin typeface="Calibri Light"/>
                <a:ea typeface="Open Sans"/>
                <a:cs typeface="Calibri Light"/>
              </a:rPr>
              <a:t> </a:t>
            </a:r>
            <a:r>
              <a:rPr lang="en-US" sz="2000" err="1">
                <a:latin typeface="Calibri Light"/>
                <a:ea typeface="Open Sans"/>
                <a:cs typeface="Calibri Light"/>
              </a:rPr>
              <a:t>återvinns</a:t>
            </a:r>
            <a:r>
              <a:rPr lang="en-US" sz="2000">
                <a:latin typeface="Calibri Light"/>
                <a:ea typeface="Open Sans"/>
                <a:cs typeface="Calibri Light"/>
              </a:rPr>
              <a:t>. </a:t>
            </a:r>
            <a:endParaRPr lang="en-US"/>
          </a:p>
          <a:p>
            <a:pPr>
              <a:spcBef>
                <a:spcPts val="600"/>
              </a:spcBef>
            </a:pPr>
            <a:endParaRPr lang="en-US" sz="2000">
              <a:latin typeface="Calibri Light"/>
              <a:ea typeface="Open Sans"/>
              <a:cs typeface="Calibri Light"/>
            </a:endParaRPr>
          </a:p>
          <a:p>
            <a:pPr>
              <a:spcBef>
                <a:spcPts val="600"/>
              </a:spcBef>
            </a:pPr>
            <a:r>
              <a:rPr lang="en-US" sz="2000" err="1">
                <a:latin typeface="Calibri Light"/>
                <a:ea typeface="Open Sans"/>
                <a:cs typeface="Calibri Light"/>
              </a:rPr>
              <a:t>Vårdcentralen</a:t>
            </a:r>
            <a:r>
              <a:rPr lang="en-US" sz="2000">
                <a:latin typeface="Calibri Light"/>
                <a:ea typeface="Open Sans"/>
                <a:cs typeface="Calibri Light"/>
              </a:rPr>
              <a:t> </a:t>
            </a:r>
            <a:r>
              <a:rPr lang="en-US" sz="2000" err="1">
                <a:latin typeface="Calibri Light"/>
                <a:ea typeface="Open Sans"/>
                <a:cs typeface="Calibri Light"/>
              </a:rPr>
              <a:t>har</a:t>
            </a:r>
            <a:r>
              <a:rPr lang="en-US" sz="2000">
                <a:latin typeface="Calibri Light"/>
                <a:ea typeface="Open Sans"/>
                <a:cs typeface="Calibri Light"/>
              </a:rPr>
              <a:t> </a:t>
            </a:r>
            <a:r>
              <a:rPr lang="en-US" sz="2000" err="1">
                <a:latin typeface="Calibri Light"/>
                <a:ea typeface="Open Sans"/>
                <a:cs typeface="Calibri Light"/>
              </a:rPr>
              <a:t>en</a:t>
            </a:r>
            <a:r>
              <a:rPr lang="en-US" sz="2000">
                <a:latin typeface="Calibri Light"/>
                <a:ea typeface="Open Sans"/>
                <a:cs typeface="Calibri Light"/>
              </a:rPr>
              <a:t> </a:t>
            </a:r>
            <a:r>
              <a:rPr lang="en-US" sz="2000" err="1">
                <a:latin typeface="Calibri Light"/>
                <a:ea typeface="Open Sans"/>
                <a:cs typeface="Calibri Light"/>
              </a:rPr>
              <a:t>låg</a:t>
            </a:r>
            <a:r>
              <a:rPr lang="en-US" sz="2000">
                <a:latin typeface="Calibri Light"/>
                <a:ea typeface="Open Sans"/>
                <a:cs typeface="Calibri Light"/>
              </a:rPr>
              <a:t> </a:t>
            </a:r>
            <a:r>
              <a:rPr lang="en-US" sz="2000" err="1">
                <a:latin typeface="Calibri Light"/>
                <a:ea typeface="Open Sans"/>
                <a:cs typeface="Calibri Light"/>
              </a:rPr>
              <a:t>energiförbrukning</a:t>
            </a:r>
            <a:r>
              <a:rPr lang="en-US" sz="2000">
                <a:latin typeface="Calibri Light"/>
                <a:ea typeface="Open Sans"/>
                <a:cs typeface="Calibri Light"/>
              </a:rPr>
              <a:t>.</a:t>
            </a:r>
          </a:p>
          <a:p>
            <a:pPr>
              <a:spcBef>
                <a:spcPts val="600"/>
              </a:spcBef>
            </a:pPr>
            <a:r>
              <a:rPr lang="en-US" sz="2000" err="1">
                <a:latin typeface="Calibri Light"/>
                <a:ea typeface="Open Sans"/>
                <a:cs typeface="Calibri Light"/>
              </a:rPr>
              <a:t>Gång</a:t>
            </a:r>
            <a:r>
              <a:rPr lang="en-US" sz="2000">
                <a:latin typeface="Calibri Light"/>
                <a:ea typeface="Open Sans"/>
                <a:cs typeface="Calibri Light"/>
              </a:rPr>
              <a:t>, </a:t>
            </a:r>
            <a:r>
              <a:rPr lang="en-US" sz="2000" err="1">
                <a:latin typeface="Calibri Light"/>
                <a:ea typeface="Open Sans"/>
                <a:cs typeface="Calibri Light"/>
              </a:rPr>
              <a:t>cykel,buss</a:t>
            </a:r>
            <a:r>
              <a:rPr lang="en-US" sz="2000">
                <a:latin typeface="Calibri Light"/>
                <a:ea typeface="Open Sans"/>
                <a:cs typeface="Calibri Light"/>
              </a:rPr>
              <a:t> </a:t>
            </a:r>
            <a:r>
              <a:rPr lang="en-US" sz="2000" err="1">
                <a:latin typeface="Calibri Light"/>
                <a:ea typeface="Open Sans"/>
                <a:cs typeface="Calibri Light"/>
              </a:rPr>
              <a:t>eller</a:t>
            </a:r>
            <a:r>
              <a:rPr lang="en-US" sz="2000">
                <a:latin typeface="Calibri Light"/>
                <a:ea typeface="Open Sans"/>
                <a:cs typeface="Calibri Light"/>
              </a:rPr>
              <a:t> </a:t>
            </a:r>
            <a:r>
              <a:rPr lang="en-US" sz="2000" err="1">
                <a:latin typeface="Calibri Light"/>
                <a:ea typeface="Open Sans"/>
                <a:cs typeface="Calibri Light"/>
              </a:rPr>
              <a:t>tåg</a:t>
            </a:r>
            <a:r>
              <a:rPr lang="en-US" sz="2000">
                <a:latin typeface="Calibri Light"/>
                <a:ea typeface="Open Sans"/>
                <a:cs typeface="Calibri Light"/>
              </a:rPr>
              <a:t> </a:t>
            </a:r>
            <a:r>
              <a:rPr lang="en-US" sz="2000" err="1">
                <a:latin typeface="Calibri Light"/>
                <a:ea typeface="Open Sans"/>
                <a:cs typeface="Calibri Light"/>
              </a:rPr>
              <a:t>prioriteras</a:t>
            </a:r>
            <a:r>
              <a:rPr lang="en-US" sz="2000">
                <a:latin typeface="Calibri Light"/>
                <a:ea typeface="Open Sans"/>
                <a:cs typeface="Calibri Light"/>
              </a:rPr>
              <a:t> vid </a:t>
            </a:r>
            <a:r>
              <a:rPr lang="en-US" sz="2000" err="1">
                <a:latin typeface="Calibri Light"/>
                <a:ea typeface="Open Sans"/>
                <a:cs typeface="Calibri Light"/>
              </a:rPr>
              <a:t>arbets</a:t>
            </a:r>
            <a:r>
              <a:rPr lang="en-US" sz="2000">
                <a:latin typeface="Calibri Light"/>
                <a:ea typeface="Open Sans"/>
                <a:cs typeface="Calibri Light"/>
              </a:rPr>
              <a:t>- </a:t>
            </a:r>
            <a:r>
              <a:rPr lang="en-US" sz="2000" err="1">
                <a:latin typeface="Calibri Light"/>
                <a:ea typeface="Open Sans"/>
                <a:cs typeface="Calibri Light"/>
              </a:rPr>
              <a:t>och</a:t>
            </a:r>
            <a:r>
              <a:rPr lang="en-US" sz="2000">
                <a:latin typeface="Calibri Light"/>
                <a:ea typeface="Open Sans"/>
                <a:cs typeface="Calibri Light"/>
              </a:rPr>
              <a:t> </a:t>
            </a:r>
            <a:r>
              <a:rPr lang="en-US" sz="2000" err="1">
                <a:latin typeface="Calibri Light"/>
                <a:ea typeface="Open Sans"/>
                <a:cs typeface="Calibri Light"/>
              </a:rPr>
              <a:t>tjänsteresor</a:t>
            </a:r>
            <a:r>
              <a:rPr lang="en-US" sz="2000">
                <a:latin typeface="Calibri Light"/>
                <a:ea typeface="Open Sans"/>
                <a:cs typeface="Calibri Light"/>
              </a:rPr>
              <a:t> </a:t>
            </a:r>
            <a:r>
              <a:rPr lang="en-US" sz="2000" err="1">
                <a:latin typeface="Calibri Light"/>
                <a:ea typeface="Open Sans"/>
                <a:cs typeface="Calibri Light"/>
              </a:rPr>
              <a:t>när</a:t>
            </a:r>
            <a:r>
              <a:rPr lang="en-US" sz="2000">
                <a:latin typeface="Calibri Light"/>
                <a:ea typeface="Open Sans"/>
                <a:cs typeface="Calibri Light"/>
              </a:rPr>
              <a:t> det </a:t>
            </a:r>
            <a:r>
              <a:rPr lang="en-US" sz="2000" err="1">
                <a:latin typeface="Calibri Light"/>
                <a:ea typeface="Open Sans"/>
                <a:cs typeface="Calibri Light"/>
              </a:rPr>
              <a:t>är</a:t>
            </a:r>
            <a:r>
              <a:rPr lang="en-US" sz="2000">
                <a:latin typeface="Calibri Light"/>
                <a:ea typeface="Open Sans"/>
                <a:cs typeface="Calibri Light"/>
              </a:rPr>
              <a:t> </a:t>
            </a:r>
            <a:r>
              <a:rPr lang="en-US" sz="2000" err="1">
                <a:latin typeface="Calibri Light"/>
                <a:ea typeface="Open Sans"/>
                <a:cs typeface="Calibri Light"/>
              </a:rPr>
              <a:t>möjligt</a:t>
            </a:r>
            <a:r>
              <a:rPr lang="en-US" sz="2000">
                <a:latin typeface="Calibri Light"/>
                <a:ea typeface="Open Sans"/>
                <a:cs typeface="Calibri Light"/>
              </a:rPr>
              <a:t>.  </a:t>
            </a:r>
            <a:endParaRPr lang="en-US"/>
          </a:p>
          <a:p>
            <a:r>
              <a:rPr lang="en-US" sz="2000" err="1">
                <a:latin typeface="Calibri Light"/>
                <a:ea typeface="+mn-lt"/>
                <a:cs typeface="+mn-lt"/>
              </a:rPr>
              <a:t>Distansmöten</a:t>
            </a:r>
            <a:r>
              <a:rPr lang="en-US" sz="2000">
                <a:latin typeface="Calibri Light"/>
                <a:ea typeface="+mn-lt"/>
                <a:cs typeface="+mn-lt"/>
              </a:rPr>
              <a:t> med </a:t>
            </a:r>
            <a:r>
              <a:rPr lang="en-US" sz="2000" err="1">
                <a:latin typeface="Calibri Light"/>
                <a:ea typeface="+mn-lt"/>
                <a:cs typeface="+mn-lt"/>
              </a:rPr>
              <a:t>patienter</a:t>
            </a:r>
            <a:r>
              <a:rPr lang="en-US" sz="2000">
                <a:latin typeface="Calibri Light"/>
                <a:ea typeface="+mn-lt"/>
                <a:cs typeface="+mn-lt"/>
              </a:rPr>
              <a:t> </a:t>
            </a:r>
            <a:r>
              <a:rPr lang="en-US" sz="2000" err="1">
                <a:latin typeface="Calibri Light"/>
                <a:ea typeface="+mn-lt"/>
                <a:cs typeface="+mn-lt"/>
              </a:rPr>
              <a:t>sker</a:t>
            </a:r>
            <a:r>
              <a:rPr lang="en-US" sz="2000">
                <a:latin typeface="Calibri Light"/>
                <a:ea typeface="+mn-lt"/>
                <a:cs typeface="+mn-lt"/>
              </a:rPr>
              <a:t> </a:t>
            </a:r>
            <a:r>
              <a:rPr lang="en-US" sz="2000" err="1">
                <a:latin typeface="Calibri Light"/>
                <a:ea typeface="+mn-lt"/>
                <a:cs typeface="+mn-lt"/>
              </a:rPr>
              <a:t>regelmässigt</a:t>
            </a:r>
            <a:r>
              <a:rPr lang="en-US" sz="2000">
                <a:latin typeface="Calibri Light"/>
                <a:ea typeface="+mn-lt"/>
                <a:cs typeface="+mn-lt"/>
              </a:rPr>
              <a:t> </a:t>
            </a:r>
            <a:r>
              <a:rPr lang="en-US" sz="2000" err="1">
                <a:latin typeface="Calibri Light"/>
                <a:ea typeface="+mn-lt"/>
                <a:cs typeface="+mn-lt"/>
              </a:rPr>
              <a:t>och</a:t>
            </a:r>
            <a:r>
              <a:rPr lang="en-US" sz="2000">
                <a:latin typeface="Calibri Light"/>
                <a:ea typeface="+mn-lt"/>
                <a:cs typeface="+mn-lt"/>
              </a:rPr>
              <a:t> </a:t>
            </a:r>
            <a:r>
              <a:rPr lang="en-US" sz="2000" err="1">
                <a:latin typeface="Calibri Light"/>
                <a:ea typeface="+mn-lt"/>
                <a:cs typeface="+mn-lt"/>
              </a:rPr>
              <a:t>digitala</a:t>
            </a:r>
            <a:r>
              <a:rPr lang="en-US" sz="2000">
                <a:latin typeface="Calibri Light"/>
                <a:ea typeface="+mn-lt"/>
                <a:cs typeface="+mn-lt"/>
              </a:rPr>
              <a:t> </a:t>
            </a:r>
            <a:r>
              <a:rPr lang="en-US" sz="2000" err="1">
                <a:latin typeface="Calibri Light"/>
                <a:ea typeface="+mn-lt"/>
                <a:cs typeface="+mn-lt"/>
              </a:rPr>
              <a:t>arbetsmöten</a:t>
            </a:r>
            <a:r>
              <a:rPr lang="en-US" sz="2000">
                <a:latin typeface="Calibri Light"/>
                <a:ea typeface="+mn-lt"/>
                <a:cs typeface="+mn-lt"/>
              </a:rPr>
              <a:t> </a:t>
            </a:r>
            <a:r>
              <a:rPr lang="en-US" sz="2000" err="1">
                <a:latin typeface="Calibri Light"/>
                <a:ea typeface="+mn-lt"/>
                <a:cs typeface="+mn-lt"/>
              </a:rPr>
              <a:t>är</a:t>
            </a:r>
            <a:r>
              <a:rPr lang="en-US" sz="2000">
                <a:latin typeface="Calibri Light"/>
                <a:ea typeface="+mn-lt"/>
                <a:cs typeface="+mn-lt"/>
              </a:rPr>
              <a:t> </a:t>
            </a:r>
            <a:r>
              <a:rPr lang="en-US" sz="2000" err="1">
                <a:latin typeface="Calibri Light"/>
                <a:ea typeface="+mn-lt"/>
                <a:cs typeface="+mn-lt"/>
              </a:rPr>
              <a:t>alltid</a:t>
            </a:r>
            <a:r>
              <a:rPr lang="en-US" sz="2000">
                <a:latin typeface="Calibri Light"/>
                <a:ea typeface="+mn-lt"/>
                <a:cs typeface="+mn-lt"/>
              </a:rPr>
              <a:t> </a:t>
            </a:r>
            <a:r>
              <a:rPr lang="en-US" sz="2000" err="1">
                <a:latin typeface="Calibri Light"/>
                <a:ea typeface="+mn-lt"/>
                <a:cs typeface="+mn-lt"/>
              </a:rPr>
              <a:t>förstahandsval</a:t>
            </a:r>
            <a:r>
              <a:rPr lang="en-US" sz="2000">
                <a:latin typeface="Calibri Light"/>
                <a:ea typeface="+mn-lt"/>
                <a:cs typeface="+mn-lt"/>
              </a:rPr>
              <a:t>. </a:t>
            </a:r>
          </a:p>
          <a:p>
            <a:pPr>
              <a:spcBef>
                <a:spcPts val="600"/>
              </a:spcBef>
            </a:pPr>
            <a:endParaRPr lang="en-US">
              <a:cs typeface="Arial"/>
            </a:endParaRPr>
          </a:p>
        </p:txBody>
      </p:sp>
    </p:spTree>
    <p:extLst>
      <p:ext uri="{BB962C8B-B14F-4D97-AF65-F5344CB8AC3E}">
        <p14:creationId xmlns:p14="http://schemas.microsoft.com/office/powerpoint/2010/main" val="3980181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2FA41-CFBA-49AA-9A2C-EA2A5BE730AB}"/>
              </a:ext>
            </a:extLst>
          </p:cNvPr>
          <p:cNvSpPr>
            <a:spLocks noGrp="1"/>
          </p:cNvSpPr>
          <p:nvPr>
            <p:ph type="title"/>
          </p:nvPr>
        </p:nvSpPr>
        <p:spPr>
          <a:xfrm>
            <a:off x="2496809" y="972000"/>
            <a:ext cx="7200000" cy="737735"/>
          </a:xfrm>
        </p:spPr>
        <p:txBody>
          <a:bodyPr/>
          <a:lstStyle/>
          <a:p>
            <a:r>
              <a:rPr lang="en-US">
                <a:cs typeface="Arial"/>
              </a:rPr>
              <a:t>Esomeprazol i Eda</a:t>
            </a:r>
            <a:endParaRPr lang="en-US"/>
          </a:p>
        </p:txBody>
      </p:sp>
      <p:sp>
        <p:nvSpPr>
          <p:cNvPr id="3" name="Text Placeholder 2">
            <a:extLst>
              <a:ext uri="{FF2B5EF4-FFF2-40B4-BE49-F238E27FC236}">
                <a16:creationId xmlns:a16="http://schemas.microsoft.com/office/drawing/2014/main" id="{168DC966-4647-4F7C-8788-0F98AFD0BF53}"/>
              </a:ext>
            </a:extLst>
          </p:cNvPr>
          <p:cNvSpPr>
            <a:spLocks noGrp="1"/>
          </p:cNvSpPr>
          <p:nvPr>
            <p:ph type="body" sz="quarter" idx="13"/>
          </p:nvPr>
        </p:nvSpPr>
        <p:spPr>
          <a:xfrm>
            <a:off x="2496809" y="1592984"/>
            <a:ext cx="7711791" cy="4960104"/>
          </a:xfrm>
        </p:spPr>
        <p:txBody>
          <a:bodyPr vert="horz" lIns="91440" tIns="45720" rIns="91440" bIns="45720" rtlCol="0" anchor="t">
            <a:noAutofit/>
          </a:bodyPr>
          <a:lstStyle/>
          <a:p>
            <a:pPr marL="0" indent="0">
              <a:spcBef>
                <a:spcPts val="0"/>
              </a:spcBef>
              <a:buNone/>
            </a:pPr>
            <a:endParaRPr lang="en-US">
              <a:latin typeface="Arial"/>
              <a:ea typeface="+mn-lt"/>
              <a:cs typeface="Arial"/>
            </a:endParaRPr>
          </a:p>
          <a:p>
            <a:pPr marL="285750" indent="-285750">
              <a:spcBef>
                <a:spcPts val="0"/>
              </a:spcBef>
              <a:buFont typeface="Arial,Sans-Serif"/>
              <a:buChar char="•"/>
            </a:pPr>
            <a:r>
              <a:rPr lang="en-US">
                <a:ea typeface="+mn-lt"/>
                <a:cs typeface="+mn-lt"/>
              </a:rPr>
              <a:t>5-10% av </a:t>
            </a:r>
            <a:r>
              <a:rPr lang="en-US" err="1">
                <a:ea typeface="+mn-lt"/>
                <a:cs typeface="+mn-lt"/>
              </a:rPr>
              <a:t>befolkningen</a:t>
            </a:r>
            <a:r>
              <a:rPr lang="en-US">
                <a:ea typeface="+mn-lt"/>
                <a:cs typeface="+mn-lt"/>
              </a:rPr>
              <a:t> </a:t>
            </a:r>
            <a:r>
              <a:rPr lang="en-US" err="1">
                <a:ea typeface="+mn-lt"/>
                <a:cs typeface="+mn-lt"/>
              </a:rPr>
              <a:t>använder</a:t>
            </a:r>
            <a:r>
              <a:rPr lang="en-US">
                <a:ea typeface="+mn-lt"/>
                <a:cs typeface="+mn-lt"/>
              </a:rPr>
              <a:t> </a:t>
            </a:r>
            <a:r>
              <a:rPr lang="en-US" err="1">
                <a:ea typeface="+mn-lt"/>
                <a:cs typeface="+mn-lt"/>
              </a:rPr>
              <a:t>regelbundet</a:t>
            </a:r>
            <a:r>
              <a:rPr lang="en-US">
                <a:ea typeface="+mn-lt"/>
                <a:cs typeface="+mn-lt"/>
              </a:rPr>
              <a:t> PPI, 30% av &gt;80 </a:t>
            </a:r>
            <a:r>
              <a:rPr lang="en-US" err="1">
                <a:ea typeface="+mn-lt"/>
                <a:cs typeface="+mn-lt"/>
              </a:rPr>
              <a:t>år</a:t>
            </a:r>
            <a:r>
              <a:rPr lang="en-US">
                <a:ea typeface="+mn-lt"/>
                <a:cs typeface="+mn-lt"/>
              </a:rPr>
              <a:t>, 50% </a:t>
            </a:r>
            <a:r>
              <a:rPr lang="en-US" err="1">
                <a:ea typeface="+mn-lt"/>
                <a:cs typeface="+mn-lt"/>
              </a:rPr>
              <a:t>saknar</a:t>
            </a:r>
            <a:r>
              <a:rPr lang="en-US">
                <a:ea typeface="+mn-lt"/>
                <a:cs typeface="+mn-lt"/>
              </a:rPr>
              <a:t> </a:t>
            </a:r>
            <a:r>
              <a:rPr lang="en-US" err="1">
                <a:ea typeface="+mn-lt"/>
                <a:cs typeface="+mn-lt"/>
              </a:rPr>
              <a:t>indikation</a:t>
            </a:r>
            <a:endParaRPr lang="en-US">
              <a:ea typeface="+mn-lt"/>
              <a:cs typeface="+mn-lt"/>
            </a:endParaRPr>
          </a:p>
          <a:p>
            <a:pPr marL="285750" indent="-285750">
              <a:spcBef>
                <a:spcPts val="0"/>
              </a:spcBef>
              <a:buFont typeface="Arial,Sans-Serif"/>
              <a:buChar char="•"/>
            </a:pPr>
            <a:endParaRPr lang="en-US">
              <a:ea typeface="+mn-lt"/>
              <a:cs typeface="+mn-lt"/>
            </a:endParaRPr>
          </a:p>
          <a:p>
            <a:pPr marL="285750" indent="-285750">
              <a:spcBef>
                <a:spcPts val="0"/>
              </a:spcBef>
              <a:buFont typeface="Arial,Sans-Serif"/>
              <a:buChar char="•"/>
            </a:pPr>
            <a:r>
              <a:rPr lang="en-US">
                <a:ea typeface="+mn-lt"/>
                <a:cs typeface="+mn-lt"/>
              </a:rPr>
              <a:t>ST-</a:t>
            </a:r>
            <a:r>
              <a:rPr lang="en-US" err="1">
                <a:ea typeface="+mn-lt"/>
                <a:cs typeface="+mn-lt"/>
              </a:rPr>
              <a:t>projekt</a:t>
            </a:r>
            <a:r>
              <a:rPr lang="en-US">
                <a:ea typeface="+mn-lt"/>
                <a:cs typeface="+mn-lt"/>
              </a:rPr>
              <a:t> Lina Holmblad Eda</a:t>
            </a:r>
          </a:p>
          <a:p>
            <a:pPr marL="285750" indent="-285750">
              <a:spcBef>
                <a:spcPts val="0"/>
              </a:spcBef>
              <a:buFont typeface="Arial,Sans-Serif"/>
              <a:buChar char="•"/>
            </a:pPr>
            <a:endParaRPr lang="en-US">
              <a:ea typeface="+mn-lt"/>
              <a:cs typeface="+mn-lt"/>
            </a:endParaRPr>
          </a:p>
          <a:p>
            <a:pPr marL="0" indent="0">
              <a:spcBef>
                <a:spcPts val="0"/>
              </a:spcBef>
              <a:buNone/>
            </a:pPr>
            <a:r>
              <a:rPr lang="en-US">
                <a:ea typeface="+mn-lt"/>
                <a:cs typeface="+mn-lt"/>
              </a:rPr>
              <a:t>    121 </a:t>
            </a:r>
            <a:r>
              <a:rPr lang="en-US" err="1">
                <a:ea typeface="+mn-lt"/>
                <a:cs typeface="+mn-lt"/>
              </a:rPr>
              <a:t>patienter</a:t>
            </a:r>
            <a:r>
              <a:rPr lang="en-US">
                <a:ea typeface="+mn-lt"/>
                <a:cs typeface="+mn-lt"/>
              </a:rPr>
              <a:t> med </a:t>
            </a:r>
            <a:r>
              <a:rPr lang="en-US" err="1">
                <a:ea typeface="+mn-lt"/>
                <a:cs typeface="+mn-lt"/>
              </a:rPr>
              <a:t>esomeprazol</a:t>
            </a:r>
            <a:endParaRPr lang="en-US">
              <a:ea typeface="+mn-lt"/>
              <a:cs typeface="+mn-lt"/>
            </a:endParaRPr>
          </a:p>
          <a:p>
            <a:pPr marL="800100" lvl="1" indent="-342900">
              <a:spcBef>
                <a:spcPts val="0"/>
              </a:spcBef>
              <a:buFont typeface="Wingdings,Sans-Serif"/>
              <a:buChar char="ü"/>
            </a:pPr>
            <a:r>
              <a:rPr lang="en-US">
                <a:ea typeface="+mn-lt"/>
                <a:cs typeface="+mn-lt"/>
              </a:rPr>
              <a:t>34% </a:t>
            </a:r>
            <a:r>
              <a:rPr lang="en-US" err="1">
                <a:ea typeface="+mn-lt"/>
                <a:cs typeface="+mn-lt"/>
              </a:rPr>
              <a:t>sattes</a:t>
            </a:r>
            <a:r>
              <a:rPr lang="en-US">
                <a:ea typeface="+mn-lt"/>
                <a:cs typeface="+mn-lt"/>
              </a:rPr>
              <a:t> </a:t>
            </a:r>
            <a:r>
              <a:rPr lang="en-US" err="1">
                <a:ea typeface="+mn-lt"/>
                <a:cs typeface="+mn-lt"/>
              </a:rPr>
              <a:t>ut</a:t>
            </a:r>
            <a:r>
              <a:rPr lang="en-US">
                <a:ea typeface="+mn-lt"/>
                <a:cs typeface="+mn-lt"/>
              </a:rPr>
              <a:t> </a:t>
            </a:r>
            <a:r>
              <a:rPr lang="en-US" err="1">
                <a:ea typeface="+mn-lt"/>
                <a:cs typeface="+mn-lt"/>
              </a:rPr>
              <a:t>helt</a:t>
            </a:r>
            <a:r>
              <a:rPr lang="en-US">
                <a:ea typeface="+mn-lt"/>
                <a:cs typeface="+mn-lt"/>
              </a:rPr>
              <a:t>, </a:t>
            </a:r>
          </a:p>
          <a:p>
            <a:pPr marL="800100" lvl="1" indent="-342900">
              <a:spcBef>
                <a:spcPts val="0"/>
              </a:spcBef>
              <a:buFont typeface="Wingdings,Sans-Serif"/>
              <a:buChar char="ü"/>
            </a:pPr>
            <a:r>
              <a:rPr lang="en-US">
                <a:ea typeface="+mn-lt"/>
                <a:cs typeface="+mn-lt"/>
              </a:rPr>
              <a:t>36% byte till </a:t>
            </a:r>
            <a:r>
              <a:rPr lang="en-US" err="1">
                <a:ea typeface="+mn-lt"/>
                <a:cs typeface="+mn-lt"/>
              </a:rPr>
              <a:t>omeprazol</a:t>
            </a:r>
            <a:r>
              <a:rPr lang="en-US">
                <a:ea typeface="+mn-lt"/>
                <a:cs typeface="+mn-lt"/>
              </a:rPr>
              <a:t>/</a:t>
            </a:r>
            <a:r>
              <a:rPr lang="en-US" err="1">
                <a:ea typeface="+mn-lt"/>
                <a:cs typeface="+mn-lt"/>
              </a:rPr>
              <a:t>minskade</a:t>
            </a:r>
            <a:r>
              <a:rPr lang="en-US">
                <a:ea typeface="+mn-lt"/>
                <a:cs typeface="+mn-lt"/>
              </a:rPr>
              <a:t> dos</a:t>
            </a:r>
          </a:p>
          <a:p>
            <a:pPr marL="800100" lvl="1" indent="-342900">
              <a:spcBef>
                <a:spcPts val="0"/>
              </a:spcBef>
              <a:buFont typeface="Wingdings,Sans-Serif"/>
              <a:buChar char="ü"/>
            </a:pPr>
            <a:r>
              <a:rPr lang="en-US">
                <a:ea typeface="+mn-lt"/>
                <a:cs typeface="+mn-lt"/>
              </a:rPr>
              <a:t>30% </a:t>
            </a:r>
            <a:r>
              <a:rPr lang="en-US" err="1">
                <a:ea typeface="+mn-lt"/>
                <a:cs typeface="+mn-lt"/>
              </a:rPr>
              <a:t>indikation</a:t>
            </a:r>
            <a:r>
              <a:rPr lang="en-US">
                <a:ea typeface="+mn-lt"/>
                <a:cs typeface="+mn-lt"/>
              </a:rPr>
              <a:t> </a:t>
            </a:r>
            <a:r>
              <a:rPr lang="en-US" err="1">
                <a:ea typeface="+mn-lt"/>
                <a:cs typeface="+mn-lt"/>
              </a:rPr>
              <a:t>att</a:t>
            </a:r>
            <a:r>
              <a:rPr lang="en-US">
                <a:ea typeface="+mn-lt"/>
                <a:cs typeface="+mn-lt"/>
              </a:rPr>
              <a:t> </a:t>
            </a:r>
            <a:r>
              <a:rPr lang="en-US" err="1">
                <a:ea typeface="+mn-lt"/>
                <a:cs typeface="+mn-lt"/>
              </a:rPr>
              <a:t>kvarstå</a:t>
            </a:r>
            <a:r>
              <a:rPr lang="en-US">
                <a:ea typeface="+mn-lt"/>
                <a:cs typeface="+mn-lt"/>
              </a:rPr>
              <a:t> </a:t>
            </a:r>
            <a:r>
              <a:rPr lang="en-US" err="1">
                <a:ea typeface="+mn-lt"/>
                <a:cs typeface="+mn-lt"/>
              </a:rPr>
              <a:t>på</a:t>
            </a:r>
            <a:r>
              <a:rPr lang="en-US">
                <a:ea typeface="+mn-lt"/>
                <a:cs typeface="+mn-lt"/>
              </a:rPr>
              <a:t> </a:t>
            </a:r>
            <a:r>
              <a:rPr lang="en-US" err="1">
                <a:ea typeface="+mn-lt"/>
                <a:cs typeface="+mn-lt"/>
              </a:rPr>
              <a:t>esomeprazol</a:t>
            </a:r>
            <a:endParaRPr lang="en-US">
              <a:ea typeface="+mn-lt"/>
              <a:cs typeface="+mn-lt"/>
            </a:endParaRPr>
          </a:p>
          <a:p>
            <a:pPr marL="0" indent="0">
              <a:spcBef>
                <a:spcPts val="0"/>
              </a:spcBef>
              <a:buNone/>
            </a:pPr>
            <a:endParaRPr lang="en-US">
              <a:ea typeface="+mn-lt"/>
              <a:cs typeface="+mn-lt"/>
            </a:endParaRPr>
          </a:p>
          <a:p>
            <a:pPr marL="285750" indent="-285750">
              <a:spcBef>
                <a:spcPts val="0"/>
              </a:spcBef>
              <a:buFont typeface="Arial,Sans-Serif"/>
              <a:buChar char="•"/>
            </a:pPr>
            <a:r>
              <a:rPr lang="en-US">
                <a:ea typeface="+mn-lt"/>
                <a:cs typeface="+mn-lt"/>
              </a:rPr>
              <a:t>Patientinformation-standardbrev </a:t>
            </a:r>
            <a:r>
              <a:rPr lang="en-US" err="1">
                <a:ea typeface="+mn-lt"/>
                <a:cs typeface="+mn-lt"/>
              </a:rPr>
              <a:t>finns</a:t>
            </a:r>
            <a:r>
              <a:rPr lang="en-US">
                <a:ea typeface="+mn-lt"/>
                <a:cs typeface="+mn-lt"/>
              </a:rPr>
              <a:t> </a:t>
            </a:r>
            <a:r>
              <a:rPr lang="en-US" err="1">
                <a:ea typeface="+mn-lt"/>
                <a:cs typeface="+mn-lt"/>
              </a:rPr>
              <a:t>i</a:t>
            </a:r>
            <a:r>
              <a:rPr lang="en-US">
                <a:ea typeface="+mn-lt"/>
                <a:cs typeface="+mn-lt"/>
              </a:rPr>
              <a:t> Vida ;)</a:t>
            </a:r>
            <a:endParaRPr lang="en-US"/>
          </a:p>
          <a:p>
            <a:pPr marL="0" indent="0">
              <a:buNone/>
            </a:pPr>
            <a:endParaRPr lang="en-US">
              <a:cs typeface="Arial"/>
            </a:endParaRPr>
          </a:p>
        </p:txBody>
      </p:sp>
    </p:spTree>
    <p:extLst>
      <p:ext uri="{BB962C8B-B14F-4D97-AF65-F5344CB8AC3E}">
        <p14:creationId xmlns:p14="http://schemas.microsoft.com/office/powerpoint/2010/main" val="1330451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1F3155-2DD3-4E0D-88B9-46DAEC6DDA01}"/>
              </a:ext>
            </a:extLst>
          </p:cNvPr>
          <p:cNvSpPr>
            <a:spLocks noGrp="1"/>
          </p:cNvSpPr>
          <p:nvPr>
            <p:ph type="title"/>
          </p:nvPr>
        </p:nvSpPr>
        <p:spPr>
          <a:xfrm>
            <a:off x="1257138" y="528448"/>
            <a:ext cx="7302358" cy="1257753"/>
          </a:xfrm>
        </p:spPr>
        <p:txBody>
          <a:bodyPr/>
          <a:lstStyle/>
          <a:p>
            <a:r>
              <a:rPr lang="sv-SE">
                <a:cs typeface="Arial"/>
              </a:rPr>
              <a:t>Receptbedömningsteam i Eda</a:t>
            </a:r>
            <a:endParaRPr lang="sv-SE"/>
          </a:p>
        </p:txBody>
      </p:sp>
      <p:sp>
        <p:nvSpPr>
          <p:cNvPr id="3" name="Platshållare för text 2">
            <a:extLst>
              <a:ext uri="{FF2B5EF4-FFF2-40B4-BE49-F238E27FC236}">
                <a16:creationId xmlns:a16="http://schemas.microsoft.com/office/drawing/2014/main" id="{4FC0B283-3700-45D0-8045-2F3B3C013DF3}"/>
              </a:ext>
            </a:extLst>
          </p:cNvPr>
          <p:cNvSpPr>
            <a:spLocks noGrp="1"/>
          </p:cNvSpPr>
          <p:nvPr>
            <p:ph type="body" sz="quarter" idx="13"/>
          </p:nvPr>
        </p:nvSpPr>
        <p:spPr>
          <a:xfrm>
            <a:off x="1359495" y="1471929"/>
            <a:ext cx="9674298" cy="5069786"/>
          </a:xfrm>
        </p:spPr>
        <p:txBody>
          <a:bodyPr vert="horz" lIns="91440" tIns="45720" rIns="91440" bIns="45720" rtlCol="0" anchor="t">
            <a:noAutofit/>
          </a:bodyPr>
          <a:lstStyle/>
          <a:p>
            <a:pPr marL="0" indent="0">
              <a:lnSpc>
                <a:spcPct val="107000"/>
              </a:lnSpc>
              <a:spcAft>
                <a:spcPts val="800"/>
              </a:spcAft>
              <a:buNone/>
            </a:pPr>
            <a:endParaRPr lang="sv-SE" sz="2000">
              <a:latin typeface="Arial"/>
              <a:cs typeface="Calibri"/>
            </a:endParaRPr>
          </a:p>
          <a:p>
            <a:pPr marL="0" indent="0">
              <a:lnSpc>
                <a:spcPct val="107000"/>
              </a:lnSpc>
              <a:spcAft>
                <a:spcPts val="800"/>
              </a:spcAft>
              <a:buNone/>
            </a:pPr>
            <a:endParaRPr lang="sv-SE" sz="2000">
              <a:ea typeface="+mn-lt"/>
              <a:cs typeface="+mn-lt"/>
            </a:endParaRPr>
          </a:p>
          <a:p>
            <a:pPr marL="0" indent="0">
              <a:lnSpc>
                <a:spcPct val="107000"/>
              </a:lnSpc>
              <a:spcAft>
                <a:spcPts val="800"/>
              </a:spcAft>
              <a:buNone/>
            </a:pPr>
            <a:endParaRPr lang="sv-SE" sz="1600">
              <a:cs typeface="Arial"/>
            </a:endParaRPr>
          </a:p>
          <a:p>
            <a:pPr marL="0" indent="0">
              <a:lnSpc>
                <a:spcPct val="107000"/>
              </a:lnSpc>
              <a:spcAft>
                <a:spcPts val="800"/>
              </a:spcAft>
              <a:buNone/>
            </a:pPr>
            <a:endParaRPr lang="sv-SE" sz="1600">
              <a:cs typeface="Arial"/>
            </a:endParaRPr>
          </a:p>
        </p:txBody>
      </p:sp>
      <p:sp>
        <p:nvSpPr>
          <p:cNvPr id="4" name="TextBox 3">
            <a:extLst>
              <a:ext uri="{FF2B5EF4-FFF2-40B4-BE49-F238E27FC236}">
                <a16:creationId xmlns:a16="http://schemas.microsoft.com/office/drawing/2014/main" id="{40B786B9-9C0E-9618-9933-71D7C71D22A2}"/>
              </a:ext>
            </a:extLst>
          </p:cNvPr>
          <p:cNvSpPr txBox="1"/>
          <p:nvPr/>
        </p:nvSpPr>
        <p:spPr>
          <a:xfrm>
            <a:off x="1259457" y="1633268"/>
            <a:ext cx="10205048"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cs typeface="Arial"/>
            </a:endParaRPr>
          </a:p>
          <a:p>
            <a:r>
              <a:rPr lang="en-US" sz="2400">
                <a:cs typeface="Arial"/>
              </a:rPr>
              <a:t>Antal </a:t>
            </a:r>
            <a:r>
              <a:rPr lang="en-US" sz="2400" err="1">
                <a:cs typeface="Arial"/>
              </a:rPr>
              <a:t>minskade</a:t>
            </a:r>
            <a:r>
              <a:rPr lang="en-US" sz="2400">
                <a:cs typeface="Arial"/>
              </a:rPr>
              <a:t> </a:t>
            </a:r>
            <a:r>
              <a:rPr lang="en-US" sz="2400" err="1">
                <a:cs typeface="Arial"/>
              </a:rPr>
              <a:t>dygnsdoser</a:t>
            </a:r>
            <a:r>
              <a:rPr lang="en-US" sz="2400">
                <a:cs typeface="Arial"/>
              </a:rPr>
              <a:t>: </a:t>
            </a:r>
            <a:r>
              <a:rPr lang="en-US" sz="2400" b="1">
                <a:cs typeface="Arial"/>
              </a:rPr>
              <a:t>-58 518 DD </a:t>
            </a:r>
            <a:endParaRPr lang="en-US" b="1">
              <a:cs typeface="Arial"/>
            </a:endParaRPr>
          </a:p>
          <a:p>
            <a:r>
              <a:rPr lang="en-US" sz="2400" err="1">
                <a:cs typeface="Arial"/>
              </a:rPr>
              <a:t>Störst</a:t>
            </a:r>
            <a:r>
              <a:rPr lang="en-US" sz="2400">
                <a:cs typeface="Arial"/>
              </a:rPr>
              <a:t> </a:t>
            </a:r>
            <a:r>
              <a:rPr lang="en-US" sz="2400" err="1">
                <a:cs typeface="Arial"/>
              </a:rPr>
              <a:t>skillnad</a:t>
            </a:r>
            <a:r>
              <a:rPr lang="en-US" sz="2400">
                <a:cs typeface="Arial"/>
              </a:rPr>
              <a:t> </a:t>
            </a:r>
            <a:r>
              <a:rPr lang="en-US" sz="2400" err="1">
                <a:cs typeface="Arial"/>
              </a:rPr>
              <a:t>ses</a:t>
            </a:r>
            <a:r>
              <a:rPr lang="en-US" sz="2400">
                <a:cs typeface="Arial"/>
              </a:rPr>
              <a:t> för paracetamol, </a:t>
            </a:r>
            <a:r>
              <a:rPr lang="en-US" sz="2400" err="1">
                <a:cs typeface="Arial"/>
              </a:rPr>
              <a:t>protonpumpshämmare</a:t>
            </a:r>
            <a:r>
              <a:rPr lang="en-US" sz="2400">
                <a:cs typeface="Arial"/>
              </a:rPr>
              <a:t> </a:t>
            </a:r>
            <a:r>
              <a:rPr lang="en-US" sz="2400" err="1">
                <a:cs typeface="Arial"/>
              </a:rPr>
              <a:t>och</a:t>
            </a:r>
            <a:r>
              <a:rPr lang="en-US" sz="2400">
                <a:cs typeface="Arial"/>
              </a:rPr>
              <a:t> NSAID</a:t>
            </a:r>
          </a:p>
          <a:p>
            <a:endParaRPr lang="en-US" sz="2400">
              <a:cs typeface="Arial"/>
            </a:endParaRPr>
          </a:p>
          <a:p>
            <a:r>
              <a:rPr lang="en-US" sz="2400">
                <a:cs typeface="Arial"/>
              </a:rPr>
              <a:t>Paracetamol (</a:t>
            </a:r>
            <a:r>
              <a:rPr lang="en-US" sz="2400" err="1">
                <a:cs typeface="Arial"/>
              </a:rPr>
              <a:t>vanligen</a:t>
            </a:r>
            <a:r>
              <a:rPr lang="en-US" sz="2400">
                <a:cs typeface="Arial"/>
              </a:rPr>
              <a:t> 3-4 g/</a:t>
            </a:r>
            <a:r>
              <a:rPr lang="en-US" sz="2400" err="1">
                <a:cs typeface="Arial"/>
              </a:rPr>
              <a:t>dygn</a:t>
            </a:r>
            <a:r>
              <a:rPr lang="en-US" sz="2400">
                <a:cs typeface="Arial"/>
              </a:rPr>
              <a:t>) -13,6 kg</a:t>
            </a:r>
          </a:p>
          <a:p>
            <a:r>
              <a:rPr lang="en-US" sz="2400" err="1">
                <a:cs typeface="Arial"/>
              </a:rPr>
              <a:t>Protonpumpshämmare</a:t>
            </a:r>
            <a:r>
              <a:rPr lang="en-US" sz="2400">
                <a:cs typeface="Arial"/>
              </a:rPr>
              <a:t> (</a:t>
            </a:r>
            <a:r>
              <a:rPr lang="en-US" sz="2400" err="1">
                <a:cs typeface="Arial"/>
              </a:rPr>
              <a:t>vanligen</a:t>
            </a:r>
            <a:r>
              <a:rPr lang="en-US" sz="2400">
                <a:cs typeface="Arial"/>
              </a:rPr>
              <a:t> 20-40 mg/</a:t>
            </a:r>
            <a:r>
              <a:rPr lang="en-US" sz="2400" err="1">
                <a:cs typeface="Arial"/>
              </a:rPr>
              <a:t>dygn</a:t>
            </a:r>
            <a:r>
              <a:rPr lang="en-US" sz="2400">
                <a:cs typeface="Arial"/>
              </a:rPr>
              <a:t>) -0,5 kg</a:t>
            </a:r>
          </a:p>
          <a:p>
            <a:endParaRPr lang="en-US" sz="2400">
              <a:cs typeface="Arial"/>
            </a:endParaRPr>
          </a:p>
          <a:p>
            <a:r>
              <a:rPr lang="en-US" sz="2400" err="1">
                <a:cs typeface="Arial"/>
              </a:rPr>
              <a:t>Skillnad</a:t>
            </a:r>
            <a:r>
              <a:rPr lang="en-US" sz="2400">
                <a:cs typeface="Arial"/>
              </a:rPr>
              <a:t> </a:t>
            </a:r>
            <a:r>
              <a:rPr lang="en-US" sz="2400" err="1">
                <a:cs typeface="Arial"/>
              </a:rPr>
              <a:t>i</a:t>
            </a:r>
            <a:r>
              <a:rPr lang="en-US" sz="2400">
                <a:cs typeface="Arial"/>
              </a:rPr>
              <a:t> </a:t>
            </a:r>
            <a:r>
              <a:rPr lang="en-US" sz="2400" err="1">
                <a:cs typeface="Arial"/>
              </a:rPr>
              <a:t>överkostnad</a:t>
            </a:r>
            <a:r>
              <a:rPr lang="en-US" sz="2400">
                <a:cs typeface="Arial"/>
              </a:rPr>
              <a:t>:</a:t>
            </a:r>
            <a:r>
              <a:rPr lang="en-US" sz="2400" b="1">
                <a:cs typeface="Arial"/>
              </a:rPr>
              <a:t> -494 000 </a:t>
            </a:r>
            <a:r>
              <a:rPr lang="en-US" sz="2400" b="1" err="1">
                <a:cs typeface="Arial"/>
              </a:rPr>
              <a:t>kr</a:t>
            </a:r>
            <a:r>
              <a:rPr lang="en-US" sz="2400">
                <a:cs typeface="Arial"/>
              </a:rPr>
              <a:t> av total </a:t>
            </a:r>
            <a:r>
              <a:rPr lang="en-US" sz="2400" err="1">
                <a:cs typeface="Arial"/>
              </a:rPr>
              <a:t>läkemedelsbudget</a:t>
            </a:r>
            <a:r>
              <a:rPr lang="en-US" sz="2400">
                <a:cs typeface="Arial"/>
              </a:rPr>
              <a:t> </a:t>
            </a:r>
            <a:r>
              <a:rPr lang="en-US" sz="2400" err="1">
                <a:cs typeface="Arial"/>
              </a:rPr>
              <a:t>på</a:t>
            </a:r>
            <a:r>
              <a:rPr lang="en-US" sz="2400">
                <a:cs typeface="Arial"/>
              </a:rPr>
              <a:t> 9 </a:t>
            </a:r>
            <a:r>
              <a:rPr lang="en-US" sz="2400" err="1">
                <a:cs typeface="Arial"/>
              </a:rPr>
              <a:t>milj</a:t>
            </a:r>
            <a:r>
              <a:rPr lang="en-US" sz="2400">
                <a:cs typeface="Arial"/>
              </a:rPr>
              <a:t>. </a:t>
            </a:r>
            <a:r>
              <a:rPr lang="en-US" sz="2400" err="1">
                <a:cs typeface="Arial"/>
              </a:rPr>
              <a:t>kr</a:t>
            </a:r>
            <a:endParaRPr lang="en-US" sz="2400">
              <a:cs typeface="Arial"/>
            </a:endParaRPr>
          </a:p>
          <a:p>
            <a:endParaRPr lang="en-US" sz="2400">
              <a:cs typeface="Arial"/>
            </a:endParaRPr>
          </a:p>
          <a:p>
            <a:endParaRPr lang="en-US" sz="2400">
              <a:cs typeface="Arial"/>
            </a:endParaRPr>
          </a:p>
        </p:txBody>
      </p:sp>
    </p:spTree>
    <p:extLst>
      <p:ext uri="{BB962C8B-B14F-4D97-AF65-F5344CB8AC3E}">
        <p14:creationId xmlns:p14="http://schemas.microsoft.com/office/powerpoint/2010/main" val="3276232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457F-302B-0254-E1D4-D59BCD054E37}"/>
              </a:ext>
            </a:extLst>
          </p:cNvPr>
          <p:cNvSpPr>
            <a:spLocks noGrp="1"/>
          </p:cNvSpPr>
          <p:nvPr>
            <p:ph type="title"/>
          </p:nvPr>
        </p:nvSpPr>
        <p:spPr>
          <a:xfrm>
            <a:off x="1773496" y="972000"/>
            <a:ext cx="8640000" cy="1325563"/>
          </a:xfrm>
        </p:spPr>
        <p:txBody>
          <a:bodyPr anchor="b">
            <a:normAutofit/>
          </a:bodyPr>
          <a:lstStyle/>
          <a:p>
            <a:r>
              <a:rPr lang="en-US" err="1"/>
              <a:t>Principer</a:t>
            </a:r>
            <a:r>
              <a:rPr lang="en-US"/>
              <a:t> för </a:t>
            </a:r>
            <a:r>
              <a:rPr lang="en-US" err="1"/>
              <a:t>omställning</a:t>
            </a:r>
          </a:p>
        </p:txBody>
      </p:sp>
      <p:sp>
        <p:nvSpPr>
          <p:cNvPr id="11" name="Content Placeholder 2">
            <a:extLst>
              <a:ext uri="{FF2B5EF4-FFF2-40B4-BE49-F238E27FC236}">
                <a16:creationId xmlns:a16="http://schemas.microsoft.com/office/drawing/2014/main" id="{A3E3E5E7-DCA0-EDBA-E977-D32200D1B279}"/>
              </a:ext>
            </a:extLst>
          </p:cNvPr>
          <p:cNvSpPr>
            <a:spLocks noGrp="1"/>
          </p:cNvSpPr>
          <p:nvPr>
            <p:ph sz="half" idx="1"/>
          </p:nvPr>
        </p:nvSpPr>
        <p:spPr>
          <a:xfrm>
            <a:off x="1773496" y="2095812"/>
            <a:ext cx="5731850" cy="2966830"/>
          </a:xfrm>
        </p:spPr>
        <p:txBody>
          <a:bodyPr vert="horz" lIns="91440" tIns="45720" rIns="91440" bIns="45720" rtlCol="0" anchor="t">
            <a:normAutofit/>
          </a:bodyPr>
          <a:lstStyle/>
          <a:p>
            <a:pPr marL="251460" indent="-251460"/>
            <a:endParaRPr lang="en-US" sz="3200">
              <a:ea typeface="+mn-lt"/>
              <a:cs typeface="+mn-lt"/>
            </a:endParaRPr>
          </a:p>
          <a:p>
            <a:pPr marL="251460" indent="-251460"/>
            <a:r>
              <a:rPr lang="en-US" sz="3600">
                <a:ea typeface="+mn-lt"/>
                <a:cs typeface="+mn-lt"/>
              </a:rPr>
              <a:t>Prevention</a:t>
            </a:r>
            <a:endParaRPr lang="en-US" sz="3600" err="1">
              <a:ea typeface="+mn-lt"/>
              <a:cs typeface="+mn-lt"/>
            </a:endParaRPr>
          </a:p>
          <a:p>
            <a:pPr marL="251460" indent="-251460"/>
            <a:r>
              <a:rPr lang="en-US" sz="3600" err="1"/>
              <a:t>Minska</a:t>
            </a:r>
            <a:r>
              <a:rPr lang="en-US" sz="3600"/>
              <a:t> </a:t>
            </a:r>
            <a:r>
              <a:rPr lang="en-US" sz="3600" err="1"/>
              <a:t>medikalisering</a:t>
            </a:r>
            <a:endParaRPr lang="en-US" sz="3600">
              <a:cs typeface="Arial"/>
            </a:endParaRPr>
          </a:p>
          <a:p>
            <a:pPr marL="251460" indent="-251460"/>
            <a:r>
              <a:rPr lang="en-US" sz="3600" err="1"/>
              <a:t>Miljöarbete</a:t>
            </a:r>
            <a:endParaRPr lang="en-US" sz="3600" err="1">
              <a:cs typeface="Arial"/>
            </a:endParaRPr>
          </a:p>
        </p:txBody>
      </p:sp>
      <p:pic>
        <p:nvPicPr>
          <p:cNvPr id="6" name="Platshållare för bild 5" descr="Hållbarhet med hel fyllning">
            <a:extLst>
              <a:ext uri="{FF2B5EF4-FFF2-40B4-BE49-F238E27FC236}">
                <a16:creationId xmlns:a16="http://schemas.microsoft.com/office/drawing/2014/main" id="{1936B7F9-43F0-76FF-3A5A-6A15B48D70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94511" y="2245619"/>
            <a:ext cx="3240000" cy="3240000"/>
          </a:xfrm>
          <a:prstGeom prst="rect">
            <a:avLst/>
          </a:prstGeom>
        </p:spPr>
      </p:pic>
    </p:spTree>
    <p:extLst>
      <p:ext uri="{BB962C8B-B14F-4D97-AF65-F5344CB8AC3E}">
        <p14:creationId xmlns:p14="http://schemas.microsoft.com/office/powerpoint/2010/main" val="2360030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61BDC38-406A-DB26-867D-8DD849429481}"/>
              </a:ext>
            </a:extLst>
          </p:cNvPr>
          <p:cNvSpPr>
            <a:spLocks noGrp="1"/>
          </p:cNvSpPr>
          <p:nvPr>
            <p:ph type="title"/>
          </p:nvPr>
        </p:nvSpPr>
        <p:spPr>
          <a:xfrm>
            <a:off x="7003175" y="972000"/>
            <a:ext cx="4140000" cy="1325563"/>
          </a:xfrm>
        </p:spPr>
        <p:txBody>
          <a:bodyPr/>
          <a:lstStyle/>
          <a:p>
            <a:endParaRPr lang="en-US"/>
          </a:p>
        </p:txBody>
      </p:sp>
      <p:sp>
        <p:nvSpPr>
          <p:cNvPr id="22" name="Content Placeholder 2">
            <a:extLst>
              <a:ext uri="{FF2B5EF4-FFF2-40B4-BE49-F238E27FC236}">
                <a16:creationId xmlns:a16="http://schemas.microsoft.com/office/drawing/2014/main" id="{0063039D-BBEF-E664-9FEB-D612EE221B1E}"/>
              </a:ext>
            </a:extLst>
          </p:cNvPr>
          <p:cNvSpPr>
            <a:spLocks noGrp="1"/>
          </p:cNvSpPr>
          <p:nvPr>
            <p:ph sz="half" idx="2"/>
          </p:nvPr>
        </p:nvSpPr>
        <p:spPr>
          <a:xfrm>
            <a:off x="7003175" y="2484000"/>
            <a:ext cx="4140000" cy="3240000"/>
          </a:xfrm>
        </p:spPr>
        <p:txBody>
          <a:bodyPr/>
          <a:lstStyle/>
          <a:p>
            <a:endParaRPr lang="en-US"/>
          </a:p>
        </p:txBody>
      </p:sp>
      <p:pic>
        <p:nvPicPr>
          <p:cNvPr id="15" name="Picture 15">
            <a:extLst>
              <a:ext uri="{FF2B5EF4-FFF2-40B4-BE49-F238E27FC236}">
                <a16:creationId xmlns:a16="http://schemas.microsoft.com/office/drawing/2014/main" id="{3C471828-6EEE-0C69-2C4D-6FBCD8D8E4FC}"/>
              </a:ext>
            </a:extLst>
          </p:cNvPr>
          <p:cNvPicPr>
            <a:picLocks noGrp="1" noChangeAspect="1"/>
          </p:cNvPicPr>
          <p:nvPr>
            <p:ph type="pic" sz="quarter" idx="13"/>
          </p:nvPr>
        </p:nvPicPr>
        <p:blipFill rotWithShape="1">
          <a:blip r:embed="rId2"/>
          <a:srcRect t="2235" r="-2" b="13386"/>
          <a:stretch/>
        </p:blipFill>
        <p:spPr>
          <a:xfrm>
            <a:off x="345601" y="10"/>
            <a:ext cx="5750400" cy="6857990"/>
          </a:xfrm>
          <a:noFill/>
        </p:spPr>
      </p:pic>
    </p:spTree>
    <p:extLst>
      <p:ext uri="{BB962C8B-B14F-4D97-AF65-F5344CB8AC3E}">
        <p14:creationId xmlns:p14="http://schemas.microsoft.com/office/powerpoint/2010/main" val="855162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7B9DC289-57D2-714F-ADDF-B45D746A5BE2}"/>
              </a:ext>
            </a:extLst>
          </p:cNvPr>
          <p:cNvSpPr txBox="1"/>
          <p:nvPr/>
        </p:nvSpPr>
        <p:spPr>
          <a:xfrm>
            <a:off x="453713" y="1411459"/>
            <a:ext cx="3537521" cy="1325563"/>
          </a:xfrm>
          <a:prstGeom prst="rect">
            <a:avLst/>
          </a:prstGeom>
        </p:spPr>
        <p:txBody>
          <a:bodyPr vert="horz" lIns="91440" tIns="45720" rIns="91440" bIns="45720" rtlCol="0" anchor="b" anchorCtr="0">
            <a:normAutofit/>
          </a:bodyPr>
          <a:lstStyle/>
          <a:p>
            <a:pPr indent="-252000" algn="ctr">
              <a:spcBef>
                <a:spcPct val="0"/>
              </a:spcBef>
              <a:spcAft>
                <a:spcPts val="600"/>
              </a:spcAft>
            </a:pPr>
            <a:endParaRPr lang="sv-SE" sz="2800" kern="1200">
              <a:latin typeface="+mj-lt"/>
              <a:ea typeface="+mj-ea"/>
              <a:cs typeface="+mj-cs"/>
            </a:endParaRPr>
          </a:p>
        </p:txBody>
      </p:sp>
      <p:sp>
        <p:nvSpPr>
          <p:cNvPr id="7" name="textruta 6">
            <a:extLst>
              <a:ext uri="{FF2B5EF4-FFF2-40B4-BE49-F238E27FC236}">
                <a16:creationId xmlns:a16="http://schemas.microsoft.com/office/drawing/2014/main" id="{74807F60-A571-EB43-8933-34A3CBB56ECE}"/>
              </a:ext>
            </a:extLst>
          </p:cNvPr>
          <p:cNvSpPr txBox="1"/>
          <p:nvPr/>
        </p:nvSpPr>
        <p:spPr>
          <a:xfrm>
            <a:off x="10762735" y="6215449"/>
            <a:ext cx="184731" cy="369332"/>
          </a:xfrm>
          <a:prstGeom prst="rect">
            <a:avLst/>
          </a:prstGeom>
          <a:noFill/>
        </p:spPr>
        <p:txBody>
          <a:bodyPr wrap="none" rtlCol="0">
            <a:spAutoFit/>
          </a:bodyPr>
          <a:lstStyle/>
          <a:p>
            <a:endParaRPr lang="sv-SE"/>
          </a:p>
        </p:txBody>
      </p:sp>
      <p:grpSp>
        <p:nvGrpSpPr>
          <p:cNvPr id="8" name="Grupp 7">
            <a:extLst>
              <a:ext uri="{FF2B5EF4-FFF2-40B4-BE49-F238E27FC236}">
                <a16:creationId xmlns:a16="http://schemas.microsoft.com/office/drawing/2014/main" id="{54350797-1A54-924C-965F-4C41197A1749}"/>
              </a:ext>
            </a:extLst>
          </p:cNvPr>
          <p:cNvGrpSpPr/>
          <p:nvPr/>
        </p:nvGrpSpPr>
        <p:grpSpPr>
          <a:xfrm>
            <a:off x="161073" y="130628"/>
            <a:ext cx="11450084" cy="7408907"/>
            <a:chOff x="1888565" y="585063"/>
            <a:chExt cx="8128000" cy="5553270"/>
          </a:xfrm>
        </p:grpSpPr>
        <p:graphicFrame>
          <p:nvGraphicFramePr>
            <p:cNvPr id="9" name="Diagram 8">
              <a:extLst>
                <a:ext uri="{FF2B5EF4-FFF2-40B4-BE49-F238E27FC236}">
                  <a16:creationId xmlns:a16="http://schemas.microsoft.com/office/drawing/2014/main" id="{C24AF99C-2100-FD46-85AF-1B8641A2063D}"/>
                </a:ext>
              </a:extLst>
            </p:cNvPr>
            <p:cNvGraphicFramePr/>
            <p:nvPr>
              <p:extLst>
                <p:ext uri="{D42A27DB-BD31-4B8C-83A1-F6EECF244321}">
                  <p14:modId xmlns:p14="http://schemas.microsoft.com/office/powerpoint/2010/main" val="2936618062"/>
                </p:ext>
              </p:extLst>
            </p:nvPr>
          </p:nvGraphicFramePr>
          <p:xfrm>
            <a:off x="1888565"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Bildobjekt 9">
              <a:extLst>
                <a:ext uri="{FF2B5EF4-FFF2-40B4-BE49-F238E27FC236}">
                  <a16:creationId xmlns:a16="http://schemas.microsoft.com/office/drawing/2014/main" id="{E6E4AA62-C34A-434D-97F4-371082D70A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47571" y="630576"/>
              <a:ext cx="1803400" cy="1803400"/>
            </a:xfrm>
            <a:prstGeom prst="rect">
              <a:avLst/>
            </a:prstGeom>
          </p:spPr>
        </p:pic>
        <p:pic>
          <p:nvPicPr>
            <p:cNvPr id="11" name="Bildobjekt 10">
              <a:extLst>
                <a:ext uri="{FF2B5EF4-FFF2-40B4-BE49-F238E27FC236}">
                  <a16:creationId xmlns:a16="http://schemas.microsoft.com/office/drawing/2014/main" id="{F0176E21-37EA-0743-9BC1-D89CF9781CA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50865" y="3384454"/>
              <a:ext cx="1803400" cy="1803400"/>
            </a:xfrm>
            <a:prstGeom prst="rect">
              <a:avLst/>
            </a:prstGeom>
          </p:spPr>
        </p:pic>
        <p:pic>
          <p:nvPicPr>
            <p:cNvPr id="12" name="Bildobjekt 11">
              <a:extLst>
                <a:ext uri="{FF2B5EF4-FFF2-40B4-BE49-F238E27FC236}">
                  <a16:creationId xmlns:a16="http://schemas.microsoft.com/office/drawing/2014/main" id="{BEE28733-7D3E-A046-B286-BDD00B79459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82068" y="585063"/>
              <a:ext cx="1803400" cy="1803400"/>
            </a:xfrm>
            <a:prstGeom prst="rect">
              <a:avLst/>
            </a:prstGeom>
          </p:spPr>
        </p:pic>
      </p:grpSp>
      <p:sp>
        <p:nvSpPr>
          <p:cNvPr id="13" name="Rubrik 4">
            <a:extLst>
              <a:ext uri="{FF2B5EF4-FFF2-40B4-BE49-F238E27FC236}">
                <a16:creationId xmlns:a16="http://schemas.microsoft.com/office/drawing/2014/main" id="{A3F5F275-826C-9B47-AE78-1E2743A06BC6}"/>
              </a:ext>
            </a:extLst>
          </p:cNvPr>
          <p:cNvSpPr txBox="1">
            <a:spLocks/>
          </p:cNvSpPr>
          <p:nvPr/>
        </p:nvSpPr>
        <p:spPr>
          <a:xfrm>
            <a:off x="4327239" y="2716219"/>
            <a:ext cx="3537521" cy="1356861"/>
          </a:xfrm>
          <a:prstGeom prst="rect">
            <a:avLst/>
          </a:prstGeom>
        </p:spPr>
        <p:txBody>
          <a:bodyPr vert="horz" lIns="91440" tIns="45720" rIns="91440" bIns="45720" rtlCol="0" anchor="ctr" anchorCtr="0">
            <a:noAutofit/>
          </a:bodyPr>
          <a:lst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a:lstStyle>
          <a:p>
            <a:r>
              <a:rPr lang="sv-SE" sz="2800" b="0"/>
              <a:t>Ingen kan göra allt, alla kan göra något.</a:t>
            </a:r>
          </a:p>
        </p:txBody>
      </p:sp>
    </p:spTree>
    <p:extLst>
      <p:ext uri="{BB962C8B-B14F-4D97-AF65-F5344CB8AC3E}">
        <p14:creationId xmlns:p14="http://schemas.microsoft.com/office/powerpoint/2010/main" val="97721519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gion Varmland">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0349C4BF-E19F-44D1-80A2-52EBC7B72535}"/>
    </a:ext>
  </a:extLst>
</a:theme>
</file>

<file path=ppt/theme/theme3.xml><?xml version="1.0" encoding="utf-8"?>
<a:theme xmlns:a="http://schemas.openxmlformats.org/drawingml/2006/main" name="Region Varmland">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0349C4BF-E19F-44D1-80A2-52EBC7B7253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802</Words>
  <Application>Microsoft Office PowerPoint</Application>
  <PresentationFormat>Bredbild</PresentationFormat>
  <Paragraphs>75</Paragraphs>
  <Slides>7</Slides>
  <Notes>5</Notes>
  <HiddenSlides>0</HiddenSlides>
  <MMClips>0</MMClips>
  <ScaleCrop>false</ScaleCrop>
  <HeadingPairs>
    <vt:vector size="6" baseType="variant">
      <vt:variant>
        <vt:lpstr>Använt teckensnitt</vt:lpstr>
      </vt:variant>
      <vt:variant>
        <vt:i4>7</vt:i4>
      </vt:variant>
      <vt:variant>
        <vt:lpstr>Tema</vt:lpstr>
      </vt:variant>
      <vt:variant>
        <vt:i4>3</vt:i4>
      </vt:variant>
      <vt:variant>
        <vt:lpstr>Bildrubriker</vt:lpstr>
      </vt:variant>
      <vt:variant>
        <vt:i4>7</vt:i4>
      </vt:variant>
    </vt:vector>
  </HeadingPairs>
  <TitlesOfParts>
    <vt:vector size="17" baseType="lpstr">
      <vt:lpstr>Arial</vt:lpstr>
      <vt:lpstr>Arial,Sans-Serif</vt:lpstr>
      <vt:lpstr>Calibri</vt:lpstr>
      <vt:lpstr>Calibri Light</vt:lpstr>
      <vt:lpstr>Courier New</vt:lpstr>
      <vt:lpstr>Symbol</vt:lpstr>
      <vt:lpstr>Wingdings,Sans-Serif</vt:lpstr>
      <vt:lpstr>Office-tema</vt:lpstr>
      <vt:lpstr>Region Varmland</vt:lpstr>
      <vt:lpstr>Region Varmland</vt:lpstr>
      <vt:lpstr>Hållbar vårdcentral</vt:lpstr>
      <vt:lpstr>PowerPoint-presentation</vt:lpstr>
      <vt:lpstr>Esomeprazol i Eda</vt:lpstr>
      <vt:lpstr>Receptbedömningsteam i Eda</vt:lpstr>
      <vt:lpstr>Principer för omställning</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Steen Susanne</cp:lastModifiedBy>
  <cp:revision>23</cp:revision>
  <dcterms:created xsi:type="dcterms:W3CDTF">2022-10-21T11:47:35Z</dcterms:created>
  <dcterms:modified xsi:type="dcterms:W3CDTF">2022-10-28T12:13:29Z</dcterms:modified>
</cp:coreProperties>
</file>