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7" r:id="rId5"/>
    <p:sldMasterId id="2147483682" r:id="rId6"/>
    <p:sldMasterId id="2147483727" r:id="rId7"/>
    <p:sldMasterId id="2147483737" r:id="rId8"/>
    <p:sldMasterId id="2147483747" r:id="rId9"/>
  </p:sldMasterIdLst>
  <p:notesMasterIdLst>
    <p:notesMasterId r:id="rId23"/>
  </p:notesMasterIdLst>
  <p:sldIdLst>
    <p:sldId id="288" r:id="rId10"/>
    <p:sldId id="314" r:id="rId11"/>
    <p:sldId id="303" r:id="rId12"/>
    <p:sldId id="309" r:id="rId13"/>
    <p:sldId id="317" r:id="rId14"/>
    <p:sldId id="311" r:id="rId15"/>
    <p:sldId id="308" r:id="rId16"/>
    <p:sldId id="304" r:id="rId17"/>
    <p:sldId id="316" r:id="rId18"/>
    <p:sldId id="305" r:id="rId19"/>
    <p:sldId id="312" r:id="rId20"/>
    <p:sldId id="306" r:id="rId21"/>
    <p:sldId id="313" r:id="rId22"/>
  </p:sldIdLst>
  <p:sldSz cx="12192000" cy="6858000"/>
  <p:notesSz cx="7023100" cy="93091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8C0765-DEE8-7F77-7762-B4C1CE114EF2}" name="Hedin Karin" initials="HK" userId="S::Karin.Hedin@skr.se::2a4ee2a9-7641-4611-9f96-5775183058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1"/>
    <a:srgbClr val="67C58D"/>
    <a:srgbClr val="B3C2F7"/>
    <a:srgbClr val="FEACBE"/>
    <a:srgbClr val="D9A7F5"/>
    <a:srgbClr val="D8FD95"/>
    <a:srgbClr val="FFFFCC"/>
    <a:srgbClr val="6699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52136" autoAdjust="0"/>
  </p:normalViewPr>
  <p:slideViewPr>
    <p:cSldViewPr snapToGrid="0">
      <p:cViewPr varScale="1">
        <p:scale>
          <a:sx n="44" d="100"/>
          <a:sy n="44" d="100"/>
        </p:scale>
        <p:origin x="1616" y="36"/>
      </p:cViewPr>
      <p:guideLst/>
    </p:cSldViewPr>
  </p:slideViewPr>
  <p:notesTextViewPr>
    <p:cViewPr>
      <p:scale>
        <a:sx n="1" d="1"/>
        <a:sy n="1" d="1"/>
      </p:scale>
      <p:origin x="0" y="0"/>
    </p:cViewPr>
  </p:notesTextViewPr>
  <p:notesViewPr>
    <p:cSldViewPr snapToGrid="0">
      <p:cViewPr>
        <p:scale>
          <a:sx n="100" d="100"/>
          <a:sy n="100" d="100"/>
        </p:scale>
        <p:origin x="1576" y="-10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3043343" cy="46707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978132" y="0"/>
            <a:ext cx="3043343" cy="467072"/>
          </a:xfrm>
          <a:prstGeom prst="rect">
            <a:avLst/>
          </a:prstGeom>
        </p:spPr>
        <p:txBody>
          <a:bodyPr vert="horz" lIns="91440" tIns="45720" rIns="91440" bIns="45720" rtlCol="0"/>
          <a:lstStyle>
            <a:lvl1pPr algn="r">
              <a:defRPr sz="1200"/>
            </a:lvl1pPr>
          </a:lstStyle>
          <a:p>
            <a:fld id="{78499EBD-500B-4710-82FE-BDBC92C76CBC}" type="datetimeFigureOut">
              <a:rPr lang="sv-SE" smtClean="0"/>
              <a:t>2023-05-05</a:t>
            </a:fld>
            <a:endParaRPr lang="sv-SE"/>
          </a:p>
        </p:txBody>
      </p:sp>
      <p:sp>
        <p:nvSpPr>
          <p:cNvPr id="4" name="Platshållare för bildobjekt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702311" y="4480004"/>
            <a:ext cx="5618480" cy="3665458"/>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8842030"/>
            <a:ext cx="3043343" cy="46707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978132" y="8842030"/>
            <a:ext cx="3043343" cy="467071"/>
          </a:xfrm>
          <a:prstGeom prst="rect">
            <a:avLst/>
          </a:prstGeom>
        </p:spPr>
        <p:txBody>
          <a:bodyPr vert="horz" lIns="91440" tIns="45720" rIns="91440" bIns="45720" rtlCol="0" anchor="b"/>
          <a:lstStyle>
            <a:lvl1pPr algn="r">
              <a:defRPr sz="1200"/>
            </a:lvl1pPr>
          </a:lstStyle>
          <a:p>
            <a:fld id="{0BF4EEFA-58CA-42F9-A4C3-E6A5ED34B32C}" type="slidenum">
              <a:rPr lang="sv-SE" smtClean="0"/>
              <a:t>‹#›</a:t>
            </a:fld>
            <a:endParaRPr lang="sv-SE"/>
          </a:p>
        </p:txBody>
      </p:sp>
    </p:spTree>
    <p:extLst>
      <p:ext uri="{BB962C8B-B14F-4D97-AF65-F5344CB8AC3E}">
        <p14:creationId xmlns:p14="http://schemas.microsoft.com/office/powerpoint/2010/main" val="341377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702311" y="4389119"/>
            <a:ext cx="5618480" cy="4333461"/>
          </a:xfrm>
        </p:spPr>
        <p:txBody>
          <a:bodyPr/>
          <a:lstStyle/>
          <a:p>
            <a:r>
              <a:rPr lang="sv-SE" sz="1400" dirty="0">
                <a:highlight>
                  <a:srgbClr val="FFFF00"/>
                </a:highlight>
              </a:rPr>
              <a:t>Denna presentation är tänkt att kunna användas för att ge en övergripande information om de nya bestämmelserna om planering, dimensionering och erbjudande av gymnasial utbildning. Innehållet i presentationen riktar sig främst till kommunpolitiker men kan även användas på förvaltningsnivå. Presentationen kan med fördel vara en utgångspunkt för det fortsatta arbetet inom såväl den enskilda kommunen som inom det primära samverkansområdet. </a:t>
            </a:r>
          </a:p>
          <a:p>
            <a:endParaRPr lang="sv-SE" sz="1400" dirty="0">
              <a:highlight>
                <a:srgbClr val="FFFF00"/>
              </a:highlight>
            </a:endParaRPr>
          </a:p>
          <a:p>
            <a:r>
              <a:rPr lang="sv-SE" sz="1400" dirty="0">
                <a:highlight>
                  <a:srgbClr val="FFFF00"/>
                </a:highlight>
              </a:rPr>
              <a:t>Den proposition som hänvisas till i presentationen är </a:t>
            </a:r>
            <a:r>
              <a:rPr lang="sv-SE" sz="1400" i="1" dirty="0">
                <a:highlight>
                  <a:srgbClr val="FFFF00"/>
                </a:highlight>
              </a:rPr>
              <a:t>Dimensionering av gymnasial utbildning för bättre kompetensförsörjning </a:t>
            </a:r>
            <a:r>
              <a:rPr lang="sv-SE" sz="1400" dirty="0">
                <a:highlight>
                  <a:srgbClr val="FFFF00"/>
                </a:highlight>
              </a:rPr>
              <a:t>(prop. 2021/22:159).</a:t>
            </a:r>
          </a:p>
        </p:txBody>
      </p:sp>
      <p:sp>
        <p:nvSpPr>
          <p:cNvPr id="4" name="Platshållare för bildnummer 3"/>
          <p:cNvSpPr>
            <a:spLocks noGrp="1"/>
          </p:cNvSpPr>
          <p:nvPr>
            <p:ph type="sldNum" sz="quarter" idx="5"/>
          </p:nvPr>
        </p:nvSpPr>
        <p:spPr/>
        <p:txBody>
          <a:bodyPr/>
          <a:lstStyle/>
          <a:p>
            <a:fld id="{0BF4EEFA-58CA-42F9-A4C3-E6A5ED34B32C}" type="slidenum">
              <a:rPr lang="sv-SE" smtClean="0"/>
              <a:t>1</a:t>
            </a:fld>
            <a:endParaRPr lang="sv-SE" dirty="0"/>
          </a:p>
        </p:txBody>
      </p:sp>
    </p:spTree>
    <p:extLst>
      <p:ext uri="{BB962C8B-B14F-4D97-AF65-F5344CB8AC3E}">
        <p14:creationId xmlns:p14="http://schemas.microsoft.com/office/powerpoint/2010/main" val="695716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BF4EEFA-58CA-42F9-A4C3-E6A5ED34B32C}" type="slidenum">
              <a:rPr lang="sv-SE" smtClean="0"/>
              <a:t>10</a:t>
            </a:fld>
            <a:endParaRPr lang="sv-SE"/>
          </a:p>
        </p:txBody>
      </p:sp>
    </p:spTree>
    <p:extLst>
      <p:ext uri="{BB962C8B-B14F-4D97-AF65-F5344CB8AC3E}">
        <p14:creationId xmlns:p14="http://schemas.microsoft.com/office/powerpoint/2010/main" val="3783055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BF4EEFA-58CA-42F9-A4C3-E6A5ED34B32C}" type="slidenum">
              <a:rPr lang="sv-SE" smtClean="0"/>
              <a:t>11</a:t>
            </a:fld>
            <a:endParaRPr lang="sv-SE"/>
          </a:p>
        </p:txBody>
      </p:sp>
    </p:spTree>
    <p:extLst>
      <p:ext uri="{BB962C8B-B14F-4D97-AF65-F5344CB8AC3E}">
        <p14:creationId xmlns:p14="http://schemas.microsoft.com/office/powerpoint/2010/main" val="2127276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BF4EEFA-58CA-42F9-A4C3-E6A5ED34B32C}" type="slidenum">
              <a:rPr lang="sv-SE" smtClean="0"/>
              <a:t>12</a:t>
            </a:fld>
            <a:endParaRPr lang="sv-SE"/>
          </a:p>
        </p:txBody>
      </p:sp>
    </p:spTree>
    <p:extLst>
      <p:ext uri="{BB962C8B-B14F-4D97-AF65-F5344CB8AC3E}">
        <p14:creationId xmlns:p14="http://schemas.microsoft.com/office/powerpoint/2010/main" val="2211432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Kommentar punkt 1 + 2</a:t>
            </a:r>
            <a:r>
              <a:rPr lang="sv-SE" dirty="0"/>
              <a:t>: Detta är regeringens bakgrund till och intention med reformen (prop. 2021/22:159).</a:t>
            </a:r>
          </a:p>
        </p:txBody>
      </p:sp>
      <p:sp>
        <p:nvSpPr>
          <p:cNvPr id="4" name="Platshållare för bildnummer 3"/>
          <p:cNvSpPr>
            <a:spLocks noGrp="1"/>
          </p:cNvSpPr>
          <p:nvPr>
            <p:ph type="sldNum" sz="quarter" idx="5"/>
          </p:nvPr>
        </p:nvSpPr>
        <p:spPr/>
        <p:txBody>
          <a:bodyPr/>
          <a:lstStyle/>
          <a:p>
            <a:fld id="{0BF4EEFA-58CA-42F9-A4C3-E6A5ED34B32C}" type="slidenum">
              <a:rPr lang="sv-SE" smtClean="0"/>
              <a:t>2</a:t>
            </a:fld>
            <a:endParaRPr lang="sv-SE"/>
          </a:p>
        </p:txBody>
      </p:sp>
    </p:spTree>
    <p:extLst>
      <p:ext uri="{BB962C8B-B14F-4D97-AF65-F5344CB8AC3E}">
        <p14:creationId xmlns:p14="http://schemas.microsoft.com/office/powerpoint/2010/main" val="3630245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Kommentar till punkt 1: </a:t>
            </a:r>
            <a:r>
              <a:rPr lang="sv-SE" dirty="0"/>
              <a:t>Även tidigare har det funnits möjlighet för kommuner att samverka om utbildning i gymnasieskolan och komvux. Det som är nytt är att det </a:t>
            </a:r>
            <a:r>
              <a:rPr lang="sv-SE" u="none" dirty="0"/>
              <a:t>kommer vara krav på att minst tre kommuner samverkar och att denna samverkan ska omfatta planering, dimensionering och erbjudande av utbildning. </a:t>
            </a:r>
          </a:p>
          <a:p>
            <a:endParaRPr lang="sv-SE" u="none" dirty="0"/>
          </a:p>
          <a:p>
            <a:r>
              <a:rPr lang="sv-SE" u="none" dirty="0"/>
              <a:t>Det finns dock undantag på grund av geografiskt avstånd. Kravet på primär samverkan gäller inte Gotlands kommun, som dock har möjlighet att ingå sekundär samverkan. När det gäller andra kommuner får en kommun ingå ett primärt samverkansavtal med endast en annan kommun om </a:t>
            </a:r>
            <a:r>
              <a:rPr lang="sv-SE" b="0" u="none" dirty="0"/>
              <a:t>en </a:t>
            </a:r>
            <a:r>
              <a:rPr lang="sv-SE" b="0" u="none" dirty="0">
                <a:highlight>
                  <a:srgbClr val="FFFF00"/>
                </a:highlight>
              </a:rPr>
              <a:t>väsentlig andel </a:t>
            </a:r>
            <a:r>
              <a:rPr lang="sv-SE" b="0" u="none" dirty="0"/>
              <a:t>av </a:t>
            </a:r>
            <a:r>
              <a:rPr lang="sv-SE" u="none" dirty="0"/>
              <a:t>de personer som ska ta del av utbildningarna får en resväg med allmänna kommunikationer mellan hemorten och utbildningsorten som normalt är mer än två timmar i vardera riktningen. Det finns inget som anger vad en väsentlig andel är men SKR </a:t>
            </a:r>
            <a:r>
              <a:rPr lang="sv-SE" dirty="0"/>
              <a:t>bedömer att det bör vara  en majoritet av eleverna.</a:t>
            </a:r>
          </a:p>
          <a:p>
            <a:endParaRPr lang="sv-SE" dirty="0"/>
          </a:p>
          <a:p>
            <a:r>
              <a:rPr lang="sv-SE" b="1" dirty="0"/>
              <a:t>Kommentar till punkt 3:  </a:t>
            </a:r>
            <a:r>
              <a:rPr lang="sv-SE" dirty="0"/>
              <a:t>En ny princip för dimensionering av utbildningsutbudet införs där arbetsmarknadens behov ska få större betydelse. Det finns inga riktlinjer för hur avvägningen mellan ungdomars efterfrågan/vuxnas efterfrågan och behov ska göras. Regeringen hänvisar i propositionen till att praxis över tid kommer att utvisa hur avvägningen kan gå till. </a:t>
            </a:r>
          </a:p>
          <a:p>
            <a:endParaRPr lang="sv-SE" b="1" dirty="0"/>
          </a:p>
        </p:txBody>
      </p:sp>
      <p:sp>
        <p:nvSpPr>
          <p:cNvPr id="4" name="Platshållare för bildnummer 3"/>
          <p:cNvSpPr>
            <a:spLocks noGrp="1"/>
          </p:cNvSpPr>
          <p:nvPr>
            <p:ph type="sldNum" sz="quarter" idx="5"/>
          </p:nvPr>
        </p:nvSpPr>
        <p:spPr/>
        <p:txBody>
          <a:bodyPr/>
          <a:lstStyle/>
          <a:p>
            <a:fld id="{0BF4EEFA-58CA-42F9-A4C3-E6A5ED34B32C}" type="slidenum">
              <a:rPr lang="sv-SE" smtClean="0"/>
              <a:t>3</a:t>
            </a:fld>
            <a:endParaRPr lang="sv-SE"/>
          </a:p>
        </p:txBody>
      </p:sp>
    </p:spTree>
    <p:extLst>
      <p:ext uri="{BB962C8B-B14F-4D97-AF65-F5344CB8AC3E}">
        <p14:creationId xmlns:p14="http://schemas.microsoft.com/office/powerpoint/2010/main" val="21751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Kommentar till punkt 2: </a:t>
            </a:r>
            <a:r>
              <a:rPr lang="sv-SE" b="0" dirty="0"/>
              <a:t>Detta gäller såväl nyetablering av fristående gymnasieskolan som utökning av befintlig verksamhet. </a:t>
            </a:r>
            <a:endParaRPr lang="sv-SE" b="1" dirty="0"/>
          </a:p>
          <a:p>
            <a:endParaRPr lang="sv-SE" b="1" dirty="0"/>
          </a:p>
          <a:p>
            <a:r>
              <a:rPr lang="sv-SE" b="1" dirty="0"/>
              <a:t>Kommentar till punkt 3: </a:t>
            </a:r>
            <a:r>
              <a:rPr lang="sv-SE" dirty="0"/>
              <a:t>De nya bestämmelserna innebär inte någon förändring av hemkommunens ansvar att erbjuda ungdomar ett allsidigt urval av nationella program och inriktningar samt de fyra introduktionsprogrammen. Däremot kan kommunens förutsättningar att erbjuda ett allsidigt utbud förstärkas såväl genom kravet på att ingå primärt samverkansavtal, som genom möjligheten att ta hänsyn till de utbildningar som erbjuds av fristående skolor inom det primära samverkansområdet. Hemkommunen har också möjlighet att teckna sekundära samverkansavtal för att bredda utbudet ytterligare.  Det finns inte någon tydlig beskrivning av vad ett allsidigt utbud innebär. Regeringen hänvisar i propositionen till en tidigare bedömning att ett allsidigt utbud </a:t>
            </a:r>
            <a:r>
              <a:rPr lang="sv-SE" u="none" dirty="0"/>
              <a:t>bör omfatta mer än hälften av de nationella programmen. </a:t>
            </a:r>
          </a:p>
          <a:p>
            <a:endParaRPr lang="sv-SE" dirty="0"/>
          </a:p>
          <a:p>
            <a:r>
              <a:rPr lang="sv-SE" b="1" dirty="0"/>
              <a:t>Kommentar till punkt 4: </a:t>
            </a:r>
            <a:r>
              <a:rPr lang="sv-SE" dirty="0"/>
              <a:t>Detta är ett utökat krav i relation till tidigare. Regeringen har aviserat att Skolverket ska få i uppdrag att bistå huvudmännen med detta uppdrag.</a:t>
            </a:r>
            <a:endParaRPr lang="sv-SE" b="0" dirty="0"/>
          </a:p>
        </p:txBody>
      </p:sp>
      <p:sp>
        <p:nvSpPr>
          <p:cNvPr id="4" name="Platshållare för bildnummer 3"/>
          <p:cNvSpPr>
            <a:spLocks noGrp="1"/>
          </p:cNvSpPr>
          <p:nvPr>
            <p:ph type="sldNum" sz="quarter" idx="5"/>
          </p:nvPr>
        </p:nvSpPr>
        <p:spPr/>
        <p:txBody>
          <a:bodyPr/>
          <a:lstStyle/>
          <a:p>
            <a:fld id="{0BF4EEFA-58CA-42F9-A4C3-E6A5ED34B32C}" type="slidenum">
              <a:rPr lang="sv-SE" smtClean="0"/>
              <a:t>4</a:t>
            </a:fld>
            <a:endParaRPr lang="sv-SE"/>
          </a:p>
        </p:txBody>
      </p:sp>
    </p:spTree>
    <p:extLst>
      <p:ext uri="{BB962C8B-B14F-4D97-AF65-F5344CB8AC3E}">
        <p14:creationId xmlns:p14="http://schemas.microsoft.com/office/powerpoint/2010/main" val="1815458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dirty="0"/>
              <a:t>Kommentar till punkt 2: </a:t>
            </a:r>
            <a:r>
              <a:rPr lang="sv-SE" sz="1200" dirty="0"/>
              <a:t>Frisöket medför en utökad rätt för eleven att läsa på </a:t>
            </a:r>
            <a:r>
              <a:rPr lang="sv-SE" sz="1200" dirty="0" err="1"/>
              <a:t>yrkesvux</a:t>
            </a:r>
            <a:r>
              <a:rPr lang="sv-SE" sz="1200" dirty="0"/>
              <a:t> inom samverkansområdet. Hemkommunen är skyldig att bekosta utbildningen i en annan kommun inom det primära samverkansområdet.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dirty="0"/>
              <a:t>Kommentar till punkt 3: </a:t>
            </a:r>
            <a:r>
              <a:rPr lang="sv-SE" sz="1200" dirty="0"/>
              <a:t>Omfattningen av det arbetsplatsförlagda innehållet i dessa </a:t>
            </a:r>
            <a:r>
              <a:rPr lang="sv-SE" sz="1200" b="0" dirty="0"/>
              <a:t>utbildningar samt innehållet i de nationella yrkespaketen kommer att framgå av Skolverkets föreskrifter.</a:t>
            </a:r>
            <a:endParaRPr lang="sv-SE" b="0" dirty="0"/>
          </a:p>
        </p:txBody>
      </p:sp>
      <p:sp>
        <p:nvSpPr>
          <p:cNvPr id="4" name="Platshållare för bildnummer 3"/>
          <p:cNvSpPr>
            <a:spLocks noGrp="1"/>
          </p:cNvSpPr>
          <p:nvPr>
            <p:ph type="sldNum" sz="quarter" idx="5"/>
          </p:nvPr>
        </p:nvSpPr>
        <p:spPr/>
        <p:txBody>
          <a:bodyPr/>
          <a:lstStyle/>
          <a:p>
            <a:fld id="{0BF4EEFA-58CA-42F9-A4C3-E6A5ED34B32C}" type="slidenum">
              <a:rPr lang="sv-SE" smtClean="0"/>
              <a:t>5</a:t>
            </a:fld>
            <a:endParaRPr lang="sv-SE"/>
          </a:p>
        </p:txBody>
      </p:sp>
    </p:spTree>
    <p:extLst>
      <p:ext uri="{BB962C8B-B14F-4D97-AF65-F5344CB8AC3E}">
        <p14:creationId xmlns:p14="http://schemas.microsoft.com/office/powerpoint/2010/main" val="2546829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Kommentar till punkt 1: </a:t>
            </a:r>
            <a:r>
              <a:rPr lang="sv-SE" dirty="0"/>
              <a:t>Enligt SKR:s bedömning behöver de primära samverkansavtalen inte vara på plats vid ikraftträdandet den 1 juli 2023. Det är dock lämpligt att respektive kommun i så nära anslutning som möjligt till ikraftträdandet tillsammans har påbörjat samverkan med tänkbara samverkanskommuner. Samverkansavtalen bör vara klara i så god tid som möjligt inför ansökan till den utbildning som erbjuds i komvux från och med januari 2025 och i gymnasieskolan från den 1 juli 2025. SKR:s bedömning är därför att samverkansavtalen för komvux bör vara upprättade senast våren 2024 (t.ex. inför ansökan om statsbidrag för regionalt </a:t>
            </a:r>
            <a:r>
              <a:rPr lang="sv-SE" dirty="0" err="1"/>
              <a:t>yrkesvux</a:t>
            </a:r>
            <a:r>
              <a:rPr lang="sv-SE" dirty="0"/>
              <a:t>) och för gymnasieskolan senast hösten 2024. </a:t>
            </a:r>
          </a:p>
          <a:p>
            <a:endParaRPr lang="sv-SE" dirty="0"/>
          </a:p>
          <a:p>
            <a:r>
              <a:rPr lang="sv-SE" b="1" dirty="0"/>
              <a:t>Kommentar till punkt 2: </a:t>
            </a:r>
            <a:r>
              <a:rPr lang="sv-SE" dirty="0"/>
              <a:t>Kommunerna inom det primära samverkansområdet bör gemensamt komma överens om vilka utbildningar som ska erbjudas och antalet platser på dessa. Samverkan om planering, dimensionering och erbjudande kan exempelvis handla om lokalisering av utbildningarna, hur många kommuner som ska erbjuda de vanligaste utbildningarna och var utbildningar med färre platser strategiskt ska lokaliseras. </a:t>
            </a:r>
            <a:r>
              <a:rPr lang="sv-SE" b="1" dirty="0"/>
              <a:t> </a:t>
            </a:r>
          </a:p>
          <a:p>
            <a:endParaRPr lang="sv-SE" dirty="0"/>
          </a:p>
          <a:p>
            <a:r>
              <a:rPr lang="sv-SE" b="1" dirty="0"/>
              <a:t>Kommentar till punkt 4: </a:t>
            </a:r>
            <a:r>
              <a:rPr lang="sv-SE" dirty="0"/>
              <a:t>Utgångspunkten för samverkan bör vara att kommuner gemensamt kommer överens om bland annat vilka utbildningar som ska erbjudas, antalet platser och lokalisering av </a:t>
            </a:r>
            <a:r>
              <a:rPr lang="sv-SE" b="0" dirty="0"/>
              <a:t>utbildningarna men att varje kommun inom det primära samverkansområdet fattar sina egna beslut som direkt rör den egna kommunen. </a:t>
            </a:r>
          </a:p>
        </p:txBody>
      </p:sp>
      <p:sp>
        <p:nvSpPr>
          <p:cNvPr id="4" name="Platshållare för bildnummer 3"/>
          <p:cNvSpPr>
            <a:spLocks noGrp="1"/>
          </p:cNvSpPr>
          <p:nvPr>
            <p:ph type="sldNum" sz="quarter" idx="5"/>
          </p:nvPr>
        </p:nvSpPr>
        <p:spPr/>
        <p:txBody>
          <a:bodyPr/>
          <a:lstStyle/>
          <a:p>
            <a:fld id="{0BF4EEFA-58CA-42F9-A4C3-E6A5ED34B32C}" type="slidenum">
              <a:rPr lang="sv-SE" smtClean="0"/>
              <a:t>6</a:t>
            </a:fld>
            <a:endParaRPr lang="sv-SE"/>
          </a:p>
        </p:txBody>
      </p:sp>
    </p:spTree>
    <p:extLst>
      <p:ext uri="{BB962C8B-B14F-4D97-AF65-F5344CB8AC3E}">
        <p14:creationId xmlns:p14="http://schemas.microsoft.com/office/powerpoint/2010/main" val="181957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BF4EEFA-58CA-42F9-A4C3-E6A5ED34B32C}" type="slidenum">
              <a:rPr lang="sv-SE" smtClean="0"/>
              <a:t>7</a:t>
            </a:fld>
            <a:endParaRPr lang="sv-SE"/>
          </a:p>
        </p:txBody>
      </p:sp>
    </p:spTree>
    <p:extLst>
      <p:ext uri="{BB962C8B-B14F-4D97-AF65-F5344CB8AC3E}">
        <p14:creationId xmlns:p14="http://schemas.microsoft.com/office/powerpoint/2010/main" val="4100070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BF4EEFA-58CA-42F9-A4C3-E6A5ED34B32C}" type="slidenum">
              <a:rPr lang="sv-SE" smtClean="0"/>
              <a:t>8</a:t>
            </a:fld>
            <a:endParaRPr lang="sv-SE"/>
          </a:p>
        </p:txBody>
      </p:sp>
    </p:spTree>
    <p:extLst>
      <p:ext uri="{BB962C8B-B14F-4D97-AF65-F5344CB8AC3E}">
        <p14:creationId xmlns:p14="http://schemas.microsoft.com/office/powerpoint/2010/main" val="3492911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BF4EEFA-58CA-42F9-A4C3-E6A5ED34B32C}" type="slidenum">
              <a:rPr lang="sv-SE" smtClean="0"/>
              <a:t>9</a:t>
            </a:fld>
            <a:endParaRPr lang="sv-SE"/>
          </a:p>
        </p:txBody>
      </p:sp>
    </p:spTree>
    <p:extLst>
      <p:ext uri="{BB962C8B-B14F-4D97-AF65-F5344CB8AC3E}">
        <p14:creationId xmlns:p14="http://schemas.microsoft.com/office/powerpoint/2010/main" val="2162260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2023-05-05</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2023-05-05</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84476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2023-05-05</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879877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2023-05-05</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4291682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2023-05-05</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147043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2023-05-05</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528974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765C18DA-410A-4124-BB0F-DE8CA676B1E5}" type="datetimeFigureOut">
              <a:rPr lang="sv-SE" smtClean="0"/>
              <a:t>2023-05-05</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248934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765C18DA-410A-4124-BB0F-DE8CA676B1E5}" type="datetimeFigureOut">
              <a:rPr lang="sv-SE" smtClean="0"/>
              <a:t>2023-05-05</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24384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2023-05-05</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899599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2023-05-05</a:t>
            </a:fld>
            <a:endParaRPr lang="sv-SE"/>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2023-05-05</a:t>
            </a:fld>
            <a:endParaRPr lang="sv-SE"/>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1089945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2023-05-05</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2023-05-05</a:t>
            </a:fld>
            <a:endParaRPr lang="sv-SE"/>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1894996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2023-05-05</a:t>
            </a:fld>
            <a:endParaRPr lang="sv-SE"/>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2711906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2023-05-05</a:t>
            </a:fld>
            <a:endParaRPr lang="sv-SE"/>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682952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2023-05-05</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513744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2023-05-05</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506149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2023-05-05</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2968795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2023-05-05</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295935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2023-05-05</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463699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765C18DA-410A-4124-BB0F-DE8CA676B1E5}" type="datetimeFigureOut">
              <a:rPr lang="sv-SE" smtClean="0"/>
              <a:t>2023-05-05</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224225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765C18DA-410A-4124-BB0F-DE8CA676B1E5}" type="datetimeFigureOut">
              <a:rPr lang="sv-SE" smtClean="0"/>
              <a:t>2023-05-05</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05516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mall för rubrikformat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2023-05-05</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2023-05-05</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830901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2023-05-05</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791309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2023-05-05</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105126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2023-05-05</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36600109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2023-05-05</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241507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2023-05-05</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631655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765C18DA-410A-4124-BB0F-DE8CA676B1E5}" type="datetimeFigureOut">
              <a:rPr lang="sv-SE" smtClean="0"/>
              <a:t>2023-05-05</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819439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765C18DA-410A-4124-BB0F-DE8CA676B1E5}" type="datetimeFigureOut">
              <a:rPr lang="sv-SE" smtClean="0"/>
              <a:t>2023-05-05</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549249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2023-05-05</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8406198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2023-05-05</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190598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2023-05-05</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2023-05-05</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5120569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2023-05-05</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106451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2023-05-05</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1960544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2023-05-05</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7501976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765C18DA-410A-4124-BB0F-DE8CA676B1E5}" type="datetimeFigureOut">
              <a:rPr lang="sv-SE" smtClean="0"/>
              <a:t>2023-05-05</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9926694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765C18DA-410A-4124-BB0F-DE8CA676B1E5}" type="datetimeFigureOut">
              <a:rPr lang="sv-SE" smtClean="0"/>
              <a:t>2023-05-05</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8518607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2023-05-05</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326655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2023-05-05</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3849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765C18DA-410A-4124-BB0F-DE8CA676B1E5}" type="datetimeFigureOut">
              <a:rPr lang="sv-SE" smtClean="0"/>
              <a:t>2023-05-05</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25965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765C18DA-410A-4124-BB0F-DE8CA676B1E5}" type="datetimeFigureOut">
              <a:rPr lang="sv-SE" smtClean="0"/>
              <a:t>2023-05-05</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57897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2023-05-05</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31159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2023-05-05</a:t>
            </a:fld>
            <a:endParaRPr lang="sv-SE"/>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56124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20.xml"/><Relationship Id="rId7" Type="http://schemas.openxmlformats.org/officeDocument/2006/relationships/image" Target="../media/image4.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9.png"/><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10.png"/><Relationship Id="rId4" Type="http://schemas.openxmlformats.org/officeDocument/2006/relationships/slideLayout" Target="../slideLayouts/slideLayout3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image" Target="../media/image5.jpeg"/><Relationship Id="rId4" Type="http://schemas.openxmlformats.org/officeDocument/2006/relationships/slideLayout" Target="../slideLayouts/slideLayout42.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adec="http://schemas.microsoft.com/office/drawing/2017/decorative" val="1"/>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2023-05-05</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756"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72F52CF-ACCF-4081-B692-24F867555F2D}"/>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2023-05-05</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1301606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2023-05-05</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89248C0-A8F4-4340-A64C-DEF74DCCB7E9}"/>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2023-05-05</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389981931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2023-05-05</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pic>
        <p:nvPicPr>
          <p:cNvPr id="8" name="Bildobjekt 7">
            <a:extLst>
              <a:ext uri="{FF2B5EF4-FFF2-40B4-BE49-F238E27FC236}">
                <a16:creationId xmlns:a16="http://schemas.microsoft.com/office/drawing/2014/main" id="{6B2614CC-7ACB-4FDF-886D-94F77526C7EF}"/>
              </a:ext>
              <a:ext uri="{C183D7F6-B498-43B3-948B-1728B52AA6E4}">
                <adec:decorative xmlns:adec="http://schemas.microsoft.com/office/drawing/2017/decorative" val="1"/>
              </a:ext>
            </a:extLst>
          </p:cNvPr>
          <p:cNvPicPr>
            <a:picLocks noChangeAspect="1"/>
          </p:cNvPicPr>
          <p:nvPr userDrawn="1"/>
        </p:nvPicPr>
        <p:blipFill>
          <a:blip r:embed="rId10">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2017269344"/>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2023-05-05</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91134289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kr.se/skr/skolakulturfritid/forskolagrundochgymnasieskolakomvux/gymnasieskolagymnasiesarskola/planeringochdimensioneringgymnasialutbildning.68676.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regeringen.se/rattsliga-dokument/proposition/2022/03/prop.-202122159/" TargetMode="External"/><Relationship Id="rId5" Type="http://schemas.openxmlformats.org/officeDocument/2006/relationships/hyperlink" Target="https://youtu.be/_zGBRzueJNw" TargetMode="External"/><Relationship Id="rId4" Type="http://schemas.openxmlformats.org/officeDocument/2006/relationships/hyperlink" Target="https://www.skolverket.se/skolutveckling/anordna-och-administrera-utbildning/anordna-utbildning-pa-gymnasieniva/anordna-utbildning-pa-gymnasial-niva/regional-planering-och-dimensionering-av-gymnasial-utbildnin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annika.hellewell@skr.se" TargetMode="External"/><Relationship Id="rId7" Type="http://schemas.openxmlformats.org/officeDocument/2006/relationships/hyperlink" Target="mailto:johan.hardstedt@skr.se" TargetMode="External"/><Relationship Id="rId2" Type="http://schemas.openxmlformats.org/officeDocument/2006/relationships/hyperlink" Target="mailto:karin.hedin@skr.se" TargetMode="External"/><Relationship Id="rId1" Type="http://schemas.openxmlformats.org/officeDocument/2006/relationships/slideLayout" Target="../slideLayouts/slideLayout21.xml"/><Relationship Id="rId6" Type="http://schemas.openxmlformats.org/officeDocument/2006/relationships/hyperlink" Target="mailto:anders.gunnarsson@skr.se" TargetMode="External"/><Relationship Id="rId5" Type="http://schemas.openxmlformats.org/officeDocument/2006/relationships/hyperlink" Target="mailto:tobias.fannkvist@skr.se" TargetMode="External"/><Relationship Id="rId4" Type="http://schemas.openxmlformats.org/officeDocument/2006/relationships/hyperlink" Target="mailto:karin.darin@skr.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E1CE0D-1BB1-47FC-A45E-C23385E1FFBC}"/>
              </a:ext>
            </a:extLst>
          </p:cNvPr>
          <p:cNvSpPr>
            <a:spLocks noGrp="1"/>
          </p:cNvSpPr>
          <p:nvPr>
            <p:ph type="title"/>
          </p:nvPr>
        </p:nvSpPr>
        <p:spPr>
          <a:xfrm>
            <a:off x="1392803" y="1112691"/>
            <a:ext cx="9406393" cy="5081060"/>
          </a:xfrm>
        </p:spPr>
        <p:txBody>
          <a:bodyPr/>
          <a:lstStyle/>
          <a:p>
            <a:r>
              <a:rPr lang="sv-SE" sz="4400" dirty="0"/>
              <a:t>Planering och dimensionering av gymnasial utbildning för bättre kompetensförsörjning</a:t>
            </a:r>
            <a:br>
              <a:rPr lang="sv-SE" sz="4400" dirty="0"/>
            </a:br>
            <a:br>
              <a:rPr lang="sv-SE" sz="4400" dirty="0"/>
            </a:br>
            <a:r>
              <a:rPr lang="sv-SE" sz="3600" dirty="0"/>
              <a:t>Vad innebär de nya bestämmelserna för dig </a:t>
            </a:r>
            <a:r>
              <a:rPr lang="sv-SE" sz="3600"/>
              <a:t>som kommunpolitiker</a:t>
            </a:r>
            <a:r>
              <a:rPr lang="sv-SE" sz="3600" dirty="0"/>
              <a:t>?</a:t>
            </a:r>
          </a:p>
        </p:txBody>
      </p:sp>
      <p:sp>
        <p:nvSpPr>
          <p:cNvPr id="3" name="textruta 2">
            <a:extLst>
              <a:ext uri="{FF2B5EF4-FFF2-40B4-BE49-F238E27FC236}">
                <a16:creationId xmlns:a16="http://schemas.microsoft.com/office/drawing/2014/main" id="{30C58DDF-0831-9B85-80D2-99F1CB439E90}"/>
              </a:ext>
            </a:extLst>
          </p:cNvPr>
          <p:cNvSpPr txBox="1"/>
          <p:nvPr/>
        </p:nvSpPr>
        <p:spPr>
          <a:xfrm>
            <a:off x="184935" y="5650787"/>
            <a:ext cx="11003623" cy="646331"/>
          </a:xfrm>
          <a:prstGeom prst="rect">
            <a:avLst/>
          </a:prstGeom>
          <a:noFill/>
        </p:spPr>
        <p:txBody>
          <a:bodyPr wrap="square" rtlCol="0">
            <a:spAutoFit/>
          </a:bodyPr>
          <a:lstStyle/>
          <a:p>
            <a:endParaRPr lang="sv-SE" dirty="0"/>
          </a:p>
          <a:p>
            <a:endParaRPr lang="sv-SE" dirty="0"/>
          </a:p>
        </p:txBody>
      </p:sp>
    </p:spTree>
    <p:extLst>
      <p:ext uri="{BB962C8B-B14F-4D97-AF65-F5344CB8AC3E}">
        <p14:creationId xmlns:p14="http://schemas.microsoft.com/office/powerpoint/2010/main" val="2909657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4A735AE-D820-BD26-8D9B-A49F12B46EF9}"/>
              </a:ext>
            </a:extLst>
          </p:cNvPr>
          <p:cNvSpPr>
            <a:spLocks noGrp="1"/>
          </p:cNvSpPr>
          <p:nvPr>
            <p:ph idx="1"/>
          </p:nvPr>
        </p:nvSpPr>
        <p:spPr>
          <a:xfrm>
            <a:off x="552915" y="1442302"/>
            <a:ext cx="10379687" cy="5092686"/>
          </a:xfrm>
        </p:spPr>
        <p:txBody>
          <a:bodyPr/>
          <a:lstStyle/>
          <a:p>
            <a:pPr>
              <a:buFont typeface="Arial" panose="020B0604020202020204" pitchFamily="34" charset="0"/>
              <a:buChar char="•"/>
            </a:pPr>
            <a:r>
              <a:rPr lang="sv-SE" sz="2200" b="1" dirty="0"/>
              <a:t>Den kommunala självstyrelsen </a:t>
            </a:r>
            <a:r>
              <a:rPr lang="sv-SE" sz="2200" dirty="0"/>
              <a:t>gäller men samtidigt medför kravet på primär samverkan med minst två andra kommuner vissa utmaningar, till exempel vid beslut om vilken kommun i samverkansområdet som kan behöva minska antalet utbildningsplatser. </a:t>
            </a:r>
            <a:endParaRPr lang="sv-SE" sz="2000" dirty="0">
              <a:highlight>
                <a:srgbClr val="FFFF00"/>
              </a:highlight>
            </a:endParaRPr>
          </a:p>
          <a:p>
            <a:pPr>
              <a:buFont typeface="Arial" panose="020B0604020202020204" pitchFamily="34" charset="0"/>
              <a:buChar char="•"/>
            </a:pPr>
            <a:r>
              <a:rPr lang="sv-SE" sz="2200" dirty="0"/>
              <a:t>En politisk förankring i form av en gemensam </a:t>
            </a:r>
            <a:r>
              <a:rPr lang="sv-SE" sz="2200" b="1" dirty="0"/>
              <a:t>politisk avsiktsförklaring/ inriktningsbeslut </a:t>
            </a:r>
            <a:r>
              <a:rPr lang="sv-SE" sz="2200" dirty="0"/>
              <a:t>för det primära samverkansområdet kan underlätta detta. </a:t>
            </a:r>
          </a:p>
          <a:p>
            <a:pPr>
              <a:buFont typeface="Arial" panose="020B0604020202020204" pitchFamily="34" charset="0"/>
              <a:buChar char="•"/>
            </a:pPr>
            <a:r>
              <a:rPr lang="sv-SE" sz="2200" dirty="0"/>
              <a:t>Det kan också finnas behov av att bilda en </a:t>
            </a:r>
            <a:r>
              <a:rPr lang="sv-SE" sz="2200" b="1" dirty="0"/>
              <a:t>politisk styrgrupp </a:t>
            </a:r>
            <a:r>
              <a:rPr lang="sv-SE" sz="2200" dirty="0"/>
              <a:t>för det primära samverkansområdet som har mandat att föra samverkansområdets talan. </a:t>
            </a:r>
          </a:p>
          <a:p>
            <a:pPr>
              <a:buFont typeface="Arial" panose="020B0604020202020204" pitchFamily="34" charset="0"/>
              <a:buChar char="•"/>
            </a:pPr>
            <a:r>
              <a:rPr lang="sv-SE" sz="2200" dirty="0"/>
              <a:t>Den politiska nivån bör även vara involverad i en </a:t>
            </a:r>
            <a:r>
              <a:rPr lang="sv-SE" sz="2200" b="1" dirty="0"/>
              <a:t>årlig uppföljning och dialog om </a:t>
            </a:r>
            <a:r>
              <a:rPr lang="sv-SE" sz="2200" dirty="0"/>
              <a:t>utbildningsutbudet. </a:t>
            </a:r>
            <a:br>
              <a:rPr lang="sv-SE" sz="2000" dirty="0"/>
            </a:br>
            <a:endParaRPr lang="sv-SE" sz="2000" dirty="0"/>
          </a:p>
          <a:p>
            <a:pPr>
              <a:buFont typeface="Arial" panose="020B0604020202020204" pitchFamily="34" charset="0"/>
              <a:buChar char="•"/>
            </a:pPr>
            <a:endParaRPr lang="sv-SE" sz="2000" dirty="0"/>
          </a:p>
          <a:p>
            <a:pPr>
              <a:buFont typeface="Arial" panose="020B0604020202020204" pitchFamily="34" charset="0"/>
              <a:buChar char="•"/>
            </a:pPr>
            <a:endParaRPr lang="sv-SE" sz="2000" dirty="0"/>
          </a:p>
          <a:p>
            <a:pPr>
              <a:buFont typeface="Arial" panose="020B0604020202020204" pitchFamily="34" charset="0"/>
              <a:buChar char="•"/>
            </a:pPr>
            <a:endParaRPr lang="sv-SE" dirty="0"/>
          </a:p>
        </p:txBody>
      </p:sp>
      <p:sp>
        <p:nvSpPr>
          <p:cNvPr id="3" name="Rubrik 2">
            <a:extLst>
              <a:ext uri="{FF2B5EF4-FFF2-40B4-BE49-F238E27FC236}">
                <a16:creationId xmlns:a16="http://schemas.microsoft.com/office/drawing/2014/main" id="{6559497A-9052-C4EE-2C32-59C531AD2959}"/>
              </a:ext>
            </a:extLst>
          </p:cNvPr>
          <p:cNvSpPr>
            <a:spLocks noGrp="1"/>
          </p:cNvSpPr>
          <p:nvPr>
            <p:ph type="title"/>
          </p:nvPr>
        </p:nvSpPr>
        <p:spPr>
          <a:xfrm>
            <a:off x="664233" y="405353"/>
            <a:ext cx="10626619" cy="725863"/>
          </a:xfrm>
        </p:spPr>
        <p:txBody>
          <a:bodyPr/>
          <a:lstStyle/>
          <a:p>
            <a:r>
              <a:rPr lang="sv-SE" sz="3600" dirty="0"/>
              <a:t>Vad innebär reformen för kommunala politiker?</a:t>
            </a:r>
          </a:p>
        </p:txBody>
      </p:sp>
    </p:spTree>
    <p:extLst>
      <p:ext uri="{BB962C8B-B14F-4D97-AF65-F5344CB8AC3E}">
        <p14:creationId xmlns:p14="http://schemas.microsoft.com/office/powerpoint/2010/main" val="2889834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CDD2793-DE97-CA66-F6CE-347B11E79EA9}"/>
              </a:ext>
            </a:extLst>
          </p:cNvPr>
          <p:cNvSpPr>
            <a:spLocks noGrp="1"/>
          </p:cNvSpPr>
          <p:nvPr>
            <p:ph idx="1"/>
          </p:nvPr>
        </p:nvSpPr>
        <p:spPr>
          <a:xfrm>
            <a:off x="497254" y="1317812"/>
            <a:ext cx="10125689" cy="4606637"/>
          </a:xfrm>
        </p:spPr>
        <p:txBody>
          <a:bodyPr/>
          <a:lstStyle/>
          <a:p>
            <a:pPr>
              <a:buFont typeface="Arial" panose="020B0604020202020204" pitchFamily="34" charset="0"/>
              <a:buChar char="•"/>
            </a:pPr>
            <a:r>
              <a:rPr lang="sv-SE" sz="2800" dirty="0"/>
              <a:t>För att uppnå syftet med reformen kan det finnas behov av lokala insatser inom följande områden: </a:t>
            </a:r>
          </a:p>
          <a:p>
            <a:pPr lvl="1">
              <a:buFont typeface="Arial" panose="020B0604020202020204" pitchFamily="34" charset="0"/>
              <a:buChar char="•"/>
            </a:pPr>
            <a:r>
              <a:rPr lang="sv-SE" sz="2400" dirty="0"/>
              <a:t>Stärka vägledningen i grund- och gymnasieskola och arbete för att öka utbildningarnas attraktivitet</a:t>
            </a:r>
          </a:p>
          <a:p>
            <a:pPr lvl="1">
              <a:buFont typeface="Arial" panose="020B0604020202020204" pitchFamily="34" charset="0"/>
              <a:buChar char="•"/>
            </a:pPr>
            <a:r>
              <a:rPr lang="sv-SE" sz="2400" dirty="0"/>
              <a:t>Se över möjligheter till samverkan mellan gymnasieskola och komvux när det gäller lärare och lokaler samt samordning av </a:t>
            </a:r>
            <a:r>
              <a:rPr lang="sv-SE" sz="2400" dirty="0" err="1"/>
              <a:t>apl</a:t>
            </a:r>
            <a:r>
              <a:rPr lang="sv-SE" sz="2400" dirty="0"/>
              <a:t> </a:t>
            </a:r>
          </a:p>
          <a:p>
            <a:pPr lvl="1">
              <a:buFont typeface="Arial" panose="020B0604020202020204" pitchFamily="34" charset="0"/>
              <a:buChar char="•"/>
            </a:pPr>
            <a:r>
              <a:rPr lang="sv-SE" sz="2400" dirty="0"/>
              <a:t>Utveckla samarbetet med enskilda huvudmän eller fristående gymnasieskolor respektive externa utbildningsanordnare </a:t>
            </a:r>
          </a:p>
          <a:p>
            <a:pPr lvl="1">
              <a:buFont typeface="Arial" panose="020B0604020202020204" pitchFamily="34" charset="0"/>
              <a:buChar char="•"/>
            </a:pPr>
            <a:r>
              <a:rPr lang="sv-SE" sz="2400" dirty="0"/>
              <a:t>Utveckla samverkan med arbetslivet i till exempel lokala programråd och yrkesråd </a:t>
            </a:r>
          </a:p>
          <a:p>
            <a:pPr lvl="1">
              <a:buFont typeface="Arial" panose="020B0604020202020204" pitchFamily="34" charset="0"/>
              <a:buChar char="•"/>
            </a:pPr>
            <a:endParaRPr lang="sv-SE" sz="2400" dirty="0"/>
          </a:p>
        </p:txBody>
      </p:sp>
      <p:sp>
        <p:nvSpPr>
          <p:cNvPr id="3" name="Rubrik 2">
            <a:extLst>
              <a:ext uri="{FF2B5EF4-FFF2-40B4-BE49-F238E27FC236}">
                <a16:creationId xmlns:a16="http://schemas.microsoft.com/office/drawing/2014/main" id="{6DF95306-42E1-012D-58DC-0F6BE5A8F791}"/>
              </a:ext>
            </a:extLst>
          </p:cNvPr>
          <p:cNvSpPr>
            <a:spLocks noGrp="1"/>
          </p:cNvSpPr>
          <p:nvPr>
            <p:ph type="title"/>
          </p:nvPr>
        </p:nvSpPr>
        <p:spPr>
          <a:xfrm>
            <a:off x="664231" y="524978"/>
            <a:ext cx="9609825" cy="792834"/>
          </a:xfrm>
        </p:spPr>
        <p:txBody>
          <a:bodyPr/>
          <a:lstStyle/>
          <a:p>
            <a:r>
              <a:rPr lang="sv-SE" sz="3600" dirty="0"/>
              <a:t>Behov av kompletterande lokala insatser</a:t>
            </a:r>
          </a:p>
        </p:txBody>
      </p:sp>
    </p:spTree>
    <p:extLst>
      <p:ext uri="{BB962C8B-B14F-4D97-AF65-F5344CB8AC3E}">
        <p14:creationId xmlns:p14="http://schemas.microsoft.com/office/powerpoint/2010/main" val="1013573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13DDBF3-CFEA-593E-E97A-6638C45F647D}"/>
              </a:ext>
            </a:extLst>
          </p:cNvPr>
          <p:cNvSpPr>
            <a:spLocks noGrp="1"/>
          </p:cNvSpPr>
          <p:nvPr>
            <p:ph idx="1"/>
          </p:nvPr>
        </p:nvSpPr>
        <p:spPr>
          <a:xfrm>
            <a:off x="664232" y="1635509"/>
            <a:ext cx="9609825" cy="4104859"/>
          </a:xfrm>
        </p:spPr>
        <p:txBody>
          <a:bodyPr/>
          <a:lstStyle/>
          <a:p>
            <a:pPr>
              <a:buFont typeface="Arial" panose="020B0604020202020204" pitchFamily="34" charset="0"/>
              <a:buChar char="•"/>
            </a:pPr>
            <a:r>
              <a:rPr lang="sv-SE" sz="2800" dirty="0">
                <a:hlinkClick r:id="rId3"/>
              </a:rPr>
              <a:t>SKR:s information</a:t>
            </a:r>
            <a:endParaRPr lang="sv-SE" sz="2800" dirty="0"/>
          </a:p>
          <a:p>
            <a:pPr marL="30163" indent="0">
              <a:buNone/>
            </a:pPr>
            <a:endParaRPr lang="sv-SE" sz="1000" dirty="0"/>
          </a:p>
          <a:p>
            <a:pPr>
              <a:buFont typeface="Arial" panose="020B0604020202020204" pitchFamily="34" charset="0"/>
              <a:buChar char="•"/>
            </a:pPr>
            <a:r>
              <a:rPr lang="sv-SE" sz="2800" dirty="0">
                <a:hlinkClick r:id="rId4"/>
              </a:rPr>
              <a:t>Skolverkets information</a:t>
            </a:r>
            <a:endParaRPr lang="sv-SE" sz="2800" dirty="0"/>
          </a:p>
          <a:p>
            <a:pPr>
              <a:buFont typeface="Arial" panose="020B0604020202020204" pitchFamily="34" charset="0"/>
              <a:buChar char="•"/>
            </a:pPr>
            <a:r>
              <a:rPr lang="sv-SE" sz="2800" dirty="0">
                <a:hlinkClick r:id="rId5"/>
              </a:rPr>
              <a:t>Skolverkets film om planering och dimensionering</a:t>
            </a:r>
            <a:endParaRPr lang="sv-SE" sz="2800" dirty="0"/>
          </a:p>
          <a:p>
            <a:pPr marL="30163" indent="0">
              <a:buNone/>
            </a:pPr>
            <a:endParaRPr lang="sv-SE" sz="1000" dirty="0"/>
          </a:p>
          <a:p>
            <a:pPr>
              <a:buFont typeface="Arial" panose="020B0604020202020204" pitchFamily="34" charset="0"/>
              <a:buChar char="•"/>
            </a:pPr>
            <a:r>
              <a:rPr lang="sv-SE" sz="2800" dirty="0"/>
              <a:t>Regeringens proposition </a:t>
            </a:r>
            <a:r>
              <a:rPr lang="sv-SE" sz="2800" i="1" dirty="0">
                <a:hlinkClick r:id="rId6"/>
              </a:rPr>
              <a:t>Dimensionering av gymnasial utbildning för en bättre kompetensförsörjning </a:t>
            </a:r>
            <a:br>
              <a:rPr lang="sv-SE" sz="2800" i="1" dirty="0"/>
            </a:br>
            <a:r>
              <a:rPr lang="sv-SE" sz="2000" dirty="0"/>
              <a:t>(prop. 2021/22:159)</a:t>
            </a:r>
            <a:endParaRPr lang="sv-SE" dirty="0"/>
          </a:p>
        </p:txBody>
      </p:sp>
      <p:sp>
        <p:nvSpPr>
          <p:cNvPr id="3" name="Rubrik 2">
            <a:extLst>
              <a:ext uri="{FF2B5EF4-FFF2-40B4-BE49-F238E27FC236}">
                <a16:creationId xmlns:a16="http://schemas.microsoft.com/office/drawing/2014/main" id="{B085C18C-C44E-D2BD-6C42-F6FE10103EBD}"/>
              </a:ext>
            </a:extLst>
          </p:cNvPr>
          <p:cNvSpPr>
            <a:spLocks noGrp="1"/>
          </p:cNvSpPr>
          <p:nvPr>
            <p:ph type="title"/>
          </p:nvPr>
        </p:nvSpPr>
        <p:spPr>
          <a:xfrm>
            <a:off x="664232" y="543861"/>
            <a:ext cx="9609825" cy="1231392"/>
          </a:xfrm>
        </p:spPr>
        <p:txBody>
          <a:bodyPr/>
          <a:lstStyle/>
          <a:p>
            <a:r>
              <a:rPr lang="sv-SE" sz="3600" dirty="0"/>
              <a:t>Mer information och stöd</a:t>
            </a:r>
          </a:p>
        </p:txBody>
      </p:sp>
    </p:spTree>
    <p:extLst>
      <p:ext uri="{BB962C8B-B14F-4D97-AF65-F5344CB8AC3E}">
        <p14:creationId xmlns:p14="http://schemas.microsoft.com/office/powerpoint/2010/main" val="2415951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F69817B4-2372-2174-73B7-D74E8677ED64}"/>
              </a:ext>
            </a:extLst>
          </p:cNvPr>
          <p:cNvSpPr txBox="1"/>
          <p:nvPr/>
        </p:nvSpPr>
        <p:spPr>
          <a:xfrm>
            <a:off x="1337035" y="1555423"/>
            <a:ext cx="9517929" cy="3231654"/>
          </a:xfrm>
          <a:prstGeom prst="rect">
            <a:avLst/>
          </a:prstGeom>
          <a:noFill/>
        </p:spPr>
        <p:txBody>
          <a:bodyPr wrap="square">
            <a:spAutoFit/>
          </a:bodyPr>
          <a:lstStyle/>
          <a:p>
            <a:r>
              <a:rPr lang="sv-SE" sz="3600" b="1" dirty="0"/>
              <a:t>Kontakter på SKR</a:t>
            </a:r>
          </a:p>
          <a:p>
            <a:endParaRPr lang="sv-SE" sz="2800" b="1" dirty="0"/>
          </a:p>
          <a:p>
            <a:r>
              <a:rPr lang="sv-SE" sz="2000" b="1" dirty="0"/>
              <a:t>Gymnasieskola: </a:t>
            </a:r>
            <a:r>
              <a:rPr lang="sv-SE" sz="2000" dirty="0">
                <a:hlinkClick r:id="rId2"/>
              </a:rPr>
              <a:t>karin.hedin@skr.se</a:t>
            </a:r>
            <a:r>
              <a:rPr lang="sv-SE" sz="2000" dirty="0"/>
              <a:t> och </a:t>
            </a:r>
            <a:r>
              <a:rPr lang="sv-SE" sz="2000" dirty="0">
                <a:hlinkClick r:id="rId3"/>
              </a:rPr>
              <a:t>annika.hellewell@skr.se</a:t>
            </a:r>
            <a:br>
              <a:rPr lang="sv-SE" sz="2000" dirty="0"/>
            </a:br>
            <a:endParaRPr lang="sv-SE" sz="2000" dirty="0"/>
          </a:p>
          <a:p>
            <a:r>
              <a:rPr lang="sv-SE" sz="2000" b="1" dirty="0"/>
              <a:t>Komvux: </a:t>
            </a:r>
            <a:r>
              <a:rPr lang="sv-SE" sz="2000" dirty="0">
                <a:hlinkClick r:id="rId4"/>
              </a:rPr>
              <a:t>karin.darin@skr.se</a:t>
            </a:r>
            <a:r>
              <a:rPr lang="sv-SE" sz="2000" dirty="0"/>
              <a:t> och </a:t>
            </a:r>
            <a:r>
              <a:rPr lang="sv-SE" sz="2000" dirty="0">
                <a:hlinkClick r:id="rId5"/>
              </a:rPr>
              <a:t>tobias.fannkvist@skr.se</a:t>
            </a:r>
            <a:r>
              <a:rPr lang="sv-SE" sz="2000" dirty="0"/>
              <a:t> </a:t>
            </a:r>
            <a:br>
              <a:rPr lang="sv-SE" sz="2000" dirty="0"/>
            </a:br>
            <a:endParaRPr lang="sv-SE" sz="2000" b="1" dirty="0"/>
          </a:p>
          <a:p>
            <a:r>
              <a:rPr lang="sv-SE" sz="2000" b="1" dirty="0"/>
              <a:t>Regional utveckling/kompetensförsörjning: </a:t>
            </a:r>
            <a:r>
              <a:rPr lang="sv-SE" sz="2000" dirty="0">
                <a:hlinkClick r:id="rId6"/>
              </a:rPr>
              <a:t>anders.gunnarsson@skr.se</a:t>
            </a:r>
            <a:endParaRPr lang="sv-SE" sz="2000" dirty="0"/>
          </a:p>
          <a:p>
            <a:endParaRPr lang="sv-SE" sz="2000" dirty="0"/>
          </a:p>
          <a:p>
            <a:r>
              <a:rPr lang="sv-SE" sz="2000" b="1" dirty="0"/>
              <a:t>Juridik: </a:t>
            </a:r>
            <a:r>
              <a:rPr lang="sv-SE" sz="2000" dirty="0">
                <a:hlinkClick r:id="rId7"/>
              </a:rPr>
              <a:t>johan.hardstedt@skr.se</a:t>
            </a:r>
            <a:endParaRPr lang="sv-SE" sz="2000" dirty="0"/>
          </a:p>
        </p:txBody>
      </p:sp>
    </p:spTree>
    <p:extLst>
      <p:ext uri="{BB962C8B-B14F-4D97-AF65-F5344CB8AC3E}">
        <p14:creationId xmlns:p14="http://schemas.microsoft.com/office/powerpoint/2010/main" val="3079847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AFCEA99-E639-DE04-9BA5-CB66C542EB8C}"/>
              </a:ext>
            </a:extLst>
          </p:cNvPr>
          <p:cNvSpPr>
            <a:spLocks noGrp="1"/>
          </p:cNvSpPr>
          <p:nvPr>
            <p:ph idx="1"/>
          </p:nvPr>
        </p:nvSpPr>
        <p:spPr>
          <a:xfrm>
            <a:off x="577174" y="1357862"/>
            <a:ext cx="10525327" cy="4506679"/>
          </a:xfrm>
        </p:spPr>
        <p:txBody>
          <a:bodyPr/>
          <a:lstStyle/>
          <a:p>
            <a:pPr>
              <a:buFont typeface="Arial" panose="020B0604020202020204" pitchFamily="34" charset="0"/>
              <a:buChar char="•"/>
            </a:pPr>
            <a:r>
              <a:rPr lang="sv-SE" dirty="0">
                <a:solidFill>
                  <a:srgbClr val="222222"/>
                </a:solidFill>
              </a:rPr>
              <a:t>Det råder </a:t>
            </a:r>
            <a:r>
              <a:rPr lang="sv-SE" sz="2400" b="0" i="0" dirty="0">
                <a:solidFill>
                  <a:srgbClr val="222222"/>
                </a:solidFill>
                <a:effectLst/>
              </a:rPr>
              <a:t>brist på gymnasialt yrkesutbildad kompetens inom många sektorer. Samtidigt är tillgången </a:t>
            </a:r>
            <a:r>
              <a:rPr lang="sv-SE" dirty="0">
                <a:solidFill>
                  <a:srgbClr val="222222"/>
                </a:solidFill>
              </a:rPr>
              <a:t>till utbildning inte likvärdig över landet. Huvudmännens erbjudande av utbildning präglas också på flera håll av konkurrens och/eller ineffektivitet. </a:t>
            </a:r>
          </a:p>
          <a:p>
            <a:pPr>
              <a:buFont typeface="Arial" panose="020B0604020202020204" pitchFamily="34" charset="0"/>
              <a:buChar char="•"/>
            </a:pPr>
            <a:r>
              <a:rPr lang="sv-SE" sz="2400" b="0" i="0" dirty="0">
                <a:solidFill>
                  <a:srgbClr val="222222"/>
                </a:solidFill>
                <a:effectLst/>
              </a:rPr>
              <a:t>Reformen syftar till att öka det tillgängliga utbudet av utbildning på gymnasial nivå, underlätta ungdomars och vuxnas etablering på arbetsmarknaden samt förbättra kompetensförsörjningen till välfärd och näringsliv.</a:t>
            </a:r>
          </a:p>
          <a:p>
            <a:pPr>
              <a:buFont typeface="Arial" panose="020B0604020202020204" pitchFamily="34" charset="0"/>
              <a:buChar char="•"/>
            </a:pPr>
            <a:r>
              <a:rPr lang="sv-SE" sz="2400" b="0" i="0" dirty="0">
                <a:solidFill>
                  <a:srgbClr val="222222"/>
                </a:solidFill>
                <a:effectLst/>
              </a:rPr>
              <a:t>Reformen avser merparten av gymnasieskolans utbildningar samt yrkesinriktade utbildningar på gymnasial nivå inom komvux. </a:t>
            </a:r>
          </a:p>
          <a:p>
            <a:pPr>
              <a:buFont typeface="Arial" panose="020B0604020202020204" pitchFamily="34" charset="0"/>
              <a:buChar char="•"/>
            </a:pPr>
            <a:endParaRPr lang="sv-SE" sz="2400" b="0" i="0" dirty="0">
              <a:solidFill>
                <a:srgbClr val="222222"/>
              </a:solidFill>
              <a:effectLst/>
            </a:endParaRPr>
          </a:p>
          <a:p>
            <a:endParaRPr lang="sv-SE" dirty="0"/>
          </a:p>
        </p:txBody>
      </p:sp>
      <p:sp>
        <p:nvSpPr>
          <p:cNvPr id="3" name="Rubrik 2">
            <a:extLst>
              <a:ext uri="{FF2B5EF4-FFF2-40B4-BE49-F238E27FC236}">
                <a16:creationId xmlns:a16="http://schemas.microsoft.com/office/drawing/2014/main" id="{D2FAFFEE-C004-50D3-0B29-3B3743017DED}"/>
              </a:ext>
            </a:extLst>
          </p:cNvPr>
          <p:cNvSpPr>
            <a:spLocks noGrp="1"/>
          </p:cNvSpPr>
          <p:nvPr>
            <p:ph type="title"/>
          </p:nvPr>
        </p:nvSpPr>
        <p:spPr>
          <a:xfrm>
            <a:off x="843064" y="441556"/>
            <a:ext cx="9463417" cy="916306"/>
          </a:xfrm>
        </p:spPr>
        <p:txBody>
          <a:bodyPr/>
          <a:lstStyle/>
          <a:p>
            <a:r>
              <a:rPr lang="sv-SE" sz="3600" dirty="0"/>
              <a:t>Varför genomförs reformen?</a:t>
            </a:r>
          </a:p>
        </p:txBody>
      </p:sp>
    </p:spTree>
    <p:extLst>
      <p:ext uri="{BB962C8B-B14F-4D97-AF65-F5344CB8AC3E}">
        <p14:creationId xmlns:p14="http://schemas.microsoft.com/office/powerpoint/2010/main" val="2892216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ED416F3D-B909-FC74-F7D1-3026C8AD6785}"/>
              </a:ext>
            </a:extLst>
          </p:cNvPr>
          <p:cNvSpPr>
            <a:spLocks noGrp="1"/>
          </p:cNvSpPr>
          <p:nvPr>
            <p:ph idx="1"/>
          </p:nvPr>
        </p:nvSpPr>
        <p:spPr>
          <a:xfrm>
            <a:off x="693905" y="1602557"/>
            <a:ext cx="10379747" cy="4694025"/>
          </a:xfrm>
        </p:spPr>
        <p:txBody>
          <a:bodyPr/>
          <a:lstStyle/>
          <a:p>
            <a:pPr>
              <a:buFont typeface="Arial" panose="020B0604020202020204" pitchFamily="34" charset="0"/>
              <a:buChar char="•"/>
            </a:pPr>
            <a:r>
              <a:rPr lang="sv-SE" dirty="0"/>
              <a:t>Varje kommun ska samverka med minst två andra kommuner om planering, dimensionering och erbjudande av utbildningar. Dessa kommuner utgör ett primärt samverkansområde. </a:t>
            </a:r>
          </a:p>
          <a:p>
            <a:pPr>
              <a:buFont typeface="Arial" panose="020B0604020202020204" pitchFamily="34" charset="0"/>
              <a:buChar char="•"/>
            </a:pPr>
            <a:r>
              <a:rPr lang="sv-SE" dirty="0"/>
              <a:t>Utöver primär samverkan kan kommuner också ingå sekundär samverkan för att bredda utbildningsutbudet. </a:t>
            </a:r>
          </a:p>
          <a:p>
            <a:pPr>
              <a:buFont typeface="Arial" panose="020B0604020202020204" pitchFamily="34" charset="0"/>
              <a:buChar char="•"/>
            </a:pPr>
            <a:r>
              <a:rPr lang="sv-SE" dirty="0"/>
              <a:t>Huvudmannen (kommunen och för gymnasieskolan även regioner eller enskilda huvudmän) ska ta hänsyn till arbetsmarknadens behov vid dimensionering av gymnasial utbildning.</a:t>
            </a:r>
          </a:p>
          <a:p>
            <a:pPr>
              <a:buFont typeface="Arial" panose="020B0604020202020204" pitchFamily="34" charset="0"/>
              <a:buChar char="•"/>
            </a:pPr>
            <a:r>
              <a:rPr lang="sv-SE" dirty="0"/>
              <a:t>Bestämmelserna träder ikraft den 1 juli 2023 och ska tillämpas på utbildning från 2025 </a:t>
            </a:r>
            <a:r>
              <a:rPr lang="sv-SE" sz="2000" dirty="0"/>
              <a:t>(den 1 januari i komvux respektive den 1 juli i gymnasieskolan)</a:t>
            </a:r>
            <a:r>
              <a:rPr lang="sv-SE" dirty="0"/>
              <a:t>.</a:t>
            </a:r>
          </a:p>
          <a:p>
            <a:endParaRPr lang="sv-SE" dirty="0"/>
          </a:p>
        </p:txBody>
      </p:sp>
      <p:sp>
        <p:nvSpPr>
          <p:cNvPr id="3" name="Rubrik 2">
            <a:extLst>
              <a:ext uri="{FF2B5EF4-FFF2-40B4-BE49-F238E27FC236}">
                <a16:creationId xmlns:a16="http://schemas.microsoft.com/office/drawing/2014/main" id="{459C4207-D358-D177-33AC-63EC30D9F296}"/>
              </a:ext>
            </a:extLst>
          </p:cNvPr>
          <p:cNvSpPr>
            <a:spLocks noGrp="1"/>
          </p:cNvSpPr>
          <p:nvPr>
            <p:ph type="title"/>
          </p:nvPr>
        </p:nvSpPr>
        <p:spPr>
          <a:xfrm>
            <a:off x="693906" y="264929"/>
            <a:ext cx="9351524" cy="771255"/>
          </a:xfrm>
        </p:spPr>
        <p:txBody>
          <a:bodyPr/>
          <a:lstStyle/>
          <a:p>
            <a:r>
              <a:rPr lang="sv-SE" sz="3600" dirty="0"/>
              <a:t>Nya bestämmelser för gymnasieskolan och komvux på gymnasial nivå</a:t>
            </a:r>
            <a:endParaRPr lang="sv-SE" sz="3200" dirty="0"/>
          </a:p>
        </p:txBody>
      </p:sp>
    </p:spTree>
    <p:extLst>
      <p:ext uri="{BB962C8B-B14F-4D97-AF65-F5344CB8AC3E}">
        <p14:creationId xmlns:p14="http://schemas.microsoft.com/office/powerpoint/2010/main" val="3009415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38FD31D-7FF4-BDE4-3833-14B87253E64A}"/>
              </a:ext>
            </a:extLst>
          </p:cNvPr>
          <p:cNvSpPr>
            <a:spLocks noGrp="1"/>
          </p:cNvSpPr>
          <p:nvPr>
            <p:ph idx="1"/>
          </p:nvPr>
        </p:nvSpPr>
        <p:spPr>
          <a:xfrm>
            <a:off x="554380" y="1162231"/>
            <a:ext cx="9609825" cy="5289181"/>
          </a:xfrm>
        </p:spPr>
        <p:txBody>
          <a:bodyPr/>
          <a:lstStyle/>
          <a:p>
            <a:pPr>
              <a:buFont typeface="Arial" panose="020B0604020202020204" pitchFamily="34" charset="0"/>
              <a:buChar char="•"/>
            </a:pPr>
            <a:r>
              <a:rPr lang="sv-SE" sz="2200" dirty="0"/>
              <a:t>Kravet på primär samverkan gäller nationella program samt introduktionsprogrammen programinriktat val och yrkesintroduktion som utformas för en grupp av elever.</a:t>
            </a:r>
            <a:r>
              <a:rPr lang="sv-SE" sz="2200" dirty="0">
                <a:highlight>
                  <a:srgbClr val="FFFF00"/>
                </a:highlight>
              </a:rPr>
              <a:t> </a:t>
            </a:r>
            <a:endParaRPr lang="sv-SE" sz="2200" dirty="0"/>
          </a:p>
          <a:p>
            <a:pPr>
              <a:buFont typeface="Arial" panose="020B0604020202020204" pitchFamily="34" charset="0"/>
              <a:buChar char="•"/>
            </a:pPr>
            <a:r>
              <a:rPr lang="sv-SE" sz="2200" dirty="0"/>
              <a:t>För att en enskild huvudman ska ges ett godkännande som huvudman för gymnasieskola krävs att utbildningen bidrar till att dels möta ungdomars behov, dels fyller ett arbetsmarknadsbehov.</a:t>
            </a:r>
          </a:p>
          <a:p>
            <a:pPr>
              <a:buFont typeface="Arial" panose="020B0604020202020204" pitchFamily="34" charset="0"/>
              <a:buChar char="•"/>
            </a:pPr>
            <a:r>
              <a:rPr lang="sv-SE" sz="2200" dirty="0"/>
              <a:t>Hemkommunen får i sin bedömning av utbildningsutbudets allsidighet ta hänsyn till de utbildningar som erbjuds av enskilda huvudmän inom det primära samverkansområdet. </a:t>
            </a:r>
          </a:p>
          <a:p>
            <a:pPr>
              <a:buFont typeface="Arial" panose="020B0604020202020204" pitchFamily="34" charset="0"/>
              <a:buChar char="•"/>
            </a:pPr>
            <a:r>
              <a:rPr lang="sv-SE" sz="2200" dirty="0"/>
              <a:t>Huvudmannens information till ungdomar och vårdnadshavare ska tydligt ange utbildningens inriktning och vad utbildningen kan leda till vad gäller etablering på arbetsmarknaden och vidare studier. </a:t>
            </a:r>
          </a:p>
          <a:p>
            <a:endParaRPr lang="sv-SE" dirty="0"/>
          </a:p>
        </p:txBody>
      </p:sp>
      <p:sp>
        <p:nvSpPr>
          <p:cNvPr id="3" name="Rubrik 2">
            <a:extLst>
              <a:ext uri="{FF2B5EF4-FFF2-40B4-BE49-F238E27FC236}">
                <a16:creationId xmlns:a16="http://schemas.microsoft.com/office/drawing/2014/main" id="{18BB6ED4-1F58-1E2A-F29A-98E0661B2C06}"/>
              </a:ext>
            </a:extLst>
          </p:cNvPr>
          <p:cNvSpPr>
            <a:spLocks noGrp="1"/>
          </p:cNvSpPr>
          <p:nvPr>
            <p:ph type="title"/>
          </p:nvPr>
        </p:nvSpPr>
        <p:spPr>
          <a:xfrm>
            <a:off x="657748" y="316944"/>
            <a:ext cx="9609825" cy="845287"/>
          </a:xfrm>
        </p:spPr>
        <p:txBody>
          <a:bodyPr/>
          <a:lstStyle/>
          <a:p>
            <a:r>
              <a:rPr lang="sv-SE" sz="3600" dirty="0"/>
              <a:t>Specifikt för gymnasieskolan</a:t>
            </a:r>
          </a:p>
        </p:txBody>
      </p:sp>
    </p:spTree>
    <p:extLst>
      <p:ext uri="{BB962C8B-B14F-4D97-AF65-F5344CB8AC3E}">
        <p14:creationId xmlns:p14="http://schemas.microsoft.com/office/powerpoint/2010/main" val="3139346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7AAC41E-5FBE-2064-15BB-A1E4898AC635}"/>
              </a:ext>
            </a:extLst>
          </p:cNvPr>
          <p:cNvSpPr>
            <a:spLocks noGrp="1"/>
          </p:cNvSpPr>
          <p:nvPr>
            <p:ph idx="1"/>
          </p:nvPr>
        </p:nvSpPr>
        <p:spPr>
          <a:xfrm>
            <a:off x="584077" y="1178351"/>
            <a:ext cx="9563402" cy="4897028"/>
          </a:xfrm>
        </p:spPr>
        <p:txBody>
          <a:bodyPr/>
          <a:lstStyle/>
          <a:p>
            <a:pPr>
              <a:buFont typeface="Arial" panose="020B0604020202020204" pitchFamily="34" charset="0"/>
              <a:buChar char="•"/>
            </a:pPr>
            <a:r>
              <a:rPr lang="sv-SE" dirty="0"/>
              <a:t>Kraven på primär samverkan omfattar yrkesämnen och sammanhållna yrkesutbildningar </a:t>
            </a:r>
            <a:r>
              <a:rPr lang="sv-SE" dirty="0">
                <a:solidFill>
                  <a:srgbClr val="222221"/>
                </a:solidFill>
              </a:rPr>
              <a:t>(yrkespaket) </a:t>
            </a:r>
            <a:r>
              <a:rPr lang="sv-SE" dirty="0"/>
              <a:t>på gymnasial nivå. </a:t>
            </a:r>
          </a:p>
          <a:p>
            <a:pPr>
              <a:buFont typeface="Arial" panose="020B0604020202020204" pitchFamily="34" charset="0"/>
              <a:buChar char="•"/>
            </a:pPr>
            <a:r>
              <a:rPr lang="sv-SE" dirty="0"/>
              <a:t>Det ska vara möjligt att fritt söka till de yrkesutbildningar inom komvux som erbjuds i det primära samverkansområde som den sökande är hemmahörande i.</a:t>
            </a:r>
          </a:p>
          <a:p>
            <a:pPr>
              <a:buFont typeface="Arial" panose="020B0604020202020204" pitchFamily="34" charset="0"/>
              <a:buChar char="•"/>
            </a:pPr>
            <a:r>
              <a:rPr lang="sv-SE" dirty="0"/>
              <a:t>En reglering av sammanhållna yrkesutbildningar (yrkespaket) införs i skollagen, inklusive omfattningen av </a:t>
            </a:r>
            <a:r>
              <a:rPr lang="sv-SE" dirty="0" err="1"/>
              <a:t>apl</a:t>
            </a:r>
            <a:r>
              <a:rPr lang="sv-SE" dirty="0"/>
              <a:t>.</a:t>
            </a:r>
          </a:p>
          <a:p>
            <a:pPr>
              <a:buFont typeface="Arial" panose="020B0604020202020204" pitchFamily="34" charset="0"/>
              <a:buChar char="•"/>
            </a:pPr>
            <a:r>
              <a:rPr lang="sv-SE" dirty="0"/>
              <a:t>Statsbidragsförordningen för regionalt </a:t>
            </a:r>
            <a:r>
              <a:rPr lang="sv-SE" dirty="0" err="1"/>
              <a:t>yrkesvux</a:t>
            </a:r>
            <a:r>
              <a:rPr lang="sv-SE" dirty="0"/>
              <a:t> förändras för att harmoniera med den nya lagstiftningen. De nya bestämmelserna för statsbidraget träder i kraft den 3 juli 2023 och ska tillämpas på statsbidrag bidragsåret 2025. </a:t>
            </a:r>
            <a:endParaRPr lang="sv-SE" dirty="0">
              <a:solidFill>
                <a:srgbClr val="FF0000"/>
              </a:solidFill>
            </a:endParaRPr>
          </a:p>
        </p:txBody>
      </p:sp>
      <p:sp>
        <p:nvSpPr>
          <p:cNvPr id="3" name="Rubrik 2">
            <a:extLst>
              <a:ext uri="{FF2B5EF4-FFF2-40B4-BE49-F238E27FC236}">
                <a16:creationId xmlns:a16="http://schemas.microsoft.com/office/drawing/2014/main" id="{2D647F8B-2044-7FEA-3072-C0C8DAFBF8E4}"/>
              </a:ext>
            </a:extLst>
          </p:cNvPr>
          <p:cNvSpPr>
            <a:spLocks noGrp="1"/>
          </p:cNvSpPr>
          <p:nvPr>
            <p:ph type="title"/>
          </p:nvPr>
        </p:nvSpPr>
        <p:spPr>
          <a:xfrm>
            <a:off x="695395" y="369151"/>
            <a:ext cx="9609825" cy="694793"/>
          </a:xfrm>
        </p:spPr>
        <p:txBody>
          <a:bodyPr/>
          <a:lstStyle/>
          <a:p>
            <a:r>
              <a:rPr lang="sv-SE" sz="3600" dirty="0"/>
              <a:t>Specifikt för komvux</a:t>
            </a:r>
          </a:p>
        </p:txBody>
      </p:sp>
    </p:spTree>
    <p:extLst>
      <p:ext uri="{BB962C8B-B14F-4D97-AF65-F5344CB8AC3E}">
        <p14:creationId xmlns:p14="http://schemas.microsoft.com/office/powerpoint/2010/main" val="3567483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AF64E99-5C60-7D99-594E-DE41B9B2BFEE}"/>
              </a:ext>
            </a:extLst>
          </p:cNvPr>
          <p:cNvSpPr>
            <a:spLocks noGrp="1"/>
          </p:cNvSpPr>
          <p:nvPr>
            <p:ph idx="1"/>
          </p:nvPr>
        </p:nvSpPr>
        <p:spPr>
          <a:xfrm>
            <a:off x="521108" y="1090292"/>
            <a:ext cx="9752948" cy="4959793"/>
          </a:xfrm>
        </p:spPr>
        <p:txBody>
          <a:bodyPr/>
          <a:lstStyle/>
          <a:p>
            <a:pPr>
              <a:buFont typeface="Arial" panose="020B0604020202020204" pitchFamily="34" charset="0"/>
              <a:buChar char="•"/>
            </a:pPr>
            <a:r>
              <a:rPr lang="sv-SE" sz="2000" dirty="0"/>
              <a:t>SKR:s bedömning är att de primära samverkansavtalen bör vara på plats senast </a:t>
            </a:r>
            <a:r>
              <a:rPr lang="sv-SE" sz="2000" dirty="0">
                <a:solidFill>
                  <a:srgbClr val="222221"/>
                </a:solidFill>
              </a:rPr>
              <a:t>våren</a:t>
            </a:r>
            <a:r>
              <a:rPr lang="sv-SE" sz="2000" dirty="0"/>
              <a:t> 2024 för komvux och senast </a:t>
            </a:r>
            <a:r>
              <a:rPr lang="sv-SE" sz="2000" dirty="0">
                <a:solidFill>
                  <a:srgbClr val="222221"/>
                </a:solidFill>
              </a:rPr>
              <a:t>hösten</a:t>
            </a:r>
            <a:r>
              <a:rPr lang="sv-SE" sz="2000" dirty="0"/>
              <a:t> 2024 för gymnasieskolan. Ett primärt samverkansavtal kan avse båda skolformerna, men det är inget krav. </a:t>
            </a:r>
          </a:p>
          <a:p>
            <a:pPr>
              <a:buFont typeface="Arial" panose="020B0604020202020204" pitchFamily="34" charset="0"/>
              <a:buChar char="•"/>
            </a:pPr>
            <a:r>
              <a:rPr lang="sv-SE" sz="2000" dirty="0"/>
              <a:t>Samverkansavtalen ska bland annat reglera planering, dimensionering och erbjudande av utbildning inom det primära samverkansområdet. </a:t>
            </a:r>
          </a:p>
          <a:p>
            <a:pPr>
              <a:buFont typeface="Arial" panose="020B0604020202020204" pitchFamily="34" charset="0"/>
              <a:buChar char="•"/>
            </a:pPr>
            <a:r>
              <a:rPr lang="sv-SE" sz="2000" dirty="0"/>
              <a:t>Enligt SKR kan det vara en fördel om den interkommunala ersättningen (alternativt gemensam prislista) framgår av avtalet, samt även hur ett eventuellt samarbete med fristående gymnasieskolor och branscher är utformat.</a:t>
            </a:r>
          </a:p>
          <a:p>
            <a:pPr>
              <a:buFont typeface="Arial" panose="020B0604020202020204" pitchFamily="34" charset="0"/>
              <a:buChar char="•"/>
            </a:pPr>
            <a:r>
              <a:rPr lang="sv-SE" sz="2000" dirty="0"/>
              <a:t>Ingen av kommunerna inom det primära samverkansområdet har mandat att fatta avgörande beslut för de andra kommunernas räkning utan man måste komma överens. </a:t>
            </a:r>
          </a:p>
          <a:p>
            <a:pPr>
              <a:buFont typeface="Arial" panose="020B0604020202020204" pitchFamily="34" charset="0"/>
              <a:buChar char="•"/>
            </a:pPr>
            <a:r>
              <a:rPr lang="sv-SE" sz="2000" dirty="0"/>
              <a:t>Elever som ingår i ett sekundärt samverkansområde är </a:t>
            </a:r>
            <a:r>
              <a:rPr lang="sv-SE" sz="2000" dirty="0">
                <a:solidFill>
                  <a:srgbClr val="222221"/>
                </a:solidFill>
              </a:rPr>
              <a:t>förstahandsmottagna till gymnasieskolan i det primära samverkansområdet men endast för den utbildning </a:t>
            </a:r>
            <a:r>
              <a:rPr lang="sv-SE" sz="2000" dirty="0"/>
              <a:t>som erbjuds inom ramen för respektive samverkansavtal. </a:t>
            </a:r>
          </a:p>
          <a:p>
            <a:pPr marL="30163" indent="0">
              <a:buNone/>
            </a:pPr>
            <a:endParaRPr lang="sv-SE" sz="2000" dirty="0"/>
          </a:p>
          <a:p>
            <a:pPr marL="30163" indent="0">
              <a:buNone/>
            </a:pPr>
            <a:endParaRPr lang="sv-SE" sz="2000" dirty="0"/>
          </a:p>
        </p:txBody>
      </p:sp>
      <p:sp>
        <p:nvSpPr>
          <p:cNvPr id="3" name="Rubrik 2">
            <a:extLst>
              <a:ext uri="{FF2B5EF4-FFF2-40B4-BE49-F238E27FC236}">
                <a16:creationId xmlns:a16="http://schemas.microsoft.com/office/drawing/2014/main" id="{ADD1695A-E011-BAFB-618D-1A49E692D9C1}"/>
              </a:ext>
            </a:extLst>
          </p:cNvPr>
          <p:cNvSpPr>
            <a:spLocks noGrp="1"/>
          </p:cNvSpPr>
          <p:nvPr>
            <p:ph type="title"/>
          </p:nvPr>
        </p:nvSpPr>
        <p:spPr>
          <a:xfrm>
            <a:off x="664231" y="400969"/>
            <a:ext cx="9609825" cy="824496"/>
          </a:xfrm>
        </p:spPr>
        <p:txBody>
          <a:bodyPr/>
          <a:lstStyle/>
          <a:p>
            <a:r>
              <a:rPr lang="sv-SE" sz="3600" dirty="0"/>
              <a:t>Närmare om samverkansavtalen</a:t>
            </a:r>
          </a:p>
        </p:txBody>
      </p:sp>
    </p:spTree>
    <p:extLst>
      <p:ext uri="{BB962C8B-B14F-4D97-AF65-F5344CB8AC3E}">
        <p14:creationId xmlns:p14="http://schemas.microsoft.com/office/powerpoint/2010/main" val="3050099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FD93A19-7B24-4922-7B34-FDFD9A968A07}"/>
              </a:ext>
            </a:extLst>
          </p:cNvPr>
          <p:cNvSpPr>
            <a:spLocks noGrp="1"/>
          </p:cNvSpPr>
          <p:nvPr>
            <p:ph idx="1"/>
          </p:nvPr>
        </p:nvSpPr>
        <p:spPr>
          <a:xfrm>
            <a:off x="518458" y="1052944"/>
            <a:ext cx="10583784" cy="4946073"/>
          </a:xfrm>
        </p:spPr>
        <p:txBody>
          <a:bodyPr/>
          <a:lstStyle/>
          <a:p>
            <a:pPr>
              <a:buFont typeface="Arial" panose="020B0604020202020204" pitchFamily="34" charset="0"/>
              <a:buChar char="•"/>
            </a:pPr>
            <a:r>
              <a:rPr lang="sv-SE" sz="1800" dirty="0"/>
              <a:t>Till stöd för huvudmännens planering och dimensionering ska Skolverket ta fram regionala planeringsunderlag. Regionerna ska bidra med underlag till de regionala planeringsunderlagen. </a:t>
            </a:r>
          </a:p>
          <a:p>
            <a:pPr>
              <a:buFont typeface="Arial" panose="020B0604020202020204" pitchFamily="34" charset="0"/>
              <a:buChar char="•"/>
            </a:pPr>
            <a:r>
              <a:rPr lang="sv-SE" sz="1800" dirty="0"/>
              <a:t>De regionala planeringsunderlagen är inte juridiskt bindande utan är rekommendationer för huvudmännens dimensionering av utbildningsutbudet. </a:t>
            </a:r>
          </a:p>
          <a:p>
            <a:pPr>
              <a:buFont typeface="Arial" panose="020B0604020202020204" pitchFamily="34" charset="0"/>
              <a:buChar char="•"/>
            </a:pPr>
            <a:r>
              <a:rPr lang="sv-SE" sz="1800" dirty="0"/>
              <a:t>Planeringsunderlagen kommer att tas fram för varje län och ge information om utbud av utbildning, elevers efterfrågan, hur utbildningarna bidrar till att fylla de kompetensbehov som finns, samt prognoser om framtida kompetensbehov. De kommer också att innehålla bedömningar om eventuella behov av justeringar av utbildningsutbudet. Den länsvisa indelningen är inte bindande utan samverkan över länsgränser är fullt möjligt. </a:t>
            </a:r>
          </a:p>
          <a:p>
            <a:pPr>
              <a:buFont typeface="Arial" panose="020B0604020202020204" pitchFamily="34" charset="0"/>
              <a:buChar char="•"/>
            </a:pPr>
            <a:r>
              <a:rPr lang="sv-SE" sz="1800" dirty="0"/>
              <a:t>De regionala planeringsunderlagen kan också användas av Skolinspektionen i bedömningen av nya godkännanden av fristående gymnasieskolor. </a:t>
            </a:r>
          </a:p>
          <a:p>
            <a:pPr>
              <a:buFont typeface="Arial" panose="020B0604020202020204" pitchFamily="34" charset="0"/>
              <a:buChar char="•"/>
            </a:pPr>
            <a:r>
              <a:rPr lang="sv-SE" sz="1800" dirty="0"/>
              <a:t>Skolverket kommer att bjuda in kommuner, enskilda huvudmän och regioner till länsvisa träffar (Forum planering och dimensionering) i samband med att de regionala planeringsunderlagen färdigställs.</a:t>
            </a:r>
          </a:p>
          <a:p>
            <a:pPr>
              <a:buFont typeface="Arial" panose="020B0604020202020204" pitchFamily="34" charset="0"/>
              <a:buChar char="•"/>
            </a:pPr>
            <a:r>
              <a:rPr lang="sv-SE" sz="1800" dirty="0"/>
              <a:t>De första regionala planeringsunderlagen publiceras hösten 2023 och uppdateras var tredje år. </a:t>
            </a:r>
            <a:endParaRPr lang="sv-SE" dirty="0"/>
          </a:p>
        </p:txBody>
      </p:sp>
      <p:sp>
        <p:nvSpPr>
          <p:cNvPr id="3" name="Rubrik 2">
            <a:extLst>
              <a:ext uri="{FF2B5EF4-FFF2-40B4-BE49-F238E27FC236}">
                <a16:creationId xmlns:a16="http://schemas.microsoft.com/office/drawing/2014/main" id="{4E946956-1783-3E76-FA07-5D89F2977152}"/>
              </a:ext>
            </a:extLst>
          </p:cNvPr>
          <p:cNvSpPr>
            <a:spLocks noGrp="1"/>
          </p:cNvSpPr>
          <p:nvPr>
            <p:ph type="title"/>
          </p:nvPr>
        </p:nvSpPr>
        <p:spPr>
          <a:xfrm>
            <a:off x="664232" y="231118"/>
            <a:ext cx="10644744" cy="680632"/>
          </a:xfrm>
        </p:spPr>
        <p:txBody>
          <a:bodyPr/>
          <a:lstStyle/>
          <a:p>
            <a:r>
              <a:rPr lang="sv-SE" sz="3600" dirty="0"/>
              <a:t>Skolverkets regionala planeringsunderlag</a:t>
            </a:r>
          </a:p>
        </p:txBody>
      </p:sp>
    </p:spTree>
    <p:extLst>
      <p:ext uri="{BB962C8B-B14F-4D97-AF65-F5344CB8AC3E}">
        <p14:creationId xmlns:p14="http://schemas.microsoft.com/office/powerpoint/2010/main" val="3192042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1A170B3-5A1F-A192-56A8-2FE86E6336C1}"/>
              </a:ext>
            </a:extLst>
          </p:cNvPr>
          <p:cNvSpPr>
            <a:spLocks noGrp="1"/>
          </p:cNvSpPr>
          <p:nvPr>
            <p:ph idx="1"/>
          </p:nvPr>
        </p:nvSpPr>
        <p:spPr>
          <a:xfrm>
            <a:off x="664231" y="1638058"/>
            <a:ext cx="9609825" cy="4753902"/>
          </a:xfrm>
        </p:spPr>
        <p:txBody>
          <a:bodyPr/>
          <a:lstStyle/>
          <a:p>
            <a:pPr>
              <a:buFont typeface="Arial" panose="020B0604020202020204" pitchFamily="34" charset="0"/>
              <a:buChar char="•"/>
            </a:pPr>
            <a:r>
              <a:rPr lang="sv-SE" dirty="0"/>
              <a:t>Kommunerna tilldelas 170 miljoner kronor per år under perioden 2023-2026. Medlen ska användas till  implementeringsinsatser. </a:t>
            </a:r>
          </a:p>
          <a:p>
            <a:pPr>
              <a:buFont typeface="Arial" panose="020B0604020202020204" pitchFamily="34" charset="0"/>
              <a:buChar char="•"/>
            </a:pPr>
            <a:r>
              <a:rPr lang="sv-SE" dirty="0"/>
              <a:t>Regionerna och Gotlands kommun tilldelas permanent </a:t>
            </a:r>
            <a:br>
              <a:rPr lang="sv-SE" dirty="0"/>
            </a:br>
            <a:r>
              <a:rPr lang="sv-SE" dirty="0"/>
              <a:t>21 miljoner kronor årligen (från 2021). Medlen ska användas till att finansiera samverkan kring gymnasial utbildning inom ramen för regionalt kompetensförsörjningsarbete. </a:t>
            </a:r>
          </a:p>
          <a:p>
            <a:pPr>
              <a:buFont typeface="Arial" panose="020B0604020202020204" pitchFamily="34" charset="0"/>
              <a:buChar char="•"/>
            </a:pPr>
            <a:r>
              <a:rPr lang="sv-SE" dirty="0"/>
              <a:t>Samtliga medel tillförs anslaget för kommunalekonomisk utjämning (generellt statsbidrag) och utgår från antalet invånare i kommunen/regionen. </a:t>
            </a:r>
            <a:endParaRPr lang="sv-SE" b="1" dirty="0"/>
          </a:p>
          <a:p>
            <a:pPr>
              <a:buFont typeface="Arial" panose="020B0604020202020204" pitchFamily="34" charset="0"/>
              <a:buChar char="•"/>
            </a:pPr>
            <a:endParaRPr lang="sv-SE" dirty="0"/>
          </a:p>
          <a:p>
            <a:pPr>
              <a:buFont typeface="Arial" panose="020B0604020202020204" pitchFamily="34" charset="0"/>
              <a:buChar char="•"/>
            </a:pPr>
            <a:endParaRPr lang="sv-SE" sz="2800" dirty="0"/>
          </a:p>
        </p:txBody>
      </p:sp>
      <p:sp>
        <p:nvSpPr>
          <p:cNvPr id="3" name="Rubrik 2">
            <a:extLst>
              <a:ext uri="{FF2B5EF4-FFF2-40B4-BE49-F238E27FC236}">
                <a16:creationId xmlns:a16="http://schemas.microsoft.com/office/drawing/2014/main" id="{1097B302-69CF-16C5-5B04-B5EDA598CD49}"/>
              </a:ext>
            </a:extLst>
          </p:cNvPr>
          <p:cNvSpPr>
            <a:spLocks noGrp="1"/>
          </p:cNvSpPr>
          <p:nvPr>
            <p:ph type="title"/>
          </p:nvPr>
        </p:nvSpPr>
        <p:spPr>
          <a:xfrm>
            <a:off x="664231" y="699504"/>
            <a:ext cx="9867582" cy="846492"/>
          </a:xfrm>
        </p:spPr>
        <p:txBody>
          <a:bodyPr/>
          <a:lstStyle/>
          <a:p>
            <a:r>
              <a:rPr lang="sv-SE" sz="3600" dirty="0"/>
              <a:t>Medel som tilldelas kommuner och regioner</a:t>
            </a:r>
            <a:endParaRPr lang="sv-SE" sz="3600" b="0" dirty="0"/>
          </a:p>
        </p:txBody>
      </p:sp>
    </p:spTree>
    <p:extLst>
      <p:ext uri="{BB962C8B-B14F-4D97-AF65-F5344CB8AC3E}">
        <p14:creationId xmlns:p14="http://schemas.microsoft.com/office/powerpoint/2010/main" val="178161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4A735AE-D820-BD26-8D9B-A49F12B46EF9}"/>
              </a:ext>
            </a:extLst>
          </p:cNvPr>
          <p:cNvSpPr>
            <a:spLocks noGrp="1"/>
          </p:cNvSpPr>
          <p:nvPr>
            <p:ph idx="1"/>
          </p:nvPr>
        </p:nvSpPr>
        <p:spPr>
          <a:xfrm>
            <a:off x="664233" y="1531775"/>
            <a:ext cx="10379687" cy="4854803"/>
          </a:xfrm>
        </p:spPr>
        <p:txBody>
          <a:bodyPr/>
          <a:lstStyle/>
          <a:p>
            <a:pPr>
              <a:buFont typeface="Arial" panose="020B0604020202020204" pitchFamily="34" charset="0"/>
              <a:buChar char="•"/>
            </a:pPr>
            <a:r>
              <a:rPr lang="sv-SE" dirty="0"/>
              <a:t>Reformen är omfattande och bör vara </a:t>
            </a:r>
            <a:r>
              <a:rPr lang="sv-SE" b="1" dirty="0"/>
              <a:t>väl förankrad </a:t>
            </a:r>
            <a:r>
              <a:rPr lang="sv-SE" dirty="0"/>
              <a:t>på den politiska nivån i kommunen. </a:t>
            </a:r>
          </a:p>
          <a:p>
            <a:pPr>
              <a:buFont typeface="Arial" panose="020B0604020202020204" pitchFamily="34" charset="0"/>
              <a:buChar char="•"/>
            </a:pPr>
            <a:r>
              <a:rPr lang="sv-SE" dirty="0"/>
              <a:t>Detta förutsätter en </a:t>
            </a:r>
            <a:r>
              <a:rPr lang="sv-SE" b="1" dirty="0"/>
              <a:t>nära samverkan </a:t>
            </a:r>
            <a:r>
              <a:rPr lang="sv-SE" dirty="0"/>
              <a:t>mellan förvaltning och politisk nivå i kommunen inom berörda sektorer (utbildning och arbetsmarknad/ näringsliv).</a:t>
            </a:r>
          </a:p>
          <a:p>
            <a:pPr>
              <a:buFont typeface="Arial" panose="020B0604020202020204" pitchFamily="34" charset="0"/>
              <a:buChar char="•"/>
            </a:pPr>
            <a:r>
              <a:rPr lang="sv-SE" dirty="0"/>
              <a:t>Kommunerna </a:t>
            </a:r>
            <a:r>
              <a:rPr lang="sv-SE" b="1" dirty="0"/>
              <a:t>väljer själva </a:t>
            </a:r>
            <a:r>
              <a:rPr lang="sv-SE" dirty="0"/>
              <a:t>vilka andra kommuner som ska ingå i det primära samverkansområdet och utformar också tillsammans samverkansavtalet. Möjligheterna att erbjuda ett allsidigt utbildningsutbud bör vara vägledande för hur kommuner väljer att samverka. </a:t>
            </a:r>
          </a:p>
          <a:p>
            <a:pPr>
              <a:buFont typeface="Arial" panose="020B0604020202020204" pitchFamily="34" charset="0"/>
              <a:buChar char="•"/>
            </a:pPr>
            <a:endParaRPr lang="sv-SE" sz="2000" dirty="0"/>
          </a:p>
          <a:p>
            <a:pPr>
              <a:buFont typeface="Arial" panose="020B0604020202020204" pitchFamily="34" charset="0"/>
              <a:buChar char="•"/>
            </a:pPr>
            <a:endParaRPr lang="sv-SE" dirty="0"/>
          </a:p>
        </p:txBody>
      </p:sp>
      <p:sp>
        <p:nvSpPr>
          <p:cNvPr id="3" name="Rubrik 2">
            <a:extLst>
              <a:ext uri="{FF2B5EF4-FFF2-40B4-BE49-F238E27FC236}">
                <a16:creationId xmlns:a16="http://schemas.microsoft.com/office/drawing/2014/main" id="{6559497A-9052-C4EE-2C32-59C531AD2959}"/>
              </a:ext>
            </a:extLst>
          </p:cNvPr>
          <p:cNvSpPr>
            <a:spLocks noGrp="1"/>
          </p:cNvSpPr>
          <p:nvPr>
            <p:ph type="title"/>
          </p:nvPr>
        </p:nvSpPr>
        <p:spPr>
          <a:xfrm>
            <a:off x="664233" y="471422"/>
            <a:ext cx="10626619" cy="725863"/>
          </a:xfrm>
        </p:spPr>
        <p:txBody>
          <a:bodyPr/>
          <a:lstStyle/>
          <a:p>
            <a:r>
              <a:rPr lang="sv-SE" sz="3600" dirty="0"/>
              <a:t>Vad innebär reformen för kommunala politiker?</a:t>
            </a:r>
          </a:p>
        </p:txBody>
      </p:sp>
    </p:spTree>
    <p:extLst>
      <p:ext uri="{BB962C8B-B14F-4D97-AF65-F5344CB8AC3E}">
        <p14:creationId xmlns:p14="http://schemas.microsoft.com/office/powerpoint/2010/main" val="3867638818"/>
      </p:ext>
    </p:extLst>
  </p:cSld>
  <p:clrMapOvr>
    <a:masterClrMapping/>
  </p:clrMapOvr>
</p:sld>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2E8938F9-0327-447A-BF3F-FC61FA569C80}"/>
    </a:ext>
  </a:extLst>
</a:theme>
</file>

<file path=ppt/theme/theme2.xml><?xml version="1.0" encoding="utf-8"?>
<a:theme xmlns:a="http://schemas.openxmlformats.org/drawingml/2006/main" name="SKL PPT Röd">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F21737DD-E578-46C8-9886-86CEC654586F}"/>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FD1CEDE4-AA2E-46FB-B779-290BFBC30F20}"/>
    </a:ext>
  </a:extLst>
</a:theme>
</file>

<file path=ppt/theme/theme4.xml><?xml version="1.0" encoding="utf-8"?>
<a:theme xmlns:a="http://schemas.openxmlformats.org/drawingml/2006/main" name="SKL PPT Mörk">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979E2BA5-51B9-49DB-B6F8-94675517DD24}"/>
    </a:ext>
  </a:extLst>
</a:theme>
</file>

<file path=ppt/theme/theme5.xml><?xml version="1.0" encoding="utf-8"?>
<a:theme xmlns:a="http://schemas.openxmlformats.org/drawingml/2006/main" name="SKL PPT Svar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1582006C-4D88-4F2F-8761-F62EAACF56C2}"/>
    </a:ext>
  </a:extLst>
</a:theme>
</file>

<file path=ppt/theme/theme6.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D973E264-F2C5-4099-ACCB-219FE53F047E}"/>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72464BFCDEB28478285F33A843FBD45" ma:contentTypeVersion="2" ma:contentTypeDescription="Skapa ett nytt dokument." ma:contentTypeScope="" ma:versionID="aaf5c4874e6ec42c13ba24cfd673ede3">
  <xsd:schema xmlns:xsd="http://www.w3.org/2001/XMLSchema" xmlns:xs="http://www.w3.org/2001/XMLSchema" xmlns:p="http://schemas.microsoft.com/office/2006/metadata/properties" xmlns:ns2="41632333-8e9e-41c1-8ae0-cd900ae3747d" targetNamespace="http://schemas.microsoft.com/office/2006/metadata/properties" ma:root="true" ma:fieldsID="14d2815b29393451fe1a3638e127a12c" ns2:_="">
    <xsd:import namespace="41632333-8e9e-41c1-8ae0-cd900ae3747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632333-8e9e-41c1-8ae0-cd900ae374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A70AB3-CE1D-43CC-8291-1828D7DD2A1B}">
  <ds:schemaRefs>
    <ds:schemaRef ds:uri="http://purl.org/dc/elements/1.1/"/>
    <ds:schemaRef ds:uri="41632333-8e9e-41c1-8ae0-cd900ae3747d"/>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AA13D3BB-49D7-4FDF-A0F8-1F18F1F9C8CA}">
  <ds:schemaRefs>
    <ds:schemaRef ds:uri="41632333-8e9e-41c1-8ae0-cd900ae374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9219AEE-1258-45F3-AB91-3941BBF64C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SKR</Template>
  <TotalTime>78645</TotalTime>
  <Words>1915</Words>
  <Application>Microsoft Office PowerPoint</Application>
  <PresentationFormat>Bredbild</PresentationFormat>
  <Paragraphs>101</Paragraphs>
  <Slides>13</Slides>
  <Notes>12</Notes>
  <HiddenSlides>0</HiddenSlides>
  <MMClips>0</MMClips>
  <ScaleCrop>false</ScaleCrop>
  <HeadingPairs>
    <vt:vector size="6" baseType="variant">
      <vt:variant>
        <vt:lpstr>Använt teckensnitt</vt:lpstr>
      </vt:variant>
      <vt:variant>
        <vt:i4>3</vt:i4>
      </vt:variant>
      <vt:variant>
        <vt:lpstr>Tema</vt:lpstr>
      </vt:variant>
      <vt:variant>
        <vt:i4>6</vt:i4>
      </vt:variant>
      <vt:variant>
        <vt:lpstr>Bildrubriker</vt:lpstr>
      </vt:variant>
      <vt:variant>
        <vt:i4>13</vt:i4>
      </vt:variant>
    </vt:vector>
  </HeadingPairs>
  <TitlesOfParts>
    <vt:vector size="22" baseType="lpstr">
      <vt:lpstr>Arial</vt:lpstr>
      <vt:lpstr>Calibri</vt:lpstr>
      <vt:lpstr>Symbol</vt:lpstr>
      <vt:lpstr>SKL PPT Gul</vt:lpstr>
      <vt:lpstr>SKL PPT Röd</vt:lpstr>
      <vt:lpstr>Inledningsbilder</vt:lpstr>
      <vt:lpstr>SKL PPT Mörk</vt:lpstr>
      <vt:lpstr>SKL PPT Svart</vt:lpstr>
      <vt:lpstr>SKL PPT Vit</vt:lpstr>
      <vt:lpstr>Planering och dimensionering av gymnasial utbildning för bättre kompetensförsörjning  Vad innebär de nya bestämmelserna för dig som kommunpolitiker?</vt:lpstr>
      <vt:lpstr>Varför genomförs reformen?</vt:lpstr>
      <vt:lpstr>Nya bestämmelser för gymnasieskolan och komvux på gymnasial nivå</vt:lpstr>
      <vt:lpstr>Specifikt för gymnasieskolan</vt:lpstr>
      <vt:lpstr>Specifikt för komvux</vt:lpstr>
      <vt:lpstr>Närmare om samverkansavtalen</vt:lpstr>
      <vt:lpstr>Skolverkets regionala planeringsunderlag</vt:lpstr>
      <vt:lpstr>Medel som tilldelas kommuner och regioner</vt:lpstr>
      <vt:lpstr>Vad innebär reformen för kommunala politiker?</vt:lpstr>
      <vt:lpstr>Vad innebär reformen för kommunala politiker?</vt:lpstr>
      <vt:lpstr>Behov av kompletterande lokala insatser</vt:lpstr>
      <vt:lpstr>Mer information och stöd</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SKRs arbete med planering och dimensionering av gymnasial utbildning</dc:title>
  <dc:creator>Hedin Karin</dc:creator>
  <cp:lastModifiedBy>Hedin Karin</cp:lastModifiedBy>
  <cp:revision>195</cp:revision>
  <cp:lastPrinted>2023-01-26T16:53:43Z</cp:lastPrinted>
  <dcterms:created xsi:type="dcterms:W3CDTF">2022-10-27T11:10:17Z</dcterms:created>
  <dcterms:modified xsi:type="dcterms:W3CDTF">2023-05-05T11:14:49Z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0x010100272464BFCDEB28478285F33A843FBD45</vt:lpwstr>
  </property>
</Properties>
</file>