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7" r:id="rId5"/>
    <p:sldMasterId id="2147483682" r:id="rId6"/>
    <p:sldMasterId id="2147483727" r:id="rId7"/>
    <p:sldMasterId id="2147483737" r:id="rId8"/>
    <p:sldMasterId id="2147483747" r:id="rId9"/>
  </p:sldMasterIdLst>
  <p:notesMasterIdLst>
    <p:notesMasterId r:id="rId17"/>
  </p:notesMasterIdLst>
  <p:sldIdLst>
    <p:sldId id="277" r:id="rId10"/>
    <p:sldId id="265" r:id="rId11"/>
    <p:sldId id="267" r:id="rId12"/>
    <p:sldId id="275" r:id="rId13"/>
    <p:sldId id="281" r:id="rId14"/>
    <p:sldId id="270" r:id="rId15"/>
    <p:sldId id="279"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AF1885-52C3-F771-6F95-3423616390D3}" name="Emma Nilsson" initials="EN" userId="S::emma@advant.se::b8b68d02-0b1e-4898-a21a-450a2a06562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6F5F3"/>
    <a:srgbClr val="F8F2E7"/>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8BB52C-3D0F-4629-ADC9-079CC1E8B14C}" v="4" dt="2023-10-25T09:26:38.2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70" autoAdjust="0"/>
    <p:restoredTop sz="71156"/>
  </p:normalViewPr>
  <p:slideViewPr>
    <p:cSldViewPr snapToGrid="0">
      <p:cViewPr varScale="1">
        <p:scale>
          <a:sx n="105" d="100"/>
          <a:sy n="105" d="100"/>
        </p:scale>
        <p:origin x="708"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slide" Target="slides/slide6.xml"/><Relationship Id="rId23" Type="http://schemas.microsoft.com/office/2018/10/relationships/authors" Target="authors.xml"/><Relationship Id="rId10" Type="http://schemas.openxmlformats.org/officeDocument/2006/relationships/slide" Target="slides/slide1.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1892C-3205-5B46-80FF-ECA630EF7517}" type="datetimeFigureOut">
              <a:rPr lang="sv-SE" smtClean="0"/>
              <a:t>2023-12-01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D8ABA-9300-0947-8991-6DEAFE617D25}" type="slidenum">
              <a:rPr lang="sv-SE" smtClean="0"/>
              <a:t>‹#›</a:t>
            </a:fld>
            <a:endParaRPr lang="sv-SE"/>
          </a:p>
        </p:txBody>
      </p:sp>
    </p:spTree>
    <p:extLst>
      <p:ext uri="{BB962C8B-B14F-4D97-AF65-F5344CB8AC3E}">
        <p14:creationId xmlns:p14="http://schemas.microsoft.com/office/powerpoint/2010/main" val="554691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a:cs typeface="Calibri"/>
              </a:rPr>
              <a:t>Texten </a:t>
            </a:r>
            <a:r>
              <a:rPr lang="sv-SE" dirty="0">
                <a:cs typeface="Calibri"/>
              </a:rPr>
              <a:t>"Trygghet och självständighet livet ut" beskriver Kompetenscenter välfärdstekniks huvudbudskap. Uppdraget är att </a:t>
            </a:r>
            <a:r>
              <a:rPr lang="sv-SE" dirty="0"/>
              <a:t>stödja kommunerna att </a:t>
            </a:r>
            <a:r>
              <a:rPr lang="sv-SE" dirty="0">
                <a:cs typeface="Calibri"/>
              </a:rPr>
              <a:t>verksamhetsutveckla sin äldreomsorg med digitala lösningar. </a:t>
            </a:r>
          </a:p>
        </p:txBody>
      </p:sp>
      <p:sp>
        <p:nvSpPr>
          <p:cNvPr id="4" name="Platshållare för bildnummer 3"/>
          <p:cNvSpPr>
            <a:spLocks noGrp="1"/>
          </p:cNvSpPr>
          <p:nvPr>
            <p:ph type="sldNum" sz="quarter" idx="5"/>
          </p:nvPr>
        </p:nvSpPr>
        <p:spPr/>
        <p:txBody>
          <a:bodyPr/>
          <a:lstStyle/>
          <a:p>
            <a:fld id="{0C16020E-4FCA-3946-835C-88BE0F7DFA95}" type="slidenum">
              <a:rPr lang="sv-SE" smtClean="0"/>
              <a:t>1</a:t>
            </a:fld>
            <a:endParaRPr lang="sv-SE"/>
          </a:p>
        </p:txBody>
      </p:sp>
    </p:spTree>
    <p:extLst>
      <p:ext uri="{BB962C8B-B14F-4D97-AF65-F5344CB8AC3E}">
        <p14:creationId xmlns:p14="http://schemas.microsoft.com/office/powerpoint/2010/main" val="1713570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52400">
              <a:lnSpc>
                <a:spcPct val="90000"/>
              </a:lnSpc>
            </a:pPr>
            <a:r>
              <a:rPr lang="sv-SE" dirty="0"/>
              <a:t>Sveriges äldreomsorg håller hög kvalitet och står sig mycket väl i jämförelse med andra länder. Men den demografiska utvecklingen innebär att kommunerna de kommande åren kommer att uppleva ökad efterfrågan av både hälso- och sjukvård och äldreomsorg. Antalet äldre och unga ökar snabbare än befolkningen i arbetsför ålder,  vilket kommer innebära utmaningar i att både bemanna och finansiera äldreomsorgen.</a:t>
            </a:r>
          </a:p>
          <a:p>
            <a:pPr marL="608965" indent="-456565">
              <a:lnSpc>
                <a:spcPct val="90000"/>
              </a:lnSpc>
              <a:buFont typeface="Arial"/>
              <a:buChar char="•"/>
            </a:pPr>
            <a:endParaRPr lang="sv-SE" dirty="0"/>
          </a:p>
          <a:p>
            <a:pPr marL="152400">
              <a:lnSpc>
                <a:spcPct val="90000"/>
              </a:lnSpc>
            </a:pPr>
            <a:r>
              <a:rPr lang="sv-SE" dirty="0"/>
              <a:t>För att bättre möta de utmaningar som äldreomsorgen står inför behöver den utvecklas. Ett sätt är att ta tillvara på potentialen som finns i att använda välfärdsteknik och förändrade arbetssätt.</a:t>
            </a:r>
            <a:endParaRPr lang="sv-SE" dirty="0">
              <a:cs typeface="Calibri"/>
            </a:endParaRPr>
          </a:p>
        </p:txBody>
      </p:sp>
      <p:sp>
        <p:nvSpPr>
          <p:cNvPr id="4" name="Platshållare för bildnummer 3"/>
          <p:cNvSpPr>
            <a:spLocks noGrp="1"/>
          </p:cNvSpPr>
          <p:nvPr>
            <p:ph type="sldNum" sz="quarter" idx="5"/>
          </p:nvPr>
        </p:nvSpPr>
        <p:spPr/>
        <p:txBody>
          <a:bodyPr/>
          <a:lstStyle/>
          <a:p>
            <a:fld id="{A673A8FE-2DFF-4FF1-A081-2472DDA4CD43}" type="slidenum">
              <a:rPr lang="sv-SE" smtClean="0"/>
              <a:t>2</a:t>
            </a:fld>
            <a:endParaRPr lang="sv-SE"/>
          </a:p>
        </p:txBody>
      </p:sp>
    </p:spTree>
    <p:extLst>
      <p:ext uri="{BB962C8B-B14F-4D97-AF65-F5344CB8AC3E}">
        <p14:creationId xmlns:p14="http://schemas.microsoft.com/office/powerpoint/2010/main" val="408178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spcAft>
                <a:spcPts val="600"/>
              </a:spcAft>
            </a:pPr>
            <a:r>
              <a:rPr lang="sv-SE" noProof="0" dirty="0"/>
              <a:t>Välfärdsteknik definieras som digital teknik som syftar till att bibehålla eller öka trygghet, aktivitet, delaktighet eller självständighet för en person som har eller löper förhöjd risk att få en funktionsnedsättning. </a:t>
            </a:r>
          </a:p>
          <a:p>
            <a:pPr>
              <a:lnSpc>
                <a:spcPct val="90000"/>
              </a:lnSpc>
              <a:spcAft>
                <a:spcPts val="600"/>
              </a:spcAft>
            </a:pPr>
            <a:r>
              <a:rPr lang="sv-SE" noProof="0" dirty="0"/>
              <a:t>Välfärdsteknik kan användas av personen själv, av närstående eller av personal. Tekniken kan ges som bistånd, förskrivas som hjälpmedel för det dagliga livet eller köpas på konsumentmarknaden. Några exempel på välfärdsteknik är trygghetslarm, digital tillsyn, olika former av sensorer och läkemedelsautomater.  Det finns egentligen ingen begränsning för vad som kan benämnas välfärdsteknik så länge som produkten eller tjänsten ryms i definitionen. </a:t>
            </a:r>
          </a:p>
          <a:p>
            <a:pPr>
              <a:lnSpc>
                <a:spcPct val="90000"/>
              </a:lnSpc>
              <a:spcAft>
                <a:spcPts val="600"/>
              </a:spcAft>
            </a:pPr>
            <a:endParaRPr lang="sv-SE" noProof="0" dirty="0"/>
          </a:p>
          <a:p>
            <a:pPr>
              <a:lnSpc>
                <a:spcPct val="90000"/>
              </a:lnSpc>
              <a:spcAft>
                <a:spcPts val="600"/>
              </a:spcAft>
            </a:pPr>
            <a:r>
              <a:rPr lang="sv-SE" noProof="0" dirty="0"/>
              <a:t>Digitala lösningar är en bred benämning och här syftar vi på olika digitala system, tjänster eller verktyg m.m. som kan stödja våra arbetsprocesser inom vård och omsorg</a:t>
            </a:r>
          </a:p>
          <a:p>
            <a:pPr>
              <a:lnSpc>
                <a:spcPct val="90000"/>
              </a:lnSpc>
              <a:spcAft>
                <a:spcPts val="600"/>
              </a:spcAft>
            </a:pPr>
            <a:endParaRPr lang="sv-SE" dirty="0"/>
          </a:p>
        </p:txBody>
      </p:sp>
      <p:sp>
        <p:nvSpPr>
          <p:cNvPr id="4" name="Platshållare för bildnummer 3"/>
          <p:cNvSpPr>
            <a:spLocks noGrp="1"/>
          </p:cNvSpPr>
          <p:nvPr>
            <p:ph type="sldNum" sz="quarter" idx="5"/>
          </p:nvPr>
        </p:nvSpPr>
        <p:spPr/>
        <p:txBody>
          <a:bodyPr/>
          <a:lstStyle/>
          <a:p>
            <a:fld id="{A673A8FE-2DFF-4FF1-A081-2472DDA4CD43}" type="slidenum">
              <a:rPr lang="sv-SE" smtClean="0"/>
              <a:t>3</a:t>
            </a:fld>
            <a:endParaRPr lang="sv-SE"/>
          </a:p>
        </p:txBody>
      </p:sp>
    </p:spTree>
    <p:extLst>
      <p:ext uri="{BB962C8B-B14F-4D97-AF65-F5344CB8AC3E}">
        <p14:creationId xmlns:p14="http://schemas.microsoft.com/office/powerpoint/2010/main" val="2324917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Överallt runtomkring oss finns teknik och nästintill allt som görs har koppling till teknik. Därför är det naturligt att det finns förväntningar från både invånare och medarbetare att kommuner ska erbjuda dessa möjligheter. För att vara en verksamhet i takt med tiden är det därför viktigt att utgå från den enskilde och formar tjänster som passar deras behov.  </a:t>
            </a:r>
          </a:p>
          <a:p>
            <a:endParaRPr lang="sv-SE" dirty="0"/>
          </a:p>
          <a:p>
            <a:r>
              <a:rPr lang="sv-SE" dirty="0"/>
              <a:t>Kommuner och regioner arbetar med att omforma vård och omsorg, allt från specialistvård till kommunal vård- och omsorg. Målet är att kunna ge en nära vård, där den enskilde får vara delaktig med inflytande över sin hälsa. </a:t>
            </a:r>
          </a:p>
          <a:p>
            <a:endParaRPr lang="sv-SE" dirty="0">
              <a:cs typeface="Calibri"/>
            </a:endParaRPr>
          </a:p>
          <a:p>
            <a:r>
              <a:rPr lang="sv-SE" dirty="0"/>
              <a:t> 94 % av befolkningen använder internet nästan dagligen enligt Internetstiftelsens senaste rapport. Användandet av e-legitimationer har ökat från 47 - 71 %. Detta för att förstärka vikten av att även vården och omsorgen behöver utvecklas i takt med tiden (med stöd av välfärdsteknik, egen monitorering, e-tjänster, robotlösningar mm.)</a:t>
            </a:r>
            <a:endParaRPr lang="sv-SE" dirty="0">
              <a:cs typeface="Calibri" panose="020F0502020204030204"/>
            </a:endParaRPr>
          </a:p>
        </p:txBody>
      </p:sp>
      <p:sp>
        <p:nvSpPr>
          <p:cNvPr id="4" name="Platshållare för bildnummer 3"/>
          <p:cNvSpPr>
            <a:spLocks noGrp="1"/>
          </p:cNvSpPr>
          <p:nvPr>
            <p:ph type="sldNum" sz="quarter" idx="5"/>
          </p:nvPr>
        </p:nvSpPr>
        <p:spPr/>
        <p:txBody>
          <a:bodyPr/>
          <a:lstStyle/>
          <a:p>
            <a:fld id="{A673A8FE-2DFF-4FF1-A081-2472DDA4CD43}" type="slidenum">
              <a:rPr lang="sv-SE" smtClean="0"/>
              <a:t>4</a:t>
            </a:fld>
            <a:endParaRPr lang="sv-SE"/>
          </a:p>
        </p:txBody>
      </p:sp>
    </p:spTree>
    <p:extLst>
      <p:ext uri="{BB962C8B-B14F-4D97-AF65-F5344CB8AC3E}">
        <p14:creationId xmlns:p14="http://schemas.microsoft.com/office/powerpoint/2010/main" val="286289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viktigt att utveckla och erbjuda välfärdsteknik och digitala lösningar eftersom det skapar förutsättningar inte bara för en verksamhet i takt med tiden utan också till en hållbar framtid. Kommuner bör sträva efter hållbara lösningar som nyttjar resurser på bästa sätt. Genom att erbjuda välfärdsteknik som bidrar till självständighet, delaktighet och trygghet kan medarbetarna lägga tid på de med störst omvårdnadsbehov. </a:t>
            </a:r>
          </a:p>
        </p:txBody>
      </p:sp>
      <p:sp>
        <p:nvSpPr>
          <p:cNvPr id="4" name="Platshållare för bildnummer 3"/>
          <p:cNvSpPr>
            <a:spLocks noGrp="1"/>
          </p:cNvSpPr>
          <p:nvPr>
            <p:ph type="sldNum" sz="quarter" idx="5"/>
          </p:nvPr>
        </p:nvSpPr>
        <p:spPr/>
        <p:txBody>
          <a:bodyPr/>
          <a:lstStyle/>
          <a:p>
            <a:fld id="{A673A8FE-2DFF-4FF1-A081-2472DDA4CD43}" type="slidenum">
              <a:rPr lang="sv-SE" smtClean="0"/>
              <a:t>5</a:t>
            </a:fld>
            <a:endParaRPr lang="sv-SE"/>
          </a:p>
        </p:txBody>
      </p:sp>
    </p:spTree>
    <p:extLst>
      <p:ext uri="{BB962C8B-B14F-4D97-AF65-F5344CB8AC3E}">
        <p14:creationId xmlns:p14="http://schemas.microsoft.com/office/powerpoint/2010/main" val="202118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Förändrade arbetssätt bidrar också till hållbara lösningar ur ett miljöperspektiv. Om välfärdsteknik och digitala tjänster gör att en person klarar sig på egen hand går det att minska antalet resor för verksamheten. Vilket gör att det blir mindre belastning på miljön. </a:t>
            </a:r>
          </a:p>
        </p:txBody>
      </p:sp>
      <p:sp>
        <p:nvSpPr>
          <p:cNvPr id="4" name="Platshållare för bildnummer 3"/>
          <p:cNvSpPr>
            <a:spLocks noGrp="1"/>
          </p:cNvSpPr>
          <p:nvPr>
            <p:ph type="sldNum" sz="quarter" idx="5"/>
          </p:nvPr>
        </p:nvSpPr>
        <p:spPr/>
        <p:txBody>
          <a:bodyPr/>
          <a:lstStyle/>
          <a:p>
            <a:fld id="{A673A8FE-2DFF-4FF1-A081-2472DDA4CD43}" type="slidenum">
              <a:rPr lang="sv-SE" smtClean="0"/>
              <a:t>6</a:t>
            </a:fld>
            <a:endParaRPr lang="sv-SE"/>
          </a:p>
        </p:txBody>
      </p:sp>
    </p:spTree>
    <p:extLst>
      <p:ext uri="{BB962C8B-B14F-4D97-AF65-F5344CB8AC3E}">
        <p14:creationId xmlns:p14="http://schemas.microsoft.com/office/powerpoint/2010/main" val="2862643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35D8ABA-9300-0947-8991-6DEAFE617D25}" type="slidenum">
              <a:rPr lang="sv-SE" smtClean="0"/>
              <a:t>7</a:t>
            </a:fld>
            <a:endParaRPr lang="sv-SE"/>
          </a:p>
        </p:txBody>
      </p:sp>
    </p:spTree>
    <p:extLst>
      <p:ext uri="{BB962C8B-B14F-4D97-AF65-F5344CB8AC3E}">
        <p14:creationId xmlns:p14="http://schemas.microsoft.com/office/powerpoint/2010/main" val="988576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31165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022171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44763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79877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2023-12-01</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4291682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47043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28974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8934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384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59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031113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2023-12-01</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2023-12-01</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089945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2023-12-01</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94996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2023-12-01</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11906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2023-12-01</a:t>
            </a:fld>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82952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513744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149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2023-12-01</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968795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95935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2023-12-01</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463699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242256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0551661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30901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65090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791309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051261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2023-12-01</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660010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415071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63165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194396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492495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840619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337090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1905988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120569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2023-12-01</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064513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960544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7501976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99266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518607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3266559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58194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mall för rubrikformat</a:t>
            </a:r>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liten rubrik i ruta">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
        <p:nvSpPr>
          <p:cNvPr id="2" name="Rubrik 1"/>
          <p:cNvSpPr>
            <a:spLocks noGrp="1"/>
          </p:cNvSpPr>
          <p:nvPr>
            <p:ph type="title" hasCustomPrompt="1"/>
          </p:nvPr>
        </p:nvSpPr>
        <p:spPr>
          <a:xfrm>
            <a:off x="76316" y="136525"/>
            <a:ext cx="3024363" cy="328424"/>
          </a:xfrm>
        </p:spPr>
        <p:txBody>
          <a:bodyPr/>
          <a:lstStyle>
            <a:lvl1pPr>
              <a:defRPr sz="1600"/>
            </a:lvl1pPr>
          </a:lstStyle>
          <a:p>
            <a:r>
              <a:rPr lang="sv-SE" dirty="0"/>
              <a:t>ÄNDRA RUBRIK</a:t>
            </a:r>
          </a:p>
        </p:txBody>
      </p:sp>
    </p:spTree>
    <p:extLst>
      <p:ext uri="{BB962C8B-B14F-4D97-AF65-F5344CB8AC3E}">
        <p14:creationId xmlns:p14="http://schemas.microsoft.com/office/powerpoint/2010/main" val="4080829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2023-12-01</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23.xml"/><Relationship Id="rId7" Type="http://schemas.openxmlformats.org/officeDocument/2006/relationships/image" Target="../media/image3.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3.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9.png"/><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10.png"/><Relationship Id="rId5" Type="http://schemas.openxmlformats.org/officeDocument/2006/relationships/slideLayout" Target="../slideLayouts/slideLayout39.xml"/><Relationship Id="rId10" Type="http://schemas.openxmlformats.org/officeDocument/2006/relationships/theme" Target="../theme/theme5.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4.jpg"/><Relationship Id="rId5" Type="http://schemas.openxmlformats.org/officeDocument/2006/relationships/slideLayout" Target="../slideLayouts/slideLayout48.xml"/><Relationship Id="rId10" Type="http://schemas.openxmlformats.org/officeDocument/2006/relationships/theme" Target="../theme/theme6.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val="1"/>
              </a:ext>
            </a:extLst>
          </p:cNvPr>
          <p:cNvPicPr>
            <a:picLocks noChangeAspect="1"/>
          </p:cNvPicPr>
          <p:nvPr userDrawn="1"/>
        </p:nvPicPr>
        <p:blipFill>
          <a:blip r:embed="rId13"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2023-12-01</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758" r:id="rId8"/>
    <p:sldLayoutId id="2147483669" r:id="rId9"/>
    <p:sldLayoutId id="2147483670" r:id="rId10"/>
    <p:sldLayoutId id="2147483757" r:id="rId11"/>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72F52CF-ACCF-4081-B692-24F867555F2D}"/>
              </a:ext>
              <a:ext uri="{C183D7F6-B498-43B3-948B-1728B52AA6E4}">
                <adec:decorative xmlns:adec="http://schemas.microsoft.com/office/drawing/2017/decorative" val="1"/>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2023-12-01</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301606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2023-12-01</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89248C0-A8F4-4340-A64C-DEF74DCCB7E9}"/>
              </a:ext>
              <a:ext uri="{C183D7F6-B498-43B3-948B-1728B52AA6E4}">
                <adec:decorative xmlns:adec="http://schemas.microsoft.com/office/drawing/2017/decorative" val="1"/>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2023-12-01</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81931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2023-12-01</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pic>
        <p:nvPicPr>
          <p:cNvPr id="8" name="Bildobjekt 7">
            <a:extLst>
              <a:ext uri="{FF2B5EF4-FFF2-40B4-BE49-F238E27FC236}">
                <a16:creationId xmlns:a16="http://schemas.microsoft.com/office/drawing/2014/main" id="{6B2614CC-7ACB-4FDF-886D-94F77526C7EF}"/>
              </a:ext>
              <a:ext uri="{C183D7F6-B498-43B3-948B-1728B52AA6E4}">
                <adec:decorative xmlns:adec="http://schemas.microsoft.com/office/drawing/2017/decorative" val="1"/>
              </a:ext>
            </a:extLst>
          </p:cNvPr>
          <p:cNvPicPr>
            <a:picLocks noChangeAspect="1"/>
          </p:cNvPicPr>
          <p:nvPr userDrawn="1"/>
        </p:nvPicPr>
        <p:blipFill>
          <a:blip r:embed="rId11">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2017269344"/>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2023-12-01</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1134289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24.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www.skr.se/valfardstekni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256B1-27A4-2743-9A85-6E0F95A27E6B}"/>
              </a:ext>
            </a:extLst>
          </p:cNvPr>
          <p:cNvSpPr>
            <a:spLocks noGrp="1"/>
          </p:cNvSpPr>
          <p:nvPr>
            <p:ph type="ctrTitle" idx="4294967295"/>
          </p:nvPr>
        </p:nvSpPr>
        <p:spPr>
          <a:xfrm>
            <a:off x="679784" y="1953785"/>
            <a:ext cx="6069932" cy="1318729"/>
          </a:xfrm>
        </p:spPr>
        <p:txBody>
          <a:bodyPr/>
          <a:lstStyle/>
          <a:p>
            <a:pPr algn="ctr"/>
            <a:r>
              <a:rPr lang="sv-SE" sz="4000" dirty="0"/>
              <a:t>Trygghet och </a:t>
            </a:r>
            <a:br>
              <a:rPr lang="sv-SE" sz="4000" dirty="0"/>
            </a:br>
            <a:r>
              <a:rPr lang="sv-SE" sz="4000" dirty="0"/>
              <a:t>självständighet livet ut</a:t>
            </a:r>
          </a:p>
        </p:txBody>
      </p:sp>
      <p:pic>
        <p:nvPicPr>
          <p:cNvPr id="8" name="Bildobjekt 7">
            <a:extLst>
              <a:ext uri="{FF2B5EF4-FFF2-40B4-BE49-F238E27FC236}">
                <a16:creationId xmlns:a16="http://schemas.microsoft.com/office/drawing/2014/main" id="{93500A37-01BB-F247-89E2-92A4DD9882C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9716" y="547287"/>
            <a:ext cx="4982655" cy="5269981"/>
          </a:xfrm>
          <a:prstGeom prst="rect">
            <a:avLst/>
          </a:prstGeom>
        </p:spPr>
      </p:pic>
      <p:sp>
        <p:nvSpPr>
          <p:cNvPr id="5" name="Rubrik 3">
            <a:extLst>
              <a:ext uri="{FF2B5EF4-FFF2-40B4-BE49-F238E27FC236}">
                <a16:creationId xmlns:a16="http://schemas.microsoft.com/office/drawing/2014/main" id="{2B594491-05FA-6944-9957-549F6D3541E1}"/>
              </a:ext>
            </a:extLst>
          </p:cNvPr>
          <p:cNvSpPr txBox="1">
            <a:spLocks/>
          </p:cNvSpPr>
          <p:nvPr/>
        </p:nvSpPr>
        <p:spPr>
          <a:xfrm>
            <a:off x="679784" y="3331401"/>
            <a:ext cx="6069932" cy="1533207"/>
          </a:xfrm>
          <a:prstGeom prst="rect">
            <a:avLst/>
          </a:prstGeom>
        </p:spPr>
        <p:txBody>
          <a:bodyPr vert="horz" lIns="91440" tIns="45720" rIns="91440" bIns="45720" rtlCol="0" anchor="t">
            <a:noAutofit/>
          </a:bodyPr>
          <a:lst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a:lstStyle>
          <a:p>
            <a:pPr algn="ctr"/>
            <a:r>
              <a:rPr lang="sv-SE" sz="2400" b="0" dirty="0"/>
              <a:t>Verksamhetsutveckla </a:t>
            </a:r>
            <a:br>
              <a:rPr lang="sv-SE" sz="2400" b="0" dirty="0"/>
            </a:br>
            <a:r>
              <a:rPr lang="sv-SE" sz="2400" b="0" dirty="0"/>
              <a:t>omsorgen om äldre med stöd </a:t>
            </a:r>
            <a:br>
              <a:rPr lang="sv-SE" sz="2400" b="0" dirty="0"/>
            </a:br>
            <a:r>
              <a:rPr lang="sv-SE" sz="2400" b="0" dirty="0"/>
              <a:t>av välfärdsteknik och digitala lösningar</a:t>
            </a:r>
          </a:p>
        </p:txBody>
      </p:sp>
    </p:spTree>
    <p:extLst>
      <p:ext uri="{BB962C8B-B14F-4D97-AF65-F5344CB8AC3E}">
        <p14:creationId xmlns:p14="http://schemas.microsoft.com/office/powerpoint/2010/main" val="1868078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5F3"/>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BD568C2-2EA2-6C92-DA50-957F9A31BBA9}"/>
              </a:ext>
              <a:ext uri="{C183D7F6-B498-43B3-948B-1728B52AA6E4}">
                <adec:decorative xmlns:adec="http://schemas.microsoft.com/office/drawing/2017/decorative" val="1"/>
              </a:ext>
            </a:extLst>
          </p:cNvPr>
          <p:cNvSpPr/>
          <p:nvPr/>
        </p:nvSpPr>
        <p:spPr>
          <a:xfrm>
            <a:off x="5960" y="0"/>
            <a:ext cx="3279678" cy="590400"/>
          </a:xfrm>
          <a:prstGeom prst="rect">
            <a:avLst/>
          </a:prstGeom>
          <a:solidFill>
            <a:schemeClr val="accent2">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251999" rtlCol="0" anchor="ctr"/>
          <a:lstStyle/>
          <a:p>
            <a:endParaRPr lang="sv-SE" sz="1600" b="1" dirty="0">
              <a:solidFill>
                <a:sysClr val="windowText" lastClr="000000"/>
              </a:solidFill>
            </a:endParaRPr>
          </a:p>
        </p:txBody>
      </p:sp>
      <p:sp>
        <p:nvSpPr>
          <p:cNvPr id="2" name="Rubrik 1">
            <a:extLst>
              <a:ext uri="{FF2B5EF4-FFF2-40B4-BE49-F238E27FC236}">
                <a16:creationId xmlns:a16="http://schemas.microsoft.com/office/drawing/2014/main" id="{E64FC2F1-4D7D-3DB8-440C-2C06C91FE48F}"/>
              </a:ext>
            </a:extLst>
          </p:cNvPr>
          <p:cNvSpPr>
            <a:spLocks noGrp="1"/>
          </p:cNvSpPr>
          <p:nvPr>
            <p:ph type="title"/>
          </p:nvPr>
        </p:nvSpPr>
        <p:spPr>
          <a:xfrm>
            <a:off x="106296" y="139485"/>
            <a:ext cx="3279678" cy="325464"/>
          </a:xfrm>
        </p:spPr>
        <p:txBody>
          <a:bodyPr/>
          <a:lstStyle/>
          <a:p>
            <a:r>
              <a:rPr lang="sv-SE" sz="1600" b="1" dirty="0">
                <a:solidFill>
                  <a:sysClr val="windowText" lastClr="000000"/>
                </a:solidFill>
              </a:rPr>
              <a:t>DEMOGRAFISK UTVECKLING</a:t>
            </a:r>
            <a:br>
              <a:rPr lang="sv-SE" sz="1600" b="1" dirty="0">
                <a:solidFill>
                  <a:sysClr val="windowText" lastClr="000000"/>
                </a:solidFill>
              </a:rPr>
            </a:br>
            <a:endParaRPr lang="sv-SE" dirty="0"/>
          </a:p>
        </p:txBody>
      </p:sp>
      <p:pic>
        <p:nvPicPr>
          <p:cNvPr id="5" name="Bildobjekt 4" descr="Statistik som visar hur demografin kommer ändras i olika åldersgrupper mellan åren 2021 till 2031">
            <a:extLst>
              <a:ext uri="{FF2B5EF4-FFF2-40B4-BE49-F238E27FC236}">
                <a16:creationId xmlns:a16="http://schemas.microsoft.com/office/drawing/2014/main" id="{4103243A-1469-A095-2524-EB00DF4F4474}"/>
              </a:ext>
              <a:ext uri="{C183D7F6-B498-43B3-948B-1728B52AA6E4}">
                <adec:decorative xmlns:adec="http://schemas.microsoft.com/office/drawing/2017/decorative" val="0"/>
              </a:ext>
            </a:extLst>
          </p:cNvPr>
          <p:cNvPicPr>
            <a:picLocks noChangeAspect="1"/>
          </p:cNvPicPr>
          <p:nvPr/>
        </p:nvPicPr>
        <p:blipFill rotWithShape="1">
          <a:blip r:embed="rId3"/>
          <a:srcRect l="2866" t="527" r="574" b="-504"/>
          <a:stretch/>
        </p:blipFill>
        <p:spPr>
          <a:xfrm>
            <a:off x="1643743" y="796538"/>
            <a:ext cx="8904514" cy="5187039"/>
          </a:xfrm>
          <a:prstGeom prst="snipRoundRect">
            <a:avLst>
              <a:gd name="adj1" fmla="val 16667"/>
              <a:gd name="adj2" fmla="val 26747"/>
            </a:avLst>
          </a:prstGeom>
          <a:solidFill>
            <a:srgbClr val="F6F5F3"/>
          </a:solidFill>
        </p:spPr>
      </p:pic>
    </p:spTree>
    <p:extLst>
      <p:ext uri="{BB962C8B-B14F-4D97-AF65-F5344CB8AC3E}">
        <p14:creationId xmlns:p14="http://schemas.microsoft.com/office/powerpoint/2010/main" val="426083919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1E349C6-CE2B-5328-B22C-CCE2E4228CEA}"/>
              </a:ext>
              <a:ext uri="{C183D7F6-B498-43B3-948B-1728B52AA6E4}">
                <adec:decorative xmlns:adec="http://schemas.microsoft.com/office/drawing/2017/decorative" val="1"/>
              </a:ext>
            </a:extLst>
          </p:cNvPr>
          <p:cNvSpPr/>
          <p:nvPr/>
        </p:nvSpPr>
        <p:spPr>
          <a:xfrm>
            <a:off x="1" y="0"/>
            <a:ext cx="3024364" cy="590400"/>
          </a:xfrm>
          <a:prstGeom prst="rect">
            <a:avLst/>
          </a:prstGeom>
          <a:solidFill>
            <a:schemeClr val="accent2">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251999" rtlCol="0" anchor="ctr"/>
          <a:lstStyle/>
          <a:p>
            <a:endParaRPr lang="sv-SE" sz="1600" b="1" dirty="0">
              <a:solidFill>
                <a:sysClr val="windowText" lastClr="000000"/>
              </a:solidFill>
            </a:endParaRPr>
          </a:p>
        </p:txBody>
      </p:sp>
      <p:sp>
        <p:nvSpPr>
          <p:cNvPr id="2" name="Rubrik 1">
            <a:extLst>
              <a:ext uri="{FF2B5EF4-FFF2-40B4-BE49-F238E27FC236}">
                <a16:creationId xmlns:a16="http://schemas.microsoft.com/office/drawing/2014/main" id="{B8B335B1-C289-21C7-DA11-969D22996294}"/>
              </a:ext>
            </a:extLst>
          </p:cNvPr>
          <p:cNvSpPr>
            <a:spLocks noGrp="1"/>
          </p:cNvSpPr>
          <p:nvPr>
            <p:ph type="title"/>
          </p:nvPr>
        </p:nvSpPr>
        <p:spPr/>
        <p:txBody>
          <a:bodyPr/>
          <a:lstStyle/>
          <a:p>
            <a:r>
              <a:rPr lang="sv-SE" sz="1600" b="1" dirty="0">
                <a:solidFill>
                  <a:sysClr val="windowText" lastClr="000000"/>
                </a:solidFill>
              </a:rPr>
              <a:t>VÄLFÄRDSTEKNIK</a:t>
            </a:r>
            <a:br>
              <a:rPr lang="sv-SE" sz="1600" b="1" dirty="0">
                <a:solidFill>
                  <a:sysClr val="windowText" lastClr="000000"/>
                </a:solidFill>
              </a:rPr>
            </a:br>
            <a:endParaRPr lang="sv-SE" dirty="0"/>
          </a:p>
        </p:txBody>
      </p:sp>
      <p:grpSp>
        <p:nvGrpSpPr>
          <p:cNvPr id="3" name="Grupp 2">
            <a:extLst>
              <a:ext uri="{FF2B5EF4-FFF2-40B4-BE49-F238E27FC236}">
                <a16:creationId xmlns:a16="http://schemas.microsoft.com/office/drawing/2014/main" id="{BABED3DB-E27D-3451-E1E1-B32D5AD8ACA2}"/>
              </a:ext>
              <a:ext uri="{C183D7F6-B498-43B3-948B-1728B52AA6E4}">
                <adec:decorative xmlns:adec="http://schemas.microsoft.com/office/drawing/2017/decorative" val="0"/>
              </a:ext>
            </a:extLst>
          </p:cNvPr>
          <p:cNvGrpSpPr/>
          <p:nvPr/>
        </p:nvGrpSpPr>
        <p:grpSpPr>
          <a:xfrm>
            <a:off x="721474" y="1191314"/>
            <a:ext cx="1805046" cy="1734226"/>
            <a:chOff x="2674116" y="1198776"/>
            <a:chExt cx="1805046" cy="1734226"/>
          </a:xfrm>
        </p:grpSpPr>
        <p:pic>
          <p:nvPicPr>
            <p:cNvPr id="36" name="Bildobjekt 35">
              <a:extLst>
                <a:ext uri="{FF2B5EF4-FFF2-40B4-BE49-F238E27FC236}">
                  <a16:creationId xmlns:a16="http://schemas.microsoft.com/office/drawing/2014/main" id="{50AEC475-56E8-BF49-AE62-2A8782323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1740" y="1198776"/>
              <a:ext cx="1238228" cy="1238228"/>
            </a:xfrm>
            <a:prstGeom prst="rect">
              <a:avLst/>
            </a:prstGeom>
          </p:spPr>
        </p:pic>
        <p:sp>
          <p:nvSpPr>
            <p:cNvPr id="51" name="Rektangel 50">
              <a:extLst>
                <a:ext uri="{FF2B5EF4-FFF2-40B4-BE49-F238E27FC236}">
                  <a16:creationId xmlns:a16="http://schemas.microsoft.com/office/drawing/2014/main" id="{5EE67687-CCD7-6D6D-8D5C-2B3DD30BED9C}"/>
                </a:ext>
              </a:extLst>
            </p:cNvPr>
            <p:cNvSpPr/>
            <p:nvPr/>
          </p:nvSpPr>
          <p:spPr>
            <a:xfrm>
              <a:off x="2674116" y="2559566"/>
              <a:ext cx="1805046" cy="373436"/>
            </a:xfrm>
            <a:prstGeom prst="rect">
              <a:avLst/>
            </a:prstGeom>
          </p:spPr>
          <p:txBody>
            <a:bodyPr wrap="none" lIns="91440" tIns="45720" rIns="91440" bIns="45720" anchor="t">
              <a:spAutoFit/>
            </a:bodyPr>
            <a:lstStyle/>
            <a:p>
              <a:pPr marL="29845" indent="0" algn="ctr">
                <a:lnSpc>
                  <a:spcPct val="110000"/>
                </a:lnSpc>
                <a:buNone/>
              </a:pPr>
              <a:r>
                <a:rPr lang="sv-SE" b="1" dirty="0"/>
                <a:t>Trygghetslarm</a:t>
              </a:r>
              <a:endParaRPr lang="sv-SE" b="1" dirty="0">
                <a:cs typeface="Arial"/>
              </a:endParaRPr>
            </a:p>
          </p:txBody>
        </p:sp>
      </p:grpSp>
      <p:grpSp>
        <p:nvGrpSpPr>
          <p:cNvPr id="4" name="Grupp 3">
            <a:extLst>
              <a:ext uri="{FF2B5EF4-FFF2-40B4-BE49-F238E27FC236}">
                <a16:creationId xmlns:a16="http://schemas.microsoft.com/office/drawing/2014/main" id="{FC9BC758-B9AC-CFCF-CC0C-2F150B087E9D}"/>
              </a:ext>
              <a:ext uri="{C183D7F6-B498-43B3-948B-1728B52AA6E4}">
                <adec:decorative xmlns:adec="http://schemas.microsoft.com/office/drawing/2017/decorative" val="0"/>
              </a:ext>
            </a:extLst>
          </p:cNvPr>
          <p:cNvGrpSpPr/>
          <p:nvPr/>
        </p:nvGrpSpPr>
        <p:grpSpPr>
          <a:xfrm>
            <a:off x="9447536" y="1311414"/>
            <a:ext cx="2022990" cy="1737529"/>
            <a:chOff x="5084505" y="1198775"/>
            <a:chExt cx="2022990" cy="1737529"/>
          </a:xfrm>
        </p:grpSpPr>
        <p:pic>
          <p:nvPicPr>
            <p:cNvPr id="35" name="Bildobjekt 34">
              <a:extLst>
                <a:ext uri="{FF2B5EF4-FFF2-40B4-BE49-F238E27FC236}">
                  <a16:creationId xmlns:a16="http://schemas.microsoft.com/office/drawing/2014/main" id="{2E8B33BC-1565-735E-AFCF-47596B20762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6883" y="1198775"/>
              <a:ext cx="1238228" cy="1238228"/>
            </a:xfrm>
            <a:prstGeom prst="rect">
              <a:avLst/>
            </a:prstGeom>
          </p:spPr>
        </p:pic>
        <p:sp>
          <p:nvSpPr>
            <p:cNvPr id="50" name="Rektangel 49">
              <a:extLst>
                <a:ext uri="{FF2B5EF4-FFF2-40B4-BE49-F238E27FC236}">
                  <a16:creationId xmlns:a16="http://schemas.microsoft.com/office/drawing/2014/main" id="{607A0DFE-0990-CD49-F581-EB6EED6A20A8}"/>
                </a:ext>
              </a:extLst>
            </p:cNvPr>
            <p:cNvSpPr/>
            <p:nvPr/>
          </p:nvSpPr>
          <p:spPr>
            <a:xfrm>
              <a:off x="5084505" y="2562868"/>
              <a:ext cx="2022990" cy="373436"/>
            </a:xfrm>
            <a:prstGeom prst="rect">
              <a:avLst/>
            </a:prstGeom>
          </p:spPr>
          <p:txBody>
            <a:bodyPr wrap="none" lIns="91440" tIns="45720" rIns="91440" bIns="45720" anchor="t">
              <a:spAutoFit/>
            </a:bodyPr>
            <a:lstStyle/>
            <a:p>
              <a:pPr marL="29845" indent="0" algn="ctr">
                <a:lnSpc>
                  <a:spcPct val="110000"/>
                </a:lnSpc>
                <a:buNone/>
              </a:pPr>
              <a:r>
                <a:rPr lang="sv-SE" b="1" dirty="0"/>
                <a:t>Digital signering</a:t>
              </a:r>
              <a:endParaRPr lang="sv-SE" b="1" dirty="0">
                <a:cs typeface="Arial"/>
              </a:endParaRPr>
            </a:p>
          </p:txBody>
        </p:sp>
      </p:grpSp>
      <p:grpSp>
        <p:nvGrpSpPr>
          <p:cNvPr id="5" name="Grupp 4">
            <a:extLst>
              <a:ext uri="{FF2B5EF4-FFF2-40B4-BE49-F238E27FC236}">
                <a16:creationId xmlns:a16="http://schemas.microsoft.com/office/drawing/2014/main" id="{307CF069-8B1C-810B-DAAA-98D0EDAA1BE3}"/>
              </a:ext>
              <a:ext uri="{C183D7F6-B498-43B3-948B-1728B52AA6E4}">
                <adec:decorative xmlns:adec="http://schemas.microsoft.com/office/drawing/2017/decorative" val="0"/>
              </a:ext>
            </a:extLst>
          </p:cNvPr>
          <p:cNvGrpSpPr/>
          <p:nvPr/>
        </p:nvGrpSpPr>
        <p:grpSpPr>
          <a:xfrm>
            <a:off x="3314198" y="1191314"/>
            <a:ext cx="1651094" cy="1746583"/>
            <a:chOff x="7712838" y="1211132"/>
            <a:chExt cx="1651094" cy="1746583"/>
          </a:xfrm>
        </p:grpSpPr>
        <p:pic>
          <p:nvPicPr>
            <p:cNvPr id="41" name="Bildobjekt 40">
              <a:extLst>
                <a:ext uri="{FF2B5EF4-FFF2-40B4-BE49-F238E27FC236}">
                  <a16:creationId xmlns:a16="http://schemas.microsoft.com/office/drawing/2014/main" id="{4B22B9F3-4477-948E-2F4A-D3D92F12A98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7919271" y="1211132"/>
              <a:ext cx="1238228" cy="1238228"/>
            </a:xfrm>
            <a:prstGeom prst="rect">
              <a:avLst/>
            </a:prstGeom>
          </p:spPr>
        </p:pic>
        <p:sp>
          <p:nvSpPr>
            <p:cNvPr id="46" name="Rektangel 45">
              <a:extLst>
                <a:ext uri="{FF2B5EF4-FFF2-40B4-BE49-F238E27FC236}">
                  <a16:creationId xmlns:a16="http://schemas.microsoft.com/office/drawing/2014/main" id="{C990E2A0-72C5-FA8B-5EA9-2EF74E9719F0}"/>
                </a:ext>
              </a:extLst>
            </p:cNvPr>
            <p:cNvSpPr/>
            <p:nvPr/>
          </p:nvSpPr>
          <p:spPr>
            <a:xfrm>
              <a:off x="7712838" y="2584279"/>
              <a:ext cx="1651094" cy="373436"/>
            </a:xfrm>
            <a:prstGeom prst="rect">
              <a:avLst/>
            </a:prstGeom>
          </p:spPr>
          <p:txBody>
            <a:bodyPr wrap="none" lIns="91440" tIns="45720" rIns="91440" bIns="45720" anchor="t">
              <a:spAutoFit/>
            </a:bodyPr>
            <a:lstStyle/>
            <a:p>
              <a:pPr marL="29845" indent="0" algn="ctr">
                <a:lnSpc>
                  <a:spcPct val="110000"/>
                </a:lnSpc>
                <a:buNone/>
              </a:pPr>
              <a:r>
                <a:rPr lang="sv-SE" b="1" dirty="0"/>
                <a:t>Digital tillsyn</a:t>
              </a:r>
              <a:endParaRPr lang="sv-SE" b="1" dirty="0">
                <a:cs typeface="Arial"/>
              </a:endParaRPr>
            </a:p>
          </p:txBody>
        </p:sp>
      </p:grpSp>
      <p:grpSp>
        <p:nvGrpSpPr>
          <p:cNvPr id="6" name="Grupp 5">
            <a:extLst>
              <a:ext uri="{FF2B5EF4-FFF2-40B4-BE49-F238E27FC236}">
                <a16:creationId xmlns:a16="http://schemas.microsoft.com/office/drawing/2014/main" id="{B7A501F0-A3C4-8FE9-A21B-47D74EB57775}"/>
              </a:ext>
              <a:ext uri="{C183D7F6-B498-43B3-948B-1728B52AA6E4}">
                <adec:decorative xmlns:adec="http://schemas.microsoft.com/office/drawing/2017/decorative" val="0"/>
              </a:ext>
            </a:extLst>
          </p:cNvPr>
          <p:cNvGrpSpPr/>
          <p:nvPr/>
        </p:nvGrpSpPr>
        <p:grpSpPr>
          <a:xfrm>
            <a:off x="9511656" y="3492002"/>
            <a:ext cx="1958870" cy="2054584"/>
            <a:chOff x="2597204" y="3429000"/>
            <a:chExt cx="1958870" cy="2054584"/>
          </a:xfrm>
        </p:grpSpPr>
        <p:pic>
          <p:nvPicPr>
            <p:cNvPr id="52" name="Bildobjekt 51">
              <a:extLst>
                <a:ext uri="{FF2B5EF4-FFF2-40B4-BE49-F238E27FC236}">
                  <a16:creationId xmlns:a16="http://schemas.microsoft.com/office/drawing/2014/main" id="{E7184FBD-DAFB-AB13-D19C-A6CAC1927CC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948658" y="3429000"/>
              <a:ext cx="1238228" cy="1238228"/>
            </a:xfrm>
            <a:prstGeom prst="rect">
              <a:avLst/>
            </a:prstGeom>
          </p:spPr>
        </p:pic>
        <p:sp>
          <p:nvSpPr>
            <p:cNvPr id="53" name="Rektangel 52" descr="&#10;">
              <a:extLst>
                <a:ext uri="{FF2B5EF4-FFF2-40B4-BE49-F238E27FC236}">
                  <a16:creationId xmlns:a16="http://schemas.microsoft.com/office/drawing/2014/main" id="{7BDF9606-D611-74D7-EE70-277D25539EF5}"/>
                </a:ext>
              </a:extLst>
            </p:cNvPr>
            <p:cNvSpPr/>
            <p:nvPr/>
          </p:nvSpPr>
          <p:spPr>
            <a:xfrm>
              <a:off x="2597204" y="4805450"/>
              <a:ext cx="1958870" cy="678134"/>
            </a:xfrm>
            <a:prstGeom prst="rect">
              <a:avLst/>
            </a:prstGeom>
          </p:spPr>
          <p:txBody>
            <a:bodyPr wrap="none" lIns="91440" tIns="45720" rIns="91440" bIns="45720" anchor="t">
              <a:spAutoFit/>
            </a:bodyPr>
            <a:lstStyle/>
            <a:p>
              <a:pPr marL="29845" indent="0" algn="ctr">
                <a:lnSpc>
                  <a:spcPct val="110000"/>
                </a:lnSpc>
                <a:buNone/>
              </a:pPr>
              <a:r>
                <a:rPr lang="sv-SE" b="1" dirty="0"/>
                <a:t>Automatiserade</a:t>
              </a:r>
            </a:p>
            <a:p>
              <a:pPr marL="29845" indent="0" algn="ctr">
                <a:lnSpc>
                  <a:spcPct val="110000"/>
                </a:lnSpc>
                <a:buNone/>
              </a:pPr>
              <a:r>
                <a:rPr lang="sv-SE" b="1" dirty="0">
                  <a:cs typeface="Arial"/>
                </a:rPr>
                <a:t>processer</a:t>
              </a:r>
            </a:p>
          </p:txBody>
        </p:sp>
      </p:grpSp>
      <p:grpSp>
        <p:nvGrpSpPr>
          <p:cNvPr id="7" name="Grupp 6">
            <a:extLst>
              <a:ext uri="{FF2B5EF4-FFF2-40B4-BE49-F238E27FC236}">
                <a16:creationId xmlns:a16="http://schemas.microsoft.com/office/drawing/2014/main" id="{3961F2CC-2CE2-4D8D-FEA4-7E92BE5A7DBC}"/>
              </a:ext>
              <a:ext uri="{C183D7F6-B498-43B3-948B-1728B52AA6E4}">
                <adec:decorative xmlns:adec="http://schemas.microsoft.com/office/drawing/2017/decorative" val="0"/>
              </a:ext>
            </a:extLst>
          </p:cNvPr>
          <p:cNvGrpSpPr/>
          <p:nvPr/>
        </p:nvGrpSpPr>
        <p:grpSpPr>
          <a:xfrm>
            <a:off x="7407638" y="3492002"/>
            <a:ext cx="1381789" cy="1762243"/>
            <a:chOff x="5406570" y="3429000"/>
            <a:chExt cx="1381789" cy="1762243"/>
          </a:xfrm>
        </p:grpSpPr>
        <p:pic>
          <p:nvPicPr>
            <p:cNvPr id="43" name="Bildobjekt 42">
              <a:extLst>
                <a:ext uri="{FF2B5EF4-FFF2-40B4-BE49-F238E27FC236}">
                  <a16:creationId xmlns:a16="http://schemas.microsoft.com/office/drawing/2014/main" id="{3C1299B1-4D56-A8F8-4A85-7AD09E7410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8348" y="3429000"/>
              <a:ext cx="1238229" cy="1238229"/>
            </a:xfrm>
            <a:prstGeom prst="rect">
              <a:avLst/>
            </a:prstGeom>
          </p:spPr>
        </p:pic>
        <p:sp>
          <p:nvSpPr>
            <p:cNvPr id="48" name="Rektangel 47">
              <a:extLst>
                <a:ext uri="{FF2B5EF4-FFF2-40B4-BE49-F238E27FC236}">
                  <a16:creationId xmlns:a16="http://schemas.microsoft.com/office/drawing/2014/main" id="{F0757CE7-F1D6-3A5D-2EE7-1EEBBEA75414}"/>
                </a:ext>
              </a:extLst>
            </p:cNvPr>
            <p:cNvSpPr/>
            <p:nvPr/>
          </p:nvSpPr>
          <p:spPr>
            <a:xfrm>
              <a:off x="5406570" y="4817807"/>
              <a:ext cx="1381789" cy="373436"/>
            </a:xfrm>
            <a:prstGeom prst="rect">
              <a:avLst/>
            </a:prstGeom>
          </p:spPr>
          <p:txBody>
            <a:bodyPr wrap="none" lIns="91440" tIns="45720" rIns="91440" bIns="45720" anchor="t">
              <a:spAutoFit/>
            </a:bodyPr>
            <a:lstStyle/>
            <a:p>
              <a:pPr marL="29845" indent="0" algn="ctr">
                <a:lnSpc>
                  <a:spcPct val="110000"/>
                </a:lnSpc>
                <a:buNone/>
              </a:pPr>
              <a:r>
                <a:rPr lang="sv-SE" b="1" dirty="0"/>
                <a:t>Digitalt lås</a:t>
              </a:r>
              <a:endParaRPr lang="sv-SE" b="1" dirty="0">
                <a:cs typeface="Arial"/>
              </a:endParaRPr>
            </a:p>
          </p:txBody>
        </p:sp>
      </p:grpSp>
      <p:grpSp>
        <p:nvGrpSpPr>
          <p:cNvPr id="8" name="Grupp 7">
            <a:extLst>
              <a:ext uri="{FF2B5EF4-FFF2-40B4-BE49-F238E27FC236}">
                <a16:creationId xmlns:a16="http://schemas.microsoft.com/office/drawing/2014/main" id="{D4659F9E-2541-92FF-D35D-F5CFB85AF927}"/>
              </a:ext>
              <a:ext uri="{C183D7F6-B498-43B3-948B-1728B52AA6E4}">
                <adec:decorative xmlns:adec="http://schemas.microsoft.com/office/drawing/2017/decorative" val="0"/>
              </a:ext>
            </a:extLst>
          </p:cNvPr>
          <p:cNvGrpSpPr/>
          <p:nvPr/>
        </p:nvGrpSpPr>
        <p:grpSpPr>
          <a:xfrm>
            <a:off x="782186" y="3461892"/>
            <a:ext cx="1612621" cy="2066941"/>
            <a:chOff x="7725353" y="3429000"/>
            <a:chExt cx="1612621" cy="2066941"/>
          </a:xfrm>
        </p:grpSpPr>
        <p:pic>
          <p:nvPicPr>
            <p:cNvPr id="37" name="Bildobjekt 36">
              <a:extLst>
                <a:ext uri="{FF2B5EF4-FFF2-40B4-BE49-F238E27FC236}">
                  <a16:creationId xmlns:a16="http://schemas.microsoft.com/office/drawing/2014/main" id="{23A14148-A7D8-9461-4266-865AF4E356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11393" y="3429000"/>
              <a:ext cx="1238228" cy="1238228"/>
            </a:xfrm>
            <a:prstGeom prst="rect">
              <a:avLst/>
            </a:prstGeom>
          </p:spPr>
        </p:pic>
        <p:sp>
          <p:nvSpPr>
            <p:cNvPr id="47" name="Rektangel 46">
              <a:extLst>
                <a:ext uri="{FF2B5EF4-FFF2-40B4-BE49-F238E27FC236}">
                  <a16:creationId xmlns:a16="http://schemas.microsoft.com/office/drawing/2014/main" id="{8290888E-649E-161C-4EA2-7B939BE95EDE}"/>
                </a:ext>
              </a:extLst>
            </p:cNvPr>
            <p:cNvSpPr/>
            <p:nvPr/>
          </p:nvSpPr>
          <p:spPr>
            <a:xfrm>
              <a:off x="7725353" y="4817807"/>
              <a:ext cx="1612621" cy="678134"/>
            </a:xfrm>
            <a:prstGeom prst="rect">
              <a:avLst/>
            </a:prstGeom>
          </p:spPr>
          <p:txBody>
            <a:bodyPr wrap="none" lIns="91440" tIns="45720" rIns="91440" bIns="45720" anchor="t">
              <a:spAutoFit/>
            </a:bodyPr>
            <a:lstStyle/>
            <a:p>
              <a:pPr marL="29845" indent="0" algn="ctr">
                <a:lnSpc>
                  <a:spcPct val="110000"/>
                </a:lnSpc>
                <a:buNone/>
              </a:pPr>
              <a:r>
                <a:rPr lang="sv-SE" b="1" dirty="0"/>
                <a:t>Läkemedels-</a:t>
              </a:r>
              <a:br>
                <a:rPr lang="sv-SE" b="1" dirty="0"/>
              </a:br>
              <a:r>
                <a:rPr lang="sv-SE" b="1" dirty="0"/>
                <a:t>automat</a:t>
              </a:r>
              <a:endParaRPr lang="sv-SE" b="1" dirty="0">
                <a:cs typeface="Arial"/>
              </a:endParaRPr>
            </a:p>
          </p:txBody>
        </p:sp>
      </p:grpSp>
      <p:sp>
        <p:nvSpPr>
          <p:cNvPr id="10" name="Rektangel 9">
            <a:extLst>
              <a:ext uri="{FF2B5EF4-FFF2-40B4-BE49-F238E27FC236}">
                <a16:creationId xmlns:a16="http://schemas.microsoft.com/office/drawing/2014/main" id="{68571FBC-0906-C89A-7BF2-13D55BA6752F}"/>
              </a:ext>
              <a:ext uri="{C183D7F6-B498-43B3-948B-1728B52AA6E4}">
                <adec:decorative xmlns:adec="http://schemas.microsoft.com/office/drawing/2017/decorative" val="1"/>
              </a:ext>
            </a:extLst>
          </p:cNvPr>
          <p:cNvSpPr/>
          <p:nvPr/>
        </p:nvSpPr>
        <p:spPr>
          <a:xfrm>
            <a:off x="9167636" y="0"/>
            <a:ext cx="3024364" cy="590400"/>
          </a:xfrm>
          <a:prstGeom prst="rect">
            <a:avLst/>
          </a:prstGeom>
          <a:solidFill>
            <a:schemeClr val="accent2">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251999" rtlCol="0" anchor="ctr"/>
          <a:lstStyle/>
          <a:p>
            <a:endParaRPr lang="sv-SE" sz="1600" b="1" dirty="0">
              <a:solidFill>
                <a:sysClr val="windowText" lastClr="000000"/>
              </a:solidFill>
            </a:endParaRPr>
          </a:p>
        </p:txBody>
      </p:sp>
      <p:sp>
        <p:nvSpPr>
          <p:cNvPr id="12" name="Rubrik 1">
            <a:extLst>
              <a:ext uri="{FF2B5EF4-FFF2-40B4-BE49-F238E27FC236}">
                <a16:creationId xmlns:a16="http://schemas.microsoft.com/office/drawing/2014/main" id="{47BF83E4-353D-99BB-8930-EEFA3D5CF0A4}"/>
              </a:ext>
            </a:extLst>
          </p:cNvPr>
          <p:cNvSpPr txBox="1">
            <a:spLocks/>
          </p:cNvSpPr>
          <p:nvPr/>
        </p:nvSpPr>
        <p:spPr>
          <a:xfrm>
            <a:off x="9157499" y="150034"/>
            <a:ext cx="3024363" cy="328424"/>
          </a:xfrm>
          <a:prstGeom prst="rect">
            <a:avLst/>
          </a:prstGeom>
        </p:spPr>
        <p:txBody>
          <a:bodyPr vert="horz" lIns="91440" tIns="45720" rIns="91440" bIns="45720" rtlCol="0" anchor="t">
            <a:noAutofit/>
          </a:bodyPr>
          <a:lstStyle>
            <a:lvl1pPr algn="l" defTabSz="914400" rtl="0" eaLnBrk="1" latinLnBrk="0" hangingPunct="1">
              <a:lnSpc>
                <a:spcPct val="95000"/>
              </a:lnSpc>
              <a:spcBef>
                <a:spcPct val="0"/>
              </a:spcBef>
              <a:buNone/>
              <a:defRPr sz="1600" b="1" kern="1200">
                <a:solidFill>
                  <a:schemeClr val="tx1"/>
                </a:solidFill>
                <a:latin typeface="+mj-lt"/>
                <a:ea typeface="+mj-ea"/>
                <a:cs typeface="+mj-cs"/>
              </a:defRPr>
            </a:lvl1pPr>
          </a:lstStyle>
          <a:p>
            <a:r>
              <a:rPr lang="sv-SE" dirty="0">
                <a:solidFill>
                  <a:sysClr val="windowText" lastClr="000000"/>
                </a:solidFill>
              </a:rPr>
              <a:t>DIGITALA LÖSNINGAR</a:t>
            </a:r>
            <a:br>
              <a:rPr lang="sv-SE" dirty="0">
                <a:solidFill>
                  <a:sysClr val="windowText" lastClr="000000"/>
                </a:solidFill>
              </a:rPr>
            </a:br>
            <a:endParaRPr lang="sv-SE" dirty="0"/>
          </a:p>
        </p:txBody>
      </p:sp>
    </p:spTree>
    <p:extLst>
      <p:ext uri="{BB962C8B-B14F-4D97-AF65-F5344CB8AC3E}">
        <p14:creationId xmlns:p14="http://schemas.microsoft.com/office/powerpoint/2010/main" val="183701150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1E897C8-C2A0-37D4-3991-531442981CB8}"/>
              </a:ext>
              <a:ext uri="{C183D7F6-B498-43B3-948B-1728B52AA6E4}">
                <adec:decorative xmlns:adec="http://schemas.microsoft.com/office/drawing/2017/decorative" val="1"/>
              </a:ext>
            </a:extLst>
          </p:cNvPr>
          <p:cNvSpPr/>
          <p:nvPr/>
        </p:nvSpPr>
        <p:spPr>
          <a:xfrm>
            <a:off x="0" y="0"/>
            <a:ext cx="3657600" cy="590400"/>
          </a:xfrm>
          <a:prstGeom prst="rect">
            <a:avLst/>
          </a:prstGeom>
          <a:solidFill>
            <a:schemeClr val="accent2">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251999" rtlCol="0" anchor="ctr"/>
          <a:lstStyle/>
          <a:p>
            <a:endParaRPr lang="sv-SE" sz="1600" b="1" dirty="0">
              <a:solidFill>
                <a:sysClr val="windowText" lastClr="000000"/>
              </a:solidFill>
            </a:endParaRPr>
          </a:p>
        </p:txBody>
      </p:sp>
      <p:sp>
        <p:nvSpPr>
          <p:cNvPr id="2" name="Rubrik 1">
            <a:extLst>
              <a:ext uri="{FF2B5EF4-FFF2-40B4-BE49-F238E27FC236}">
                <a16:creationId xmlns:a16="http://schemas.microsoft.com/office/drawing/2014/main" id="{950BB42B-2155-9CFF-EB29-5CCA575B36A3}"/>
              </a:ext>
            </a:extLst>
          </p:cNvPr>
          <p:cNvSpPr>
            <a:spLocks noGrp="1"/>
          </p:cNvSpPr>
          <p:nvPr>
            <p:ph type="title"/>
          </p:nvPr>
        </p:nvSpPr>
        <p:spPr>
          <a:xfrm>
            <a:off x="106296" y="134911"/>
            <a:ext cx="3551304" cy="330038"/>
          </a:xfrm>
        </p:spPr>
        <p:txBody>
          <a:bodyPr/>
          <a:lstStyle/>
          <a:p>
            <a:r>
              <a:rPr lang="sv-SE" sz="1600" b="1" dirty="0">
                <a:solidFill>
                  <a:sysClr val="windowText" lastClr="000000"/>
                </a:solidFill>
              </a:rPr>
              <a:t>VERKSAMHET I TAKT MED TIDEN</a:t>
            </a:r>
            <a:br>
              <a:rPr lang="sv-SE" sz="1600" b="1" dirty="0">
                <a:solidFill>
                  <a:sysClr val="windowText" lastClr="000000"/>
                </a:solidFill>
              </a:rPr>
            </a:br>
            <a:endParaRPr lang="sv-SE" dirty="0"/>
          </a:p>
        </p:txBody>
      </p:sp>
      <p:pic>
        <p:nvPicPr>
          <p:cNvPr id="12" name="Bildobjekt 11" descr="Exempel på olika typer av digital teknik i vardagen, t.ex. e-legitimation och shopping på nätet.">
            <a:extLst>
              <a:ext uri="{FF2B5EF4-FFF2-40B4-BE49-F238E27FC236}">
                <a16:creationId xmlns:a16="http://schemas.microsoft.com/office/drawing/2014/main" id="{5116A6DD-9199-B488-1529-4591F3A87D7D}"/>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96619" y="638350"/>
            <a:ext cx="5187944" cy="5248800"/>
          </a:xfrm>
          <a:prstGeom prst="rect">
            <a:avLst/>
          </a:prstGeom>
        </p:spPr>
      </p:pic>
    </p:spTree>
    <p:extLst>
      <p:ext uri="{BB962C8B-B14F-4D97-AF65-F5344CB8AC3E}">
        <p14:creationId xmlns:p14="http://schemas.microsoft.com/office/powerpoint/2010/main" val="1177221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C4D1D9B-C175-00ED-959B-1BC381E6130E}"/>
              </a:ext>
              <a:ext uri="{C183D7F6-B498-43B3-948B-1728B52AA6E4}">
                <adec:decorative xmlns:adec="http://schemas.microsoft.com/office/drawing/2017/decorative" val="1"/>
              </a:ext>
            </a:extLst>
          </p:cNvPr>
          <p:cNvSpPr/>
          <p:nvPr/>
        </p:nvSpPr>
        <p:spPr>
          <a:xfrm>
            <a:off x="0" y="5537"/>
            <a:ext cx="1708879" cy="590400"/>
          </a:xfrm>
          <a:prstGeom prst="rect">
            <a:avLst/>
          </a:prstGeom>
          <a:solidFill>
            <a:schemeClr val="accent2">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251999" rtlCol="0" anchor="ctr"/>
          <a:lstStyle/>
          <a:p>
            <a:endParaRPr lang="sv-SE" sz="1600" b="1" dirty="0">
              <a:solidFill>
                <a:sysClr val="windowText" lastClr="000000"/>
              </a:solidFill>
            </a:endParaRPr>
          </a:p>
        </p:txBody>
      </p:sp>
      <p:sp>
        <p:nvSpPr>
          <p:cNvPr id="2" name="Rubrik 1">
            <a:extLst>
              <a:ext uri="{FF2B5EF4-FFF2-40B4-BE49-F238E27FC236}">
                <a16:creationId xmlns:a16="http://schemas.microsoft.com/office/drawing/2014/main" id="{D92F0E5A-C7C9-F80F-0D88-A351CBAFED43}"/>
              </a:ext>
            </a:extLst>
          </p:cNvPr>
          <p:cNvSpPr>
            <a:spLocks noGrp="1"/>
          </p:cNvSpPr>
          <p:nvPr>
            <p:ph type="title"/>
          </p:nvPr>
        </p:nvSpPr>
        <p:spPr/>
        <p:txBody>
          <a:bodyPr/>
          <a:lstStyle/>
          <a:p>
            <a:r>
              <a:rPr lang="sv-SE" sz="1600" b="1" dirty="0">
                <a:solidFill>
                  <a:sysClr val="windowText" lastClr="000000"/>
                </a:solidFill>
              </a:rPr>
              <a:t>HÅLLBARHET</a:t>
            </a:r>
            <a:br>
              <a:rPr lang="sv-SE" sz="1600" b="1" dirty="0">
                <a:solidFill>
                  <a:sysClr val="windowText" lastClr="000000"/>
                </a:solidFill>
              </a:rPr>
            </a:br>
            <a:endParaRPr lang="sv-SE" dirty="0"/>
          </a:p>
        </p:txBody>
      </p:sp>
      <p:pic>
        <p:nvPicPr>
          <p:cNvPr id="20" name="Bildobjekt 19" descr="Exempel på välfärdsteknik som individer använder. ">
            <a:extLst>
              <a:ext uri="{FF2B5EF4-FFF2-40B4-BE49-F238E27FC236}">
                <a16:creationId xmlns:a16="http://schemas.microsoft.com/office/drawing/2014/main" id="{5CE7432C-AF02-6D38-59A0-351C5A5A73EB}"/>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27602" y="802106"/>
            <a:ext cx="6136796" cy="4846464"/>
          </a:xfrm>
          <a:prstGeom prst="rect">
            <a:avLst/>
          </a:prstGeom>
        </p:spPr>
      </p:pic>
      <p:pic>
        <p:nvPicPr>
          <p:cNvPr id="27" name="Bildobjekt 26" descr="Med välfärdsteknik.">
            <a:extLst>
              <a:ext uri="{FF2B5EF4-FFF2-40B4-BE49-F238E27FC236}">
                <a16:creationId xmlns:a16="http://schemas.microsoft.com/office/drawing/2014/main" id="{BD333F89-734A-DE14-6DDA-29ABC3CE678C}"/>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3009" y="782124"/>
            <a:ext cx="4908131" cy="3996000"/>
          </a:xfrm>
          <a:prstGeom prst="rect">
            <a:avLst/>
          </a:prstGeom>
        </p:spPr>
      </p:pic>
    </p:spTree>
    <p:extLst>
      <p:ext uri="{BB962C8B-B14F-4D97-AF65-F5344CB8AC3E}">
        <p14:creationId xmlns:p14="http://schemas.microsoft.com/office/powerpoint/2010/main" val="677249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0DEAB7-7828-249F-69CD-DA46184FF7D1}"/>
              </a:ext>
              <a:ext uri="{C183D7F6-B498-43B3-948B-1728B52AA6E4}">
                <adec:decorative xmlns:adec="http://schemas.microsoft.com/office/drawing/2017/decorative" val="1"/>
              </a:ext>
            </a:extLst>
          </p:cNvPr>
          <p:cNvSpPr/>
          <p:nvPr/>
        </p:nvSpPr>
        <p:spPr>
          <a:xfrm>
            <a:off x="0" y="5537"/>
            <a:ext cx="1704814" cy="590400"/>
          </a:xfrm>
          <a:prstGeom prst="rect">
            <a:avLst/>
          </a:prstGeom>
          <a:solidFill>
            <a:schemeClr val="accent2">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251999" rtlCol="0" anchor="ctr"/>
          <a:lstStyle/>
          <a:p>
            <a:endParaRPr lang="sv-SE" sz="1600" b="1" dirty="0">
              <a:solidFill>
                <a:sysClr val="windowText" lastClr="000000"/>
              </a:solidFill>
            </a:endParaRPr>
          </a:p>
        </p:txBody>
      </p:sp>
      <p:sp>
        <p:nvSpPr>
          <p:cNvPr id="11" name="Rubrik 10">
            <a:extLst>
              <a:ext uri="{FF2B5EF4-FFF2-40B4-BE49-F238E27FC236}">
                <a16:creationId xmlns:a16="http://schemas.microsoft.com/office/drawing/2014/main" id="{7269C56D-B71D-EEA2-04D1-07FB04D5C1AF}"/>
              </a:ext>
            </a:extLst>
          </p:cNvPr>
          <p:cNvSpPr>
            <a:spLocks noGrp="1"/>
          </p:cNvSpPr>
          <p:nvPr>
            <p:ph type="title"/>
          </p:nvPr>
        </p:nvSpPr>
        <p:spPr>
          <a:xfrm>
            <a:off x="76317" y="136525"/>
            <a:ext cx="1628498" cy="312926"/>
          </a:xfrm>
        </p:spPr>
        <p:txBody>
          <a:bodyPr/>
          <a:lstStyle/>
          <a:p>
            <a:r>
              <a:rPr lang="sv-SE" dirty="0">
                <a:solidFill>
                  <a:sysClr val="windowText" lastClr="000000"/>
                </a:solidFill>
              </a:rPr>
              <a:t>HÅLLBARHET </a:t>
            </a:r>
            <a:br>
              <a:rPr lang="sv-SE" dirty="0">
                <a:solidFill>
                  <a:sysClr val="windowText" lastClr="000000"/>
                </a:solidFill>
              </a:rPr>
            </a:br>
            <a:endParaRPr lang="sv-SE" dirty="0"/>
          </a:p>
        </p:txBody>
      </p:sp>
      <p:grpSp>
        <p:nvGrpSpPr>
          <p:cNvPr id="2" name="Grupp 1" descr="Välfärdsteknik.">
            <a:extLst>
              <a:ext uri="{FF2B5EF4-FFF2-40B4-BE49-F238E27FC236}">
                <a16:creationId xmlns:a16="http://schemas.microsoft.com/office/drawing/2014/main" id="{C85F985A-3AB9-7CFC-5D03-C3BB0906AB1F}"/>
              </a:ext>
              <a:ext uri="{C183D7F6-B498-43B3-948B-1728B52AA6E4}">
                <adec:decorative xmlns:adec="http://schemas.microsoft.com/office/drawing/2017/decorative" val="0"/>
              </a:ext>
            </a:extLst>
          </p:cNvPr>
          <p:cNvGrpSpPr/>
          <p:nvPr/>
        </p:nvGrpSpPr>
        <p:grpSpPr>
          <a:xfrm>
            <a:off x="1561064" y="1612983"/>
            <a:ext cx="4283243" cy="3132976"/>
            <a:chOff x="3679563" y="1037229"/>
            <a:chExt cx="4959516" cy="3627636"/>
          </a:xfrm>
        </p:grpSpPr>
        <p:pic>
          <p:nvPicPr>
            <p:cNvPr id="3" name="Bildobjekt 2">
              <a:extLst>
                <a:ext uri="{FF2B5EF4-FFF2-40B4-BE49-F238E27FC236}">
                  <a16:creationId xmlns:a16="http://schemas.microsoft.com/office/drawing/2014/main" id="{D1DA3768-861B-8A74-FEAB-481D8A3FB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9563" y="2034918"/>
              <a:ext cx="1238229" cy="1238228"/>
            </a:xfrm>
            <a:prstGeom prst="ellipse">
              <a:avLst/>
            </a:prstGeom>
          </p:spPr>
        </p:pic>
        <p:pic>
          <p:nvPicPr>
            <p:cNvPr id="4" name="Bildobjekt 3">
              <a:extLst>
                <a:ext uri="{FF2B5EF4-FFF2-40B4-BE49-F238E27FC236}">
                  <a16:creationId xmlns:a16="http://schemas.microsoft.com/office/drawing/2014/main" id="{BBB5F230-F0EF-6A73-F147-6F0B1558F56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6140263" y="1037229"/>
              <a:ext cx="1238228" cy="1238228"/>
            </a:xfrm>
            <a:prstGeom prst="ellipse">
              <a:avLst/>
            </a:prstGeom>
          </p:spPr>
        </p:pic>
        <p:pic>
          <p:nvPicPr>
            <p:cNvPr id="5" name="Bildobjekt 4">
              <a:extLst>
                <a:ext uri="{FF2B5EF4-FFF2-40B4-BE49-F238E27FC236}">
                  <a16:creationId xmlns:a16="http://schemas.microsoft.com/office/drawing/2014/main" id="{D1D49DE8-9484-946E-1867-52E9E9CDBC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9434" y="2656826"/>
              <a:ext cx="1238229" cy="1238229"/>
            </a:xfrm>
            <a:prstGeom prst="ellipse">
              <a:avLst/>
            </a:prstGeom>
          </p:spPr>
        </p:pic>
        <p:pic>
          <p:nvPicPr>
            <p:cNvPr id="6" name="Bildobjekt 5">
              <a:extLst>
                <a:ext uri="{FF2B5EF4-FFF2-40B4-BE49-F238E27FC236}">
                  <a16:creationId xmlns:a16="http://schemas.microsoft.com/office/drawing/2014/main" id="{C632EFD5-5728-C19F-4F4E-AC9B8A90C4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0083" y="4159339"/>
              <a:ext cx="1402721" cy="505526"/>
            </a:xfrm>
            <a:prstGeom prst="rect">
              <a:avLst/>
            </a:prstGeom>
          </p:spPr>
        </p:pic>
        <p:pic>
          <p:nvPicPr>
            <p:cNvPr id="8" name="Bildobjekt 7">
              <a:extLst>
                <a:ext uri="{FF2B5EF4-FFF2-40B4-BE49-F238E27FC236}">
                  <a16:creationId xmlns:a16="http://schemas.microsoft.com/office/drawing/2014/main" id="{671BE698-720A-53F6-96CA-27798668C2E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804819" y="1205735"/>
              <a:ext cx="1238228" cy="1238228"/>
            </a:xfrm>
            <a:prstGeom prst="ellipse">
              <a:avLst/>
            </a:prstGeom>
          </p:spPr>
        </p:pic>
        <p:pic>
          <p:nvPicPr>
            <p:cNvPr id="9" name="Bildobjekt 8">
              <a:extLst>
                <a:ext uri="{FF2B5EF4-FFF2-40B4-BE49-F238E27FC236}">
                  <a16:creationId xmlns:a16="http://schemas.microsoft.com/office/drawing/2014/main" id="{F3D85070-284F-60E4-F04C-C0A7F2DF27B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270400" y="2458024"/>
              <a:ext cx="1238228" cy="1238228"/>
            </a:xfrm>
            <a:prstGeom prst="ellipse">
              <a:avLst/>
            </a:prstGeom>
          </p:spPr>
        </p:pic>
        <p:pic>
          <p:nvPicPr>
            <p:cNvPr id="10" name="Bildobjekt 9">
              <a:extLst>
                <a:ext uri="{FF2B5EF4-FFF2-40B4-BE49-F238E27FC236}">
                  <a16:creationId xmlns:a16="http://schemas.microsoft.com/office/drawing/2014/main" id="{F15CD740-EF74-7CCE-332D-D937F5A825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00851" y="1605342"/>
              <a:ext cx="1238228" cy="1238228"/>
            </a:xfrm>
            <a:prstGeom prst="ellipse">
              <a:avLst/>
            </a:prstGeom>
          </p:spPr>
        </p:pic>
      </p:grpSp>
      <p:pic>
        <p:nvPicPr>
          <p:cNvPr id="20" name="Bildobjekt 19" descr="Flera bilar och bussar, högre belastning på miljön.">
            <a:extLst>
              <a:ext uri="{FF2B5EF4-FFF2-40B4-BE49-F238E27FC236}">
                <a16:creationId xmlns:a16="http://schemas.microsoft.com/office/drawing/2014/main" id="{2BAD59CA-95D0-E6D1-F16F-9D7859562CE9}"/>
              </a:ext>
              <a:ext uri="{C183D7F6-B498-43B3-948B-1728B52AA6E4}">
                <adec:decorative xmlns:adec="http://schemas.microsoft.com/office/drawing/2017/decorative" val="0"/>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246493" y="1866383"/>
            <a:ext cx="3686140" cy="2626177"/>
          </a:xfrm>
          <a:prstGeom prst="rect">
            <a:avLst/>
          </a:prstGeom>
        </p:spPr>
      </p:pic>
      <p:grpSp>
        <p:nvGrpSpPr>
          <p:cNvPr id="25" name="Grupp 24" descr="Mindre bilar och bussar ger mindre belastning på miljön.">
            <a:extLst>
              <a:ext uri="{FF2B5EF4-FFF2-40B4-BE49-F238E27FC236}">
                <a16:creationId xmlns:a16="http://schemas.microsoft.com/office/drawing/2014/main" id="{1954971C-F8B8-1F43-40AC-46591BB37EE3}"/>
              </a:ext>
              <a:ext uri="{C183D7F6-B498-43B3-948B-1728B52AA6E4}">
                <adec:decorative xmlns:adec="http://schemas.microsoft.com/office/drawing/2017/decorative" val="0"/>
              </a:ext>
            </a:extLst>
          </p:cNvPr>
          <p:cNvGrpSpPr/>
          <p:nvPr/>
        </p:nvGrpSpPr>
        <p:grpSpPr>
          <a:xfrm>
            <a:off x="6157407" y="2887610"/>
            <a:ext cx="4477620" cy="1629012"/>
            <a:chOff x="6206265" y="2956010"/>
            <a:chExt cx="4477620" cy="1629012"/>
          </a:xfrm>
        </p:grpSpPr>
        <p:sp>
          <p:nvSpPr>
            <p:cNvPr id="21" name="Rektangel 20">
              <a:extLst>
                <a:ext uri="{FF2B5EF4-FFF2-40B4-BE49-F238E27FC236}">
                  <a16:creationId xmlns:a16="http://schemas.microsoft.com/office/drawing/2014/main" id="{C3B95FF1-1A03-0D69-F542-E35E416DE101}"/>
                </a:ext>
              </a:extLst>
            </p:cNvPr>
            <p:cNvSpPr/>
            <p:nvPr/>
          </p:nvSpPr>
          <p:spPr>
            <a:xfrm>
              <a:off x="6206265" y="3365275"/>
              <a:ext cx="2454157" cy="1219747"/>
            </a:xfrm>
            <a:prstGeom prst="rect">
              <a:avLst/>
            </a:prstGeom>
            <a:solidFill>
              <a:schemeClr val="bg1">
                <a:alpha val="7501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3" name="Bildobjekt 22">
              <a:extLst>
                <a:ext uri="{FF2B5EF4-FFF2-40B4-BE49-F238E27FC236}">
                  <a16:creationId xmlns:a16="http://schemas.microsoft.com/office/drawing/2014/main" id="{386A43A6-4F89-9B56-652B-892B4F7A89C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73056" y="2956010"/>
              <a:ext cx="1610829" cy="1155134"/>
            </a:xfrm>
            <a:prstGeom prst="rect">
              <a:avLst/>
            </a:prstGeom>
          </p:spPr>
        </p:pic>
      </p:grpSp>
    </p:spTree>
    <p:extLst>
      <p:ext uri="{BB962C8B-B14F-4D97-AF65-F5344CB8AC3E}">
        <p14:creationId xmlns:p14="http://schemas.microsoft.com/office/powerpoint/2010/main" val="636384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256B1-27A4-2743-9A85-6E0F95A27E6B}"/>
              </a:ext>
            </a:extLst>
          </p:cNvPr>
          <p:cNvSpPr>
            <a:spLocks noGrp="1"/>
          </p:cNvSpPr>
          <p:nvPr>
            <p:ph type="ctrTitle" idx="4294967295"/>
          </p:nvPr>
        </p:nvSpPr>
        <p:spPr>
          <a:xfrm>
            <a:off x="679784" y="1864919"/>
            <a:ext cx="6069932" cy="745271"/>
          </a:xfrm>
        </p:spPr>
        <p:txBody>
          <a:bodyPr/>
          <a:lstStyle/>
          <a:p>
            <a:pPr algn="ctr"/>
            <a:r>
              <a:rPr lang="sv-SE" sz="5400" dirty="0"/>
              <a:t>Tack!</a:t>
            </a:r>
          </a:p>
        </p:txBody>
      </p:sp>
      <p:pic>
        <p:nvPicPr>
          <p:cNvPr id="8" name="Bildobjekt 7">
            <a:extLst>
              <a:ext uri="{FF2B5EF4-FFF2-40B4-BE49-F238E27FC236}">
                <a16:creationId xmlns:a16="http://schemas.microsoft.com/office/drawing/2014/main" id="{93500A37-01BB-F247-89E2-92A4DD9882C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9716" y="547287"/>
            <a:ext cx="4982655" cy="5269981"/>
          </a:xfrm>
          <a:prstGeom prst="rect">
            <a:avLst/>
          </a:prstGeom>
        </p:spPr>
      </p:pic>
      <p:sp>
        <p:nvSpPr>
          <p:cNvPr id="5" name="Rubrik 3">
            <a:extLst>
              <a:ext uri="{FF2B5EF4-FFF2-40B4-BE49-F238E27FC236}">
                <a16:creationId xmlns:a16="http://schemas.microsoft.com/office/drawing/2014/main" id="{2B594491-05FA-6944-9957-549F6D3541E1}"/>
              </a:ext>
            </a:extLst>
          </p:cNvPr>
          <p:cNvSpPr txBox="1">
            <a:spLocks/>
          </p:cNvSpPr>
          <p:nvPr/>
        </p:nvSpPr>
        <p:spPr>
          <a:xfrm>
            <a:off x="679784" y="2735166"/>
            <a:ext cx="6069932" cy="1402117"/>
          </a:xfrm>
          <a:prstGeom prst="rect">
            <a:avLst/>
          </a:prstGeom>
        </p:spPr>
        <p:txBody>
          <a:bodyPr vert="horz" lIns="91440" tIns="45720" rIns="91440" bIns="45720" rtlCol="0" anchor="t">
            <a:noAutofit/>
          </a:bodyPr>
          <a:lst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a:lstStyle>
          <a:p>
            <a:pPr algn="ctr"/>
            <a:r>
              <a:rPr lang="sv-SE" sz="2800" b="0" dirty="0"/>
              <a:t>Sveriges Kommuner och Regioner</a:t>
            </a:r>
          </a:p>
          <a:p>
            <a:pPr algn="ctr"/>
            <a:endParaRPr lang="sv-SE" sz="2800" b="0" dirty="0"/>
          </a:p>
          <a:p>
            <a:pPr algn="ctr"/>
            <a:r>
              <a:rPr lang="sv-SE" sz="2800" b="0" u="sng" dirty="0">
                <a:hlinkClick r:id="rId4">
                  <a:extLst>
                    <a:ext uri="{A12FA001-AC4F-418D-AE19-62706E023703}">
                      <ahyp:hlinkClr xmlns:ahyp="http://schemas.microsoft.com/office/drawing/2018/hyperlinkcolor" val="tx"/>
                    </a:ext>
                  </a:extLst>
                </a:hlinkClick>
              </a:rPr>
              <a:t>skr.se/valfardsteknik</a:t>
            </a:r>
            <a:r>
              <a:rPr lang="sv-SE" sz="2800" b="0" dirty="0"/>
              <a:t> </a:t>
            </a:r>
          </a:p>
        </p:txBody>
      </p:sp>
      <p:grpSp>
        <p:nvGrpSpPr>
          <p:cNvPr id="13" name="Grupp 12">
            <a:extLst>
              <a:ext uri="{FF2B5EF4-FFF2-40B4-BE49-F238E27FC236}">
                <a16:creationId xmlns:a16="http://schemas.microsoft.com/office/drawing/2014/main" id="{7C6B40FF-A36F-ABBF-53CA-840B320C648E}"/>
              </a:ext>
              <a:ext uri="{C183D7F6-B498-43B3-948B-1728B52AA6E4}">
                <adec:decorative xmlns:adec="http://schemas.microsoft.com/office/drawing/2017/decorative" val="1"/>
              </a:ext>
            </a:extLst>
          </p:cNvPr>
          <p:cNvGrpSpPr/>
          <p:nvPr/>
        </p:nvGrpSpPr>
        <p:grpSpPr>
          <a:xfrm>
            <a:off x="1622620" y="3653825"/>
            <a:ext cx="337309" cy="337309"/>
            <a:chOff x="1586086" y="4380633"/>
            <a:chExt cx="361950" cy="361950"/>
          </a:xfrm>
          <a:solidFill>
            <a:schemeClr val="accent2"/>
          </a:solidFill>
        </p:grpSpPr>
        <p:sp>
          <p:nvSpPr>
            <p:cNvPr id="11" name="Frihandsfigur 10">
              <a:extLst>
                <a:ext uri="{FF2B5EF4-FFF2-40B4-BE49-F238E27FC236}">
                  <a16:creationId xmlns:a16="http://schemas.microsoft.com/office/drawing/2014/main" id="{AC04E78B-93FD-817F-AEB6-F761828AB317}"/>
                </a:ext>
              </a:extLst>
            </p:cNvPr>
            <p:cNvSpPr/>
            <p:nvPr/>
          </p:nvSpPr>
          <p:spPr>
            <a:xfrm rot="10800000">
              <a:off x="1657524" y="4481003"/>
              <a:ext cx="219062" cy="161212"/>
            </a:xfrm>
            <a:custGeom>
              <a:avLst/>
              <a:gdLst>
                <a:gd name="connsiteX0" fmla="*/ 219062 w 219062"/>
                <a:gd name="connsiteY0" fmla="*/ 80606 h 161212"/>
                <a:gd name="connsiteX1" fmla="*/ 204775 w 219062"/>
                <a:gd name="connsiteY1" fmla="*/ 94894 h 161212"/>
                <a:gd name="connsiteX2" fmla="*/ 48755 w 219062"/>
                <a:gd name="connsiteY2" fmla="*/ 94894 h 161212"/>
                <a:gd name="connsiteX3" fmla="*/ 91046 w 219062"/>
                <a:gd name="connsiteY3" fmla="*/ 137185 h 161212"/>
                <a:gd name="connsiteX4" fmla="*/ 90333 w 219062"/>
                <a:gd name="connsiteY4" fmla="*/ 157378 h 161212"/>
                <a:gd name="connsiteX5" fmla="*/ 70853 w 219062"/>
                <a:gd name="connsiteY5" fmla="*/ 157378 h 161212"/>
                <a:gd name="connsiteX6" fmla="*/ 4178 w 219062"/>
                <a:gd name="connsiteY6" fmla="*/ 90703 h 161212"/>
                <a:gd name="connsiteX7" fmla="*/ 4178 w 219062"/>
                <a:gd name="connsiteY7" fmla="*/ 70510 h 161212"/>
                <a:gd name="connsiteX8" fmla="*/ 70853 w 219062"/>
                <a:gd name="connsiteY8" fmla="*/ 3835 h 161212"/>
                <a:gd name="connsiteX9" fmla="*/ 91046 w 219062"/>
                <a:gd name="connsiteY9" fmla="*/ 4548 h 161212"/>
                <a:gd name="connsiteX10" fmla="*/ 91046 w 219062"/>
                <a:gd name="connsiteY10" fmla="*/ 24028 h 161212"/>
                <a:gd name="connsiteX11" fmla="*/ 48755 w 219062"/>
                <a:gd name="connsiteY11" fmla="*/ 66319 h 161212"/>
                <a:gd name="connsiteX12" fmla="*/ 204775 w 219062"/>
                <a:gd name="connsiteY12" fmla="*/ 66319 h 161212"/>
                <a:gd name="connsiteX13" fmla="*/ 219062 w 219062"/>
                <a:gd name="connsiteY13" fmla="*/ 80606 h 16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062" h="161212">
                  <a:moveTo>
                    <a:pt x="219062" y="80606"/>
                  </a:moveTo>
                  <a:cubicBezTo>
                    <a:pt x="219062" y="88497"/>
                    <a:pt x="212666" y="94894"/>
                    <a:pt x="204775" y="94894"/>
                  </a:cubicBezTo>
                  <a:lnTo>
                    <a:pt x="48755" y="94894"/>
                  </a:lnTo>
                  <a:lnTo>
                    <a:pt x="91046" y="137185"/>
                  </a:lnTo>
                  <a:cubicBezTo>
                    <a:pt x="96426" y="142958"/>
                    <a:pt x="96107" y="151998"/>
                    <a:pt x="90333" y="157378"/>
                  </a:cubicBezTo>
                  <a:cubicBezTo>
                    <a:pt x="84847" y="162491"/>
                    <a:pt x="76340" y="162491"/>
                    <a:pt x="70853" y="157378"/>
                  </a:cubicBezTo>
                  <a:lnTo>
                    <a:pt x="4178" y="90703"/>
                  </a:lnTo>
                  <a:cubicBezTo>
                    <a:pt x="-1393" y="85124"/>
                    <a:pt x="-1393" y="76088"/>
                    <a:pt x="4178" y="70510"/>
                  </a:cubicBezTo>
                  <a:lnTo>
                    <a:pt x="70853" y="3835"/>
                  </a:lnTo>
                  <a:cubicBezTo>
                    <a:pt x="76626" y="-1545"/>
                    <a:pt x="85667" y="-1226"/>
                    <a:pt x="91046" y="4548"/>
                  </a:cubicBezTo>
                  <a:cubicBezTo>
                    <a:pt x="96159" y="10034"/>
                    <a:pt x="96159" y="18541"/>
                    <a:pt x="91046" y="24028"/>
                  </a:cubicBezTo>
                  <a:lnTo>
                    <a:pt x="48755" y="66319"/>
                  </a:lnTo>
                  <a:lnTo>
                    <a:pt x="204775" y="66319"/>
                  </a:lnTo>
                  <a:cubicBezTo>
                    <a:pt x="212666" y="66319"/>
                    <a:pt x="219062" y="72715"/>
                    <a:pt x="219062" y="80606"/>
                  </a:cubicBezTo>
                  <a:close/>
                </a:path>
              </a:pathLst>
            </a:custGeom>
            <a:grpFill/>
            <a:ln w="2540" cap="flat">
              <a:solidFill>
                <a:schemeClr val="accent2"/>
              </a:solidFill>
              <a:prstDash val="solid"/>
              <a:miter/>
            </a:ln>
          </p:spPr>
          <p:txBody>
            <a:bodyPr rtlCol="0" anchor="ctr"/>
            <a:lstStyle/>
            <a:p>
              <a:endParaRPr lang="sv-SE"/>
            </a:p>
          </p:txBody>
        </p:sp>
        <p:sp>
          <p:nvSpPr>
            <p:cNvPr id="12" name="Frihandsfigur 11">
              <a:extLst>
                <a:ext uri="{FF2B5EF4-FFF2-40B4-BE49-F238E27FC236}">
                  <a16:creationId xmlns:a16="http://schemas.microsoft.com/office/drawing/2014/main" id="{AB9D358B-5716-86FD-9405-1CA5540123F1}"/>
                </a:ext>
              </a:extLst>
            </p:cNvPr>
            <p:cNvSpPr/>
            <p:nvPr/>
          </p:nvSpPr>
          <p:spPr>
            <a:xfrm rot="10800000">
              <a:off x="1586086" y="4380633"/>
              <a:ext cx="361950" cy="361950"/>
            </a:xfrm>
            <a:custGeom>
              <a:avLst/>
              <a:gdLst>
                <a:gd name="connsiteX0" fmla="*/ 0 w 361950"/>
                <a:gd name="connsiteY0" fmla="*/ 180975 h 361950"/>
                <a:gd name="connsiteX1" fmla="*/ 180975 w 361950"/>
                <a:gd name="connsiteY1" fmla="*/ 361950 h 361950"/>
                <a:gd name="connsiteX2" fmla="*/ 361950 w 361950"/>
                <a:gd name="connsiteY2" fmla="*/ 180975 h 361950"/>
                <a:gd name="connsiteX3" fmla="*/ 180975 w 361950"/>
                <a:gd name="connsiteY3" fmla="*/ 0 h 361950"/>
                <a:gd name="connsiteX4" fmla="*/ 0 w 361950"/>
                <a:gd name="connsiteY4" fmla="*/ 180975 h 361950"/>
                <a:gd name="connsiteX5" fmla="*/ 28575 w 361950"/>
                <a:gd name="connsiteY5" fmla="*/ 180975 h 361950"/>
                <a:gd name="connsiteX6" fmla="*/ 180975 w 361950"/>
                <a:gd name="connsiteY6" fmla="*/ 28575 h 361950"/>
                <a:gd name="connsiteX7" fmla="*/ 333375 w 361950"/>
                <a:gd name="connsiteY7" fmla="*/ 180975 h 361950"/>
                <a:gd name="connsiteX8" fmla="*/ 180975 w 361950"/>
                <a:gd name="connsiteY8" fmla="*/ 333375 h 361950"/>
                <a:gd name="connsiteX9" fmla="*/ 28575 w 361950"/>
                <a:gd name="connsiteY9" fmla="*/ 180975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950" h="361950">
                  <a:moveTo>
                    <a:pt x="0" y="180975"/>
                  </a:moveTo>
                  <a:cubicBezTo>
                    <a:pt x="0" y="280925"/>
                    <a:pt x="81025" y="361950"/>
                    <a:pt x="180975" y="361950"/>
                  </a:cubicBezTo>
                  <a:cubicBezTo>
                    <a:pt x="280925" y="361950"/>
                    <a:pt x="361950" y="280925"/>
                    <a:pt x="361950" y="180975"/>
                  </a:cubicBezTo>
                  <a:cubicBezTo>
                    <a:pt x="361950" y="81025"/>
                    <a:pt x="280925" y="0"/>
                    <a:pt x="180975" y="0"/>
                  </a:cubicBezTo>
                  <a:cubicBezTo>
                    <a:pt x="81025" y="0"/>
                    <a:pt x="0" y="81025"/>
                    <a:pt x="0" y="180975"/>
                  </a:cubicBezTo>
                  <a:close/>
                  <a:moveTo>
                    <a:pt x="28575" y="180975"/>
                  </a:moveTo>
                  <a:cubicBezTo>
                    <a:pt x="28575" y="96807"/>
                    <a:pt x="96807" y="28575"/>
                    <a:pt x="180975" y="28575"/>
                  </a:cubicBezTo>
                  <a:cubicBezTo>
                    <a:pt x="265143" y="28575"/>
                    <a:pt x="333375" y="96807"/>
                    <a:pt x="333375" y="180975"/>
                  </a:cubicBezTo>
                  <a:cubicBezTo>
                    <a:pt x="333375" y="265143"/>
                    <a:pt x="265143" y="333375"/>
                    <a:pt x="180975" y="333375"/>
                  </a:cubicBezTo>
                  <a:cubicBezTo>
                    <a:pt x="96807" y="333375"/>
                    <a:pt x="28575" y="265143"/>
                    <a:pt x="28575" y="180975"/>
                  </a:cubicBezTo>
                  <a:close/>
                </a:path>
              </a:pathLst>
            </a:custGeom>
            <a:grpFill/>
            <a:ln w="2540" cap="flat">
              <a:solidFill>
                <a:schemeClr val="accent2"/>
              </a:solidFill>
              <a:prstDash val="solid"/>
              <a:miter/>
            </a:ln>
          </p:spPr>
          <p:txBody>
            <a:bodyPr rtlCol="0" anchor="ctr"/>
            <a:lstStyle/>
            <a:p>
              <a:endParaRPr lang="sv-SE"/>
            </a:p>
          </p:txBody>
        </p:sp>
      </p:grpSp>
    </p:spTree>
    <p:extLst>
      <p:ext uri="{BB962C8B-B14F-4D97-AF65-F5344CB8AC3E}">
        <p14:creationId xmlns:p14="http://schemas.microsoft.com/office/powerpoint/2010/main" val="4049703201"/>
      </p:ext>
    </p:extLst>
  </p:cSld>
  <p:clrMapOvr>
    <a:masterClrMapping/>
  </p:clrMapOvr>
  <p:transition spd="slow">
    <p:push dir="u"/>
  </p:transition>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3B7DED91-3960-4BE6-A73B-02B6D41B8667}" vid="{4FAD02D3-5FBE-4F45-B821-62A4CD37451D}"/>
    </a:ext>
  </a:extLst>
</a:theme>
</file>

<file path=ppt/theme/theme2.xml><?xml version="1.0" encoding="utf-8"?>
<a:theme xmlns:a="http://schemas.openxmlformats.org/drawingml/2006/main" name="SKL PPT Röd">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3B7DED91-3960-4BE6-A73B-02B6D41B8667}" vid="{668AA341-8187-4F82-B544-AAD162FA8523}"/>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3B7DED91-3960-4BE6-A73B-02B6D41B8667}" vid="{3D675486-8EBF-4D3D-966C-B78FD55E0EF1}"/>
    </a:ext>
  </a:extLst>
</a:theme>
</file>

<file path=ppt/theme/theme4.xml><?xml version="1.0" encoding="utf-8"?>
<a:theme xmlns:a="http://schemas.openxmlformats.org/drawingml/2006/main" name="SKL PPT Mörk">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3B7DED91-3960-4BE6-A73B-02B6D41B8667}" vid="{A0D6129B-60EE-4C72-9786-680079CE407D}"/>
    </a:ext>
  </a:extLst>
</a:theme>
</file>

<file path=ppt/theme/theme5.xml><?xml version="1.0" encoding="utf-8"?>
<a:theme xmlns:a="http://schemas.openxmlformats.org/drawingml/2006/main" name="SKL PPT Svar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3B7DED91-3960-4BE6-A73B-02B6D41B8667}" vid="{719A77FD-8121-4753-8975-14CBDE23EEEA}"/>
    </a:ext>
  </a:extLst>
</a:theme>
</file>

<file path=ppt/theme/theme6.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3B7DED91-3960-4BE6-A73B-02B6D41B8667}" vid="{20A7F14C-8A0D-488A-9EEC-AC622D82194E}"/>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d266c09-0f13-417d-a4e0-12bb3b4a643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CF053F4CFF9F2459BD53368FF83EED7" ma:contentTypeVersion="13" ma:contentTypeDescription="Skapa ett nytt dokument." ma:contentTypeScope="" ma:versionID="510111f93934bda0ecbf20a1dfe9ff25">
  <xsd:schema xmlns:xsd="http://www.w3.org/2001/XMLSchema" xmlns:xs="http://www.w3.org/2001/XMLSchema" xmlns:p="http://schemas.microsoft.com/office/2006/metadata/properties" xmlns:ns2="5d266c09-0f13-417d-a4e0-12bb3b4a6439" xmlns:ns3="c799b91d-c52a-4fd7-bb18-67caa383ec90" targetNamespace="http://schemas.microsoft.com/office/2006/metadata/properties" ma:root="true" ma:fieldsID="5196a9a30815539b1077be04d38eab64" ns2:_="" ns3:_="">
    <xsd:import namespace="5d266c09-0f13-417d-a4e0-12bb3b4a6439"/>
    <xsd:import namespace="c799b91d-c52a-4fd7-bb18-67caa383ec9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266c09-0f13-417d-a4e0-12bb3b4a64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31ec198c-d8c7-4990-9d38-6e6c54e42e07"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99b91d-c52a-4fd7-bb18-67caa383ec90"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E47B40-3F24-429D-B9EA-9D89BA68D243}">
  <ds:schemaRefs>
    <ds:schemaRef ds:uri="http://www.w3.org/XML/1998/namespace"/>
    <ds:schemaRef ds:uri="http://schemas.openxmlformats.org/package/2006/metadata/core-properties"/>
    <ds:schemaRef ds:uri="http://purl.org/dc/elements/1.1/"/>
    <ds:schemaRef ds:uri="http://purl.org/dc/terms/"/>
    <ds:schemaRef ds:uri="http://purl.org/dc/dcmitype/"/>
    <ds:schemaRef ds:uri="http://schemas.microsoft.com/office/2006/documentManagement/types"/>
    <ds:schemaRef ds:uri="http://schemas.microsoft.com/office/infopath/2007/PartnerControls"/>
    <ds:schemaRef ds:uri="c799b91d-c52a-4fd7-bb18-67caa383ec90"/>
    <ds:schemaRef ds:uri="5d266c09-0f13-417d-a4e0-12bb3b4a6439"/>
    <ds:schemaRef ds:uri="http://schemas.microsoft.com/office/2006/metadata/properties"/>
  </ds:schemaRefs>
</ds:datastoreItem>
</file>

<file path=customXml/itemProps2.xml><?xml version="1.0" encoding="utf-8"?>
<ds:datastoreItem xmlns:ds="http://schemas.openxmlformats.org/officeDocument/2006/customXml" ds:itemID="{3608CB49-1EFB-43AD-968B-7D00A3DB8E9C}">
  <ds:schemaRefs>
    <ds:schemaRef ds:uri="http://schemas.microsoft.com/sharepoint/v3/contenttype/forms"/>
  </ds:schemaRefs>
</ds:datastoreItem>
</file>

<file path=customXml/itemProps3.xml><?xml version="1.0" encoding="utf-8"?>
<ds:datastoreItem xmlns:ds="http://schemas.openxmlformats.org/officeDocument/2006/customXml" ds:itemID="{897AC8F1-3555-4888-BBE3-2F53435111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266c09-0f13-417d-a4e0-12bb3b4a6439"/>
    <ds:schemaRef ds:uri="c799b91d-c52a-4fd7-bb18-67caa383ec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SKL PPT Gul</Template>
  <TotalTime>12910</TotalTime>
  <Words>588</Words>
  <Application>Microsoft Office PowerPoint</Application>
  <PresentationFormat>Widescreen</PresentationFormat>
  <Paragraphs>41</Paragraphs>
  <Slides>7</Slides>
  <Notes>7</Notes>
  <HiddenSlides>0</HiddenSlides>
  <MMClips>0</MMClips>
  <ScaleCrop>false</ScaleCrop>
  <HeadingPairs>
    <vt:vector size="4" baseType="variant">
      <vt:variant>
        <vt:lpstr>Theme</vt:lpstr>
      </vt:variant>
      <vt:variant>
        <vt:i4>6</vt:i4>
      </vt:variant>
      <vt:variant>
        <vt:lpstr>Slide Titles</vt:lpstr>
      </vt:variant>
      <vt:variant>
        <vt:i4>7</vt:i4>
      </vt:variant>
    </vt:vector>
  </HeadingPairs>
  <TitlesOfParts>
    <vt:vector size="13" baseType="lpstr">
      <vt:lpstr>SKL PPT Gul</vt:lpstr>
      <vt:lpstr>SKL PPT Röd</vt:lpstr>
      <vt:lpstr>Inledningsbilder</vt:lpstr>
      <vt:lpstr>SKL PPT Mörk</vt:lpstr>
      <vt:lpstr>SKL PPT Svart</vt:lpstr>
      <vt:lpstr>SKL PPT Vit</vt:lpstr>
      <vt:lpstr>Trygghet och  självständighet livet ut</vt:lpstr>
      <vt:lpstr>DEMOGRAFISK UTVECKLING </vt:lpstr>
      <vt:lpstr>VÄLFÄRDSTEKNIK </vt:lpstr>
      <vt:lpstr>VERKSAMHET I TAKT MED TIDEN </vt:lpstr>
      <vt:lpstr>HÅLLBARHET </vt:lpstr>
      <vt:lpstr>HÅLLBARHET  </vt:lpstr>
      <vt:lpstr>Tack!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Informationsmaterial för chefer - digital omställning inom vård och omsorg</dc:title>
  <dc:subject/>
  <dc:creator>Sveriges kommuner och regioner (SKR)</dc:creator>
  <cp:keywords/>
  <dc:description/>
  <cp:lastModifiedBy>Sörensen Helle</cp:lastModifiedBy>
  <cp:revision>10</cp:revision>
  <dcterms:created xsi:type="dcterms:W3CDTF">2022-11-04T10:18:58Z</dcterms:created>
  <dcterms:modified xsi:type="dcterms:W3CDTF">2023-12-01T10:57:44Z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3645100</vt:r8>
  </property>
  <property fmtid="{D5CDD505-2E9C-101B-9397-08002B2CF9AE}" pid="3" name="ContentTypeId">
    <vt:lpwstr>0x0101000CF053F4CFF9F2459BD53368FF83EED7</vt:lpwstr>
  </property>
  <property fmtid="{D5CDD505-2E9C-101B-9397-08002B2CF9AE}" pid="4" name="MediaServiceImageTags">
    <vt:lpwstr/>
  </property>
</Properties>
</file>