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</p:sldMasterIdLst>
  <p:sldIdLst>
    <p:sldId id="257" r:id="rId5"/>
    <p:sldId id="298" r:id="rId6"/>
    <p:sldId id="296" r:id="rId7"/>
    <p:sldId id="303" r:id="rId8"/>
    <p:sldId id="314" r:id="rId9"/>
    <p:sldId id="297" r:id="rId10"/>
    <p:sldId id="315" r:id="rId11"/>
    <p:sldId id="292" r:id="rId12"/>
    <p:sldId id="301" r:id="rId13"/>
    <p:sldId id="293" r:id="rId14"/>
    <p:sldId id="302" r:id="rId15"/>
    <p:sldId id="304" r:id="rId16"/>
    <p:sldId id="261" r:id="rId17"/>
    <p:sldId id="299" r:id="rId18"/>
    <p:sldId id="300" r:id="rId19"/>
    <p:sldId id="288" r:id="rId20"/>
    <p:sldId id="316" r:id="rId21"/>
    <p:sldId id="317" r:id="rId22"/>
    <p:sldId id="291" r:id="rId23"/>
    <p:sldId id="262" r:id="rId24"/>
    <p:sldId id="265" r:id="rId25"/>
    <p:sldId id="306" r:id="rId26"/>
    <p:sldId id="305" r:id="rId27"/>
    <p:sldId id="268" r:id="rId28"/>
    <p:sldId id="269" r:id="rId29"/>
    <p:sldId id="307" r:id="rId30"/>
    <p:sldId id="308" r:id="rId31"/>
    <p:sldId id="272" r:id="rId32"/>
    <p:sldId id="273" r:id="rId33"/>
    <p:sldId id="309" r:id="rId34"/>
    <p:sldId id="310" r:id="rId35"/>
    <p:sldId id="277" r:id="rId36"/>
    <p:sldId id="278" r:id="rId37"/>
    <p:sldId id="311" r:id="rId38"/>
    <p:sldId id="281" r:id="rId39"/>
    <p:sldId id="282" r:id="rId40"/>
    <p:sldId id="312" r:id="rId41"/>
    <p:sldId id="284" r:id="rId42"/>
    <p:sldId id="285" r:id="rId43"/>
    <p:sldId id="280" r:id="rId44"/>
    <p:sldId id="313" r:id="rId45"/>
    <p:sldId id="286" r:id="rId46"/>
    <p:sldId id="287" r:id="rId4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6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2018-06-12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59882" y="-335351"/>
            <a:ext cx="12192599" cy="6859498"/>
          </a:xfrm>
        </p:spPr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66000" y="1889549"/>
            <a:ext cx="9608400" cy="1705297"/>
          </a:xfrm>
        </p:spPr>
        <p:txBody>
          <a:bodyPr/>
          <a:lstStyle/>
          <a:p>
            <a:r>
              <a:rPr lang="sv-SE" sz="3600" dirty="0"/>
              <a:t>Resultatöversikter och diagram </a:t>
            </a:r>
            <a:br>
              <a:rPr lang="sv-SE" dirty="0"/>
            </a:br>
            <a:r>
              <a:rPr lang="sv-SE" sz="2400" dirty="0"/>
              <a:t>Bilaga till Hälso- och sjukvårdsrapporten 2018 </a:t>
            </a:r>
            <a:br>
              <a:rPr lang="sv-SE" sz="2400" dirty="0"/>
            </a:br>
            <a:r>
              <a:rPr lang="sv-SE" sz="2400" dirty="0"/>
              <a:t>– Öppna Jämförelser</a:t>
            </a:r>
          </a:p>
        </p:txBody>
      </p:sp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86645"/>
          </a:xfrm>
        </p:spPr>
        <p:txBody>
          <a:bodyPr/>
          <a:lstStyle/>
          <a:p>
            <a:pPr algn="ctr"/>
            <a:r>
              <a:rPr lang="sv-SE" sz="3200" dirty="0"/>
              <a:t>Tillgänglighet - väntetider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" y="2107737"/>
            <a:ext cx="8788328" cy="432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04" y="2460537"/>
            <a:ext cx="2776655" cy="39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5856" y="626407"/>
            <a:ext cx="9609825" cy="830312"/>
          </a:xfrm>
        </p:spPr>
        <p:txBody>
          <a:bodyPr/>
          <a:lstStyle/>
          <a:p>
            <a:pPr algn="ctr"/>
            <a:r>
              <a:rPr lang="sv-SE" sz="2400" dirty="0"/>
              <a:t>Diagram 5 Tillgänglighet i primärvård, specialiserad somatisk och psykiatrisk vård - ett urval resultat, 2012-2017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055" y="1556743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713523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68161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0516" y="621128"/>
            <a:ext cx="9609825" cy="959478"/>
          </a:xfrm>
        </p:spPr>
        <p:txBody>
          <a:bodyPr/>
          <a:lstStyle/>
          <a:p>
            <a:pPr algn="ctr"/>
            <a:r>
              <a:rPr lang="sv-SE" sz="2800" dirty="0"/>
              <a:t>Diagram 6 Väntetider inom cancersjukvård – ett urval resultat, 2010-2017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773" y="1580606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737386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32064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6533"/>
            <a:ext cx="9609825" cy="586336"/>
          </a:xfrm>
        </p:spPr>
        <p:txBody>
          <a:bodyPr/>
          <a:lstStyle/>
          <a:p>
            <a:pPr algn="ctr"/>
            <a:r>
              <a:rPr lang="sv-SE" sz="3200" dirty="0"/>
              <a:t>Befolkningens vårdutnyttjande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5" y="1582693"/>
            <a:ext cx="7773533" cy="432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53" y="3742693"/>
            <a:ext cx="39339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600282"/>
            <a:ext cx="10084526" cy="901104"/>
          </a:xfrm>
        </p:spPr>
        <p:txBody>
          <a:bodyPr/>
          <a:lstStyle/>
          <a:p>
            <a:pPr algn="ctr"/>
            <a:r>
              <a:rPr lang="sv-SE" sz="2800" dirty="0"/>
              <a:t>Diagram 7 Andel nyfödda som vårdas i neonatalvård, 2016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253" y="1592826"/>
            <a:ext cx="7182594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749606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87339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691722"/>
            <a:ext cx="9609825" cy="688727"/>
          </a:xfrm>
        </p:spPr>
        <p:txBody>
          <a:bodyPr/>
          <a:lstStyle/>
          <a:p>
            <a:pPr algn="ctr"/>
            <a:r>
              <a:rPr lang="sv-SE" sz="2800" dirty="0"/>
              <a:t>Diagram 8 Antal vårddagar per 1 000 invånare, 2016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42" y="1380449"/>
            <a:ext cx="7182597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457509" y="5537229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416222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22504"/>
          </a:xfrm>
        </p:spPr>
        <p:txBody>
          <a:bodyPr/>
          <a:lstStyle/>
          <a:p>
            <a:pPr algn="ctr"/>
            <a:r>
              <a:rPr lang="sv-SE" sz="2800" dirty="0"/>
              <a:t>Ekonomiska resultat, kostnader och produktivitet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382" y="4191787"/>
            <a:ext cx="3415848" cy="2124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" y="1635787"/>
            <a:ext cx="855474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976" y="495779"/>
            <a:ext cx="9609825" cy="918802"/>
          </a:xfrm>
        </p:spPr>
        <p:txBody>
          <a:bodyPr/>
          <a:lstStyle/>
          <a:p>
            <a:pPr algn="ctr"/>
            <a:r>
              <a:rPr lang="sv-SE" sz="2400" dirty="0"/>
              <a:t>Diagram 9 Landstingens och regionernas resultat i miljarder kronor samt som andel av skatter och statsbidrag, 2001-2017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558" y="1610524"/>
            <a:ext cx="718856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767304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Statistiska centralbyrån</a:t>
            </a:r>
          </a:p>
        </p:txBody>
      </p:sp>
    </p:spTree>
    <p:extLst>
      <p:ext uri="{BB962C8B-B14F-4D97-AF65-F5344CB8AC3E}">
        <p14:creationId xmlns:p14="http://schemas.microsoft.com/office/powerpoint/2010/main" val="361874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479" y="626408"/>
            <a:ext cx="9609825" cy="954198"/>
          </a:xfrm>
        </p:spPr>
        <p:txBody>
          <a:bodyPr/>
          <a:lstStyle/>
          <a:p>
            <a:pPr algn="ctr"/>
            <a:r>
              <a:rPr lang="sv-SE" sz="2800" dirty="0"/>
              <a:t>Diagram 10 Hälso- och sjukvårdskostnader som </a:t>
            </a:r>
            <a:br>
              <a:rPr lang="sv-SE" sz="2800" dirty="0"/>
            </a:br>
            <a:r>
              <a:rPr lang="sv-SE" sz="2800" dirty="0"/>
              <a:t>andel av BNP, 2001-2016</a:t>
            </a:r>
            <a:br>
              <a:rPr lang="sv-SE" sz="3600" dirty="0"/>
            </a:br>
            <a:endParaRPr lang="sv-SE" sz="36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696" y="1685109"/>
            <a:ext cx="718856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841889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Statistiska centralbyrån</a:t>
            </a:r>
          </a:p>
        </p:txBody>
      </p:sp>
    </p:spTree>
    <p:extLst>
      <p:ext uri="{BB962C8B-B14F-4D97-AF65-F5344CB8AC3E}">
        <p14:creationId xmlns:p14="http://schemas.microsoft.com/office/powerpoint/2010/main" val="133121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360" y="957729"/>
            <a:ext cx="9609825" cy="586645"/>
          </a:xfrm>
        </p:spPr>
        <p:txBody>
          <a:bodyPr/>
          <a:lstStyle/>
          <a:p>
            <a:pPr algn="ctr"/>
            <a:r>
              <a:rPr lang="sv-SE" sz="3200" dirty="0"/>
              <a:t>Personal- och arbetsgivarfrågor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612" y="1755750"/>
            <a:ext cx="2289980" cy="43065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20" y="1742250"/>
            <a:ext cx="82858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53752"/>
          </a:xfrm>
        </p:spPr>
        <p:txBody>
          <a:bodyPr/>
          <a:lstStyle/>
          <a:p>
            <a:pPr algn="ctr"/>
            <a:r>
              <a:rPr lang="sv-SE" sz="3200" dirty="0"/>
              <a:t>Metodbeskrivning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842" y="2102999"/>
            <a:ext cx="2655738" cy="327889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59" y="2102999"/>
            <a:ext cx="2876206" cy="1656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761" y="2102999"/>
            <a:ext cx="2435035" cy="3960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73" y="5594999"/>
            <a:ext cx="2645500" cy="936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92" y="2105857"/>
            <a:ext cx="153602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67327"/>
          </a:xfrm>
        </p:spPr>
        <p:txBody>
          <a:bodyPr/>
          <a:lstStyle/>
          <a:p>
            <a:pPr algn="ctr"/>
            <a:r>
              <a:rPr lang="sv-SE" sz="3200" dirty="0"/>
              <a:t>Hjärtsjukdom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2" y="1760960"/>
            <a:ext cx="8665173" cy="432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835" y="1760960"/>
            <a:ext cx="2248445" cy="4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04574"/>
          </a:xfrm>
        </p:spPr>
        <p:txBody>
          <a:bodyPr/>
          <a:lstStyle/>
          <a:p>
            <a:pPr algn="ctr"/>
            <a:r>
              <a:rPr lang="sv-SE" sz="3200" dirty="0"/>
              <a:t>Hjärtsjukdom målnivå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42" y="1676399"/>
            <a:ext cx="6444059" cy="432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21" y="1676399"/>
            <a:ext cx="275360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982" y="774511"/>
            <a:ext cx="9609825" cy="962849"/>
          </a:xfrm>
        </p:spPr>
        <p:txBody>
          <a:bodyPr/>
          <a:lstStyle/>
          <a:p>
            <a:pPr algn="ctr"/>
            <a:r>
              <a:rPr lang="sv-SE" sz="2800" dirty="0"/>
              <a:t>Diagram 11 Akut hjärtinfarkt – förekomst och dödlighet per 100 000 invånare, 2004-2016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732" y="1849148"/>
            <a:ext cx="7187310" cy="468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9784080" y="600592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Socialstyrelsens statistikdatabaser</a:t>
            </a:r>
          </a:p>
        </p:txBody>
      </p:sp>
    </p:spTree>
    <p:extLst>
      <p:ext uri="{BB962C8B-B14F-4D97-AF65-F5344CB8AC3E}">
        <p14:creationId xmlns:p14="http://schemas.microsoft.com/office/powerpoint/2010/main" val="163556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1170" y="686020"/>
            <a:ext cx="9609825" cy="946837"/>
          </a:xfrm>
        </p:spPr>
        <p:txBody>
          <a:bodyPr/>
          <a:lstStyle/>
          <a:p>
            <a:pPr algn="ctr"/>
            <a:r>
              <a:rPr lang="sv-SE" sz="2800" dirty="0"/>
              <a:t>Diagram 12 – Hjärtinfarktvårdens utveckling – ett urval resultat, 2010-2017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351" y="1799846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18766" y="5956626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67436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86645"/>
          </a:xfrm>
        </p:spPr>
        <p:txBody>
          <a:bodyPr/>
          <a:lstStyle/>
          <a:p>
            <a:pPr algn="ctr"/>
            <a:r>
              <a:rPr lang="sv-SE" sz="3200" dirty="0"/>
              <a:t>Stroke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57" y="2810188"/>
            <a:ext cx="2799688" cy="324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1" y="1783271"/>
            <a:ext cx="808511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6667" y="325962"/>
            <a:ext cx="9609825" cy="658363"/>
          </a:xfrm>
        </p:spPr>
        <p:txBody>
          <a:bodyPr/>
          <a:lstStyle/>
          <a:p>
            <a:pPr algn="ctr"/>
            <a:r>
              <a:rPr lang="sv-SE" sz="3200" dirty="0"/>
              <a:t>Stroke målnivå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26" y="984325"/>
            <a:ext cx="6554747" cy="540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86" y="2714502"/>
            <a:ext cx="27745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548031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13 Stroke – förekomst och dödlighet </a:t>
            </a:r>
            <a:br>
              <a:rPr lang="sv-SE" sz="2800" dirty="0"/>
            </a:br>
            <a:r>
              <a:rPr lang="sv-SE" sz="2800" dirty="0"/>
              <a:t>per 100 000 invånare, 2000-2016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89" y="1779423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936203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48366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0359" y="561094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14 Strokesjukvårdens utveckling – ett urval resultat, 2011-2017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386" y="1680208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77723" y="583698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858288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95610"/>
          </a:xfrm>
        </p:spPr>
        <p:txBody>
          <a:bodyPr/>
          <a:lstStyle/>
          <a:p>
            <a:pPr algn="ctr"/>
            <a:r>
              <a:rPr lang="sv-SE" sz="3200" dirty="0"/>
              <a:t>Cancer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1" y="1852347"/>
            <a:ext cx="8532167" cy="432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97" y="1852347"/>
            <a:ext cx="2545746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89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31469"/>
          </a:xfrm>
        </p:spPr>
        <p:txBody>
          <a:bodyPr/>
          <a:lstStyle/>
          <a:p>
            <a:pPr algn="ctr"/>
            <a:r>
              <a:rPr lang="sv-SE" sz="3200" dirty="0"/>
              <a:t>Cancer målnivå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8" y="1506071"/>
            <a:ext cx="8340095" cy="504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568" y="2171763"/>
            <a:ext cx="2643512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091" y="819184"/>
            <a:ext cx="9939400" cy="586645"/>
          </a:xfrm>
        </p:spPr>
        <p:txBody>
          <a:bodyPr/>
          <a:lstStyle/>
          <a:p>
            <a:pPr algn="ctr"/>
            <a:r>
              <a:rPr lang="sv-SE" sz="3200" dirty="0"/>
              <a:t>Sammanhållet</a:t>
            </a:r>
            <a:r>
              <a:rPr lang="sv-SE" dirty="0"/>
              <a:t> </a:t>
            </a:r>
            <a:r>
              <a:rPr lang="sv-SE" sz="3200" dirty="0"/>
              <a:t>vårdsystem – god och nära vård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5" y="1902317"/>
            <a:ext cx="7600285" cy="450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49" y="2370317"/>
            <a:ext cx="2548974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5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9939" y="613344"/>
            <a:ext cx="9609825" cy="901947"/>
          </a:xfrm>
        </p:spPr>
        <p:txBody>
          <a:bodyPr/>
          <a:lstStyle/>
          <a:p>
            <a:pPr algn="ctr"/>
            <a:r>
              <a:rPr lang="sv-SE" sz="2800" dirty="0"/>
              <a:t>Diagram 15 – Överlevnad vid olika cancerdiagnoser, 1995-2014</a:t>
            </a:r>
            <a:br>
              <a:rPr lang="sv-SE" sz="3200" dirty="0"/>
            </a:b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196" y="1683124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839904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286796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6484" y="352087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16 Multidisciplinär konferens om patientens behandling vid cancer, 2010-2017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741" y="1589501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746281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789028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95610"/>
          </a:xfrm>
        </p:spPr>
        <p:txBody>
          <a:bodyPr/>
          <a:lstStyle/>
          <a:p>
            <a:pPr algn="ctr"/>
            <a:r>
              <a:rPr lang="sv-SE" sz="3200" dirty="0"/>
              <a:t>Diabetes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444" y="2376365"/>
            <a:ext cx="3027939" cy="414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3" y="1836365"/>
            <a:ext cx="788765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975" y="339024"/>
            <a:ext cx="9609825" cy="595610"/>
          </a:xfrm>
        </p:spPr>
        <p:txBody>
          <a:bodyPr/>
          <a:lstStyle/>
          <a:p>
            <a:pPr algn="ctr"/>
            <a:r>
              <a:rPr lang="sv-SE" sz="3200" dirty="0"/>
              <a:t>Diabetes målnivå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05" y="1567799"/>
            <a:ext cx="3280757" cy="28618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88" y="1097536"/>
            <a:ext cx="65823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8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6631" y="482717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17 Diabetessjukvårdens utveckling – ett urval resultat, 2014-2017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888" y="1714109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5870889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603661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981" y="456591"/>
            <a:ext cx="9609825" cy="658363"/>
          </a:xfrm>
        </p:spPr>
        <p:txBody>
          <a:bodyPr/>
          <a:lstStyle/>
          <a:p>
            <a:pPr algn="ctr"/>
            <a:r>
              <a:rPr lang="sv-SE" sz="3200" dirty="0"/>
              <a:t>Psykisk hälsa 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38" y="2476943"/>
            <a:ext cx="3270772" cy="324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78" y="1219456"/>
            <a:ext cx="783921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9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50786"/>
          </a:xfrm>
        </p:spPr>
        <p:txBody>
          <a:bodyPr/>
          <a:lstStyle/>
          <a:p>
            <a:pPr algn="ctr"/>
            <a:r>
              <a:rPr lang="sv-SE" sz="3200" dirty="0"/>
              <a:t>Psykisk hälsa målnivå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96" y="3762271"/>
            <a:ext cx="3555000" cy="88292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21" y="1588053"/>
            <a:ext cx="298266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4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1170" y="613345"/>
            <a:ext cx="9609825" cy="954198"/>
          </a:xfrm>
        </p:spPr>
        <p:txBody>
          <a:bodyPr/>
          <a:lstStyle/>
          <a:p>
            <a:pPr algn="ctr"/>
            <a:r>
              <a:rPr lang="sv-SE" sz="2800" dirty="0"/>
              <a:t>Diagram 18 Täckningsgrad kvalitetsregister inom psykiatrisk verksamhet, 2016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316" y="1688601"/>
            <a:ext cx="718731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18766" y="5845381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Socialstyrelsen; Täckningsgrader 2017</a:t>
            </a:r>
          </a:p>
        </p:txBody>
      </p:sp>
    </p:spTree>
    <p:extLst>
      <p:ext uri="{BB962C8B-B14F-4D97-AF65-F5344CB8AC3E}">
        <p14:creationId xmlns:p14="http://schemas.microsoft.com/office/powerpoint/2010/main" val="603148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568716"/>
          </a:xfrm>
        </p:spPr>
        <p:txBody>
          <a:bodyPr/>
          <a:lstStyle/>
          <a:p>
            <a:pPr algn="ctr"/>
            <a:r>
              <a:rPr lang="sv-SE" sz="3200" dirty="0"/>
              <a:t>Kvinnosjukdom och förlossning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940" y="2063243"/>
            <a:ext cx="2787498" cy="396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2" y="1703243"/>
            <a:ext cx="899030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04574"/>
          </a:xfrm>
        </p:spPr>
        <p:txBody>
          <a:bodyPr/>
          <a:lstStyle/>
          <a:p>
            <a:pPr algn="ctr"/>
            <a:r>
              <a:rPr lang="sv-SE" sz="3200" dirty="0"/>
              <a:t>Kvinnosjukdom och förlossning målnivå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55" y="3709132"/>
            <a:ext cx="3585472" cy="83218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652" y="1479176"/>
            <a:ext cx="3851836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400" dirty="0"/>
              <a:t>Diagram 1 Antal slutenvårdsepisoder för hjärtsvikt, astma, KOL eller diabetes per 100 000 invånare, 20 år och äldre, 2007-2016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123" y="1858418"/>
            <a:ext cx="7182597" cy="4680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705703" y="60151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2139259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58363"/>
          </a:xfrm>
        </p:spPr>
        <p:txBody>
          <a:bodyPr/>
          <a:lstStyle/>
          <a:p>
            <a:pPr algn="ctr"/>
            <a:r>
              <a:rPr lang="sv-SE" sz="3200" dirty="0"/>
              <a:t>Ortopedi - rörelseorganens sjukdomar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41" y="1649456"/>
            <a:ext cx="2408117" cy="414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9" y="1937456"/>
            <a:ext cx="8868502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8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1170" y="404339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19 Implantatöverlevnad vid total höftprotesoperation 10 år efter operation, 2017</a:t>
            </a:r>
            <a:br>
              <a:rPr lang="sv-SE" sz="2800" dirty="0"/>
            </a:br>
            <a:endParaRPr lang="sv-SE" sz="28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559" y="1635731"/>
            <a:ext cx="7182597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614545" y="5792511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410951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622504"/>
          </a:xfrm>
        </p:spPr>
        <p:txBody>
          <a:bodyPr/>
          <a:lstStyle/>
          <a:p>
            <a:pPr algn="ctr"/>
            <a:r>
              <a:rPr lang="sv-SE" sz="3200" dirty="0"/>
              <a:t>Njursjukdom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915" y="2963244"/>
            <a:ext cx="3100277" cy="306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93" y="1687560"/>
            <a:ext cx="739009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4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739045"/>
          </a:xfrm>
        </p:spPr>
        <p:txBody>
          <a:bodyPr/>
          <a:lstStyle/>
          <a:p>
            <a:pPr algn="ctr"/>
            <a:r>
              <a:rPr lang="sv-SE" sz="3200" dirty="0"/>
              <a:t>Njursjukdom målnivå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83" y="1613647"/>
            <a:ext cx="4651972" cy="489161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48" y="1613647"/>
            <a:ext cx="3341700" cy="14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46" y="645601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2 Överbeläggningar i somatisk slutenvård, 2014-2017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078" y="1628799"/>
            <a:ext cx="718856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692640" y="5785579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375347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091" y="819184"/>
            <a:ext cx="9939400" cy="586645"/>
          </a:xfrm>
        </p:spPr>
        <p:txBody>
          <a:bodyPr/>
          <a:lstStyle/>
          <a:p>
            <a:pPr algn="ctr"/>
            <a:r>
              <a:rPr lang="sv-SE" sz="3200" dirty="0"/>
              <a:t>Patientsäkerhet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616" y="3198466"/>
            <a:ext cx="3252023" cy="2952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6" y="1830466"/>
            <a:ext cx="862576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9913" y="495779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3 Andel patienter med vårdrelaterade infektioner i somatisk slutenvård, 2010-2017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358" y="1859907"/>
            <a:ext cx="7188560" cy="468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05703" y="60151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110275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996" y="495911"/>
            <a:ext cx="9609825" cy="586645"/>
          </a:xfrm>
        </p:spPr>
        <p:txBody>
          <a:bodyPr/>
          <a:lstStyle/>
          <a:p>
            <a:pPr algn="ctr"/>
            <a:r>
              <a:rPr lang="sv-SE" sz="3200" dirty="0"/>
              <a:t>Patienters och befolkningens syn </a:t>
            </a:r>
            <a:br>
              <a:rPr lang="sv-SE" sz="3200" dirty="0"/>
            </a:br>
            <a:r>
              <a:rPr lang="sv-SE" sz="3200" dirty="0"/>
              <a:t>på vården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52" y="3831916"/>
            <a:ext cx="3247250" cy="2412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86" y="1743916"/>
            <a:ext cx="68197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982" y="443528"/>
            <a:ext cx="9609825" cy="1231392"/>
          </a:xfrm>
        </p:spPr>
        <p:txBody>
          <a:bodyPr/>
          <a:lstStyle/>
          <a:p>
            <a:pPr algn="ctr"/>
            <a:r>
              <a:rPr lang="sv-SE" sz="2800" dirty="0"/>
              <a:t>Diagram 4 Resultat för sju dimensioner i Nationell patientenkät i primärvård, 2010-2017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62" y="1674920"/>
            <a:ext cx="7185121" cy="468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9705703" y="5831700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Källa: Hämtat från Vården i siffror</a:t>
            </a:r>
          </a:p>
        </p:txBody>
      </p:sp>
    </p:spTree>
    <p:extLst>
      <p:ext uri="{BB962C8B-B14F-4D97-AF65-F5344CB8AC3E}">
        <p14:creationId xmlns:p14="http://schemas.microsoft.com/office/powerpoint/2010/main" val="87007185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87EE660F-6663-4DD2-8F44-69F2EA8D050C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41DFCB59-CA65-44F2-AFE8-3398A5A4045F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EB6D4100-FEBF-4699-9587-93DE1200B5DA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A3C3E367-1D4D-412D-A683-D4C1CEFFDD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grå</Template>
  <TotalTime>1039</TotalTime>
  <Words>405</Words>
  <Application>Microsoft Macintosh PowerPoint</Application>
  <PresentationFormat>Bredbild</PresentationFormat>
  <Paragraphs>62</Paragraphs>
  <Slides>43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43</vt:i4>
      </vt:variant>
    </vt:vector>
  </HeadingPairs>
  <TitlesOfParts>
    <vt:vector size="49" baseType="lpstr">
      <vt:lpstr>Arial</vt:lpstr>
      <vt:lpstr>Symbol</vt:lpstr>
      <vt:lpstr>SKL PPT</vt:lpstr>
      <vt:lpstr>Vit SKL PPT</vt:lpstr>
      <vt:lpstr>Inledningsbilder</vt:lpstr>
      <vt:lpstr>SKL PPT Mörk</vt:lpstr>
      <vt:lpstr>Resultatöversikter och diagram  Bilaga till Hälso- och sjukvårdsrapporten 2018  – Öppna Jämförelser</vt:lpstr>
      <vt:lpstr>Metodbeskrivning</vt:lpstr>
      <vt:lpstr>Sammanhållet vårdsystem – god och nära vård</vt:lpstr>
      <vt:lpstr>Diagram 1 Antal slutenvårdsepisoder för hjärtsvikt, astma, KOL eller diabetes per 100 000 invånare, 20 år och äldre, 2007-2016</vt:lpstr>
      <vt:lpstr>Diagram 2 Överbeläggningar i somatisk slutenvård, 2014-2017</vt:lpstr>
      <vt:lpstr>Patientsäkerhet</vt:lpstr>
      <vt:lpstr>Diagram 3 Andel patienter med vårdrelaterade infektioner i somatisk slutenvård, 2010-2017</vt:lpstr>
      <vt:lpstr>Patienters och befolkningens syn  på vården</vt:lpstr>
      <vt:lpstr>Diagram 4 Resultat för sju dimensioner i Nationell patientenkät i primärvård, 2010-2017</vt:lpstr>
      <vt:lpstr>Tillgänglighet - väntetider </vt:lpstr>
      <vt:lpstr>Diagram 5 Tillgänglighet i primärvård, specialiserad somatisk och psykiatrisk vård - ett urval resultat, 2012-2017</vt:lpstr>
      <vt:lpstr>Diagram 6 Väntetider inom cancersjukvård – ett urval resultat, 2010-2017</vt:lpstr>
      <vt:lpstr>Befolkningens vårdutnyttjande </vt:lpstr>
      <vt:lpstr>Diagram 7 Andel nyfödda som vårdas i neonatalvård, 2016</vt:lpstr>
      <vt:lpstr>Diagram 8 Antal vårddagar per 1 000 invånare, 2016</vt:lpstr>
      <vt:lpstr>Ekonomiska resultat, kostnader och produktivitet </vt:lpstr>
      <vt:lpstr>Diagram 9 Landstingens och regionernas resultat i miljarder kronor samt som andel av skatter och statsbidrag, 2001-2017</vt:lpstr>
      <vt:lpstr>Diagram 10 Hälso- och sjukvårdskostnader som  andel av BNP, 2001-2016 </vt:lpstr>
      <vt:lpstr>Personal- och arbetsgivarfrågor</vt:lpstr>
      <vt:lpstr>Hjärtsjukdom</vt:lpstr>
      <vt:lpstr>Hjärtsjukdom målnivå</vt:lpstr>
      <vt:lpstr>Diagram 11 Akut hjärtinfarkt – förekomst och dödlighet per 100 000 invånare, 2004-2016</vt:lpstr>
      <vt:lpstr>Diagram 12 – Hjärtinfarktvårdens utveckling – ett urval resultat, 2010-2017</vt:lpstr>
      <vt:lpstr>Stroke </vt:lpstr>
      <vt:lpstr>Stroke målnivå </vt:lpstr>
      <vt:lpstr>Diagram 13 Stroke – förekomst och dödlighet  per 100 000 invånare, 2000-2016</vt:lpstr>
      <vt:lpstr>Diagram 14 Strokesjukvårdens utveckling – ett urval resultat, 2011-2017</vt:lpstr>
      <vt:lpstr>Cancer</vt:lpstr>
      <vt:lpstr>Cancer målnivå </vt:lpstr>
      <vt:lpstr>Diagram 15 – Överlevnad vid olika cancerdiagnoser, 1995-2014 </vt:lpstr>
      <vt:lpstr>Diagram 16 Multidisciplinär konferens om patientens behandling vid cancer, 2010-2017</vt:lpstr>
      <vt:lpstr>Diabetes </vt:lpstr>
      <vt:lpstr>Diabetes målnivå</vt:lpstr>
      <vt:lpstr>Diagram 17 Diabetessjukvårdens utveckling – ett urval resultat, 2014-2017</vt:lpstr>
      <vt:lpstr>Psykisk hälsa  </vt:lpstr>
      <vt:lpstr>Psykisk hälsa målnivå </vt:lpstr>
      <vt:lpstr>Diagram 18 Täckningsgrad kvalitetsregister inom psykiatrisk verksamhet, 2016</vt:lpstr>
      <vt:lpstr>Kvinnosjukdom och förlossning</vt:lpstr>
      <vt:lpstr>Kvinnosjukdom och förlossning målnivå </vt:lpstr>
      <vt:lpstr>Ortopedi - rörelseorganens sjukdomar</vt:lpstr>
      <vt:lpstr>Diagram 19 Implantatöverlevnad vid total höftprotesoperation 10 år efter operation, 2017 </vt:lpstr>
      <vt:lpstr>Njursjukdom </vt:lpstr>
      <vt:lpstr>Njursjukdom målnivå</vt:lpstr>
    </vt:vector>
  </TitlesOfParts>
  <Company>Sverige Kommuner och Landsting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Resultatöversikter</dc:title>
  <dc:creator>Eriksson Camilla b</dc:creator>
  <cp:lastModifiedBy>Microsoft Office-användare</cp:lastModifiedBy>
  <cp:revision>128</cp:revision>
  <cp:lastPrinted>2018-06-12T10:56:41Z</cp:lastPrinted>
  <dcterms:created xsi:type="dcterms:W3CDTF">2018-05-24T14:58:27Z</dcterms:created>
  <dcterms:modified xsi:type="dcterms:W3CDTF">2018-06-12T13:24:26Z</dcterms:modified>
</cp:coreProperties>
</file>