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87" r:id="rId3"/>
  </p:sldMasterIdLst>
  <p:notesMasterIdLst>
    <p:notesMasterId r:id="rId12"/>
  </p:notesMasterIdLst>
  <p:sldIdLst>
    <p:sldId id="12075" r:id="rId4"/>
    <p:sldId id="12080" r:id="rId5"/>
    <p:sldId id="12100" r:id="rId6"/>
    <p:sldId id="12103" r:id="rId7"/>
    <p:sldId id="12115" r:id="rId8"/>
    <p:sldId id="12071" r:id="rId9"/>
    <p:sldId id="12091" r:id="rId10"/>
    <p:sldId id="88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47079"/>
    <a:srgbClr val="DAE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B569B-56E5-450C-9D16-E8F67C8E95A4}" v="29" dt="2023-10-16T08:42:26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3775" autoAdjust="0"/>
  </p:normalViewPr>
  <p:slideViewPr>
    <p:cSldViewPr snapToGrid="0">
      <p:cViewPr varScale="1">
        <p:scale>
          <a:sx n="91" d="100"/>
          <a:sy n="91" d="100"/>
        </p:scale>
        <p:origin x="1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Steen" clId="Web-{C46B569B-56E5-450C-9D16-E8F67C8E95A4}"/>
    <pc:docChg chg="modSld">
      <pc:chgData name="Susanne Steen" userId="" providerId="" clId="Web-{C46B569B-56E5-450C-9D16-E8F67C8E95A4}" dt="2023-10-16T08:42:26.904" v="26" actId="1076"/>
      <pc:docMkLst>
        <pc:docMk/>
      </pc:docMkLst>
      <pc:sldChg chg="addSp modSp">
        <pc:chgData name="Susanne Steen" userId="" providerId="" clId="Web-{C46B569B-56E5-450C-9D16-E8F67C8E95A4}" dt="2023-10-16T08:42:26.904" v="26" actId="1076"/>
        <pc:sldMkLst>
          <pc:docMk/>
          <pc:sldMk cId="965402326" sldId="883"/>
        </pc:sldMkLst>
        <pc:spChg chg="mod">
          <ac:chgData name="Susanne Steen" userId="" providerId="" clId="Web-{C46B569B-56E5-450C-9D16-E8F67C8E95A4}" dt="2023-10-16T08:42:26.904" v="26" actId="1076"/>
          <ac:spMkLst>
            <pc:docMk/>
            <pc:sldMk cId="965402326" sldId="883"/>
            <ac:spMk id="2" creationId="{00000000-0000-0000-0000-000000000000}"/>
          </ac:spMkLst>
        </pc:spChg>
        <pc:spChg chg="add mod ord">
          <ac:chgData name="Susanne Steen" userId="" providerId="" clId="Web-{C46B569B-56E5-450C-9D16-E8F67C8E95A4}" dt="2023-10-16T08:41:38.841" v="20"/>
          <ac:spMkLst>
            <pc:docMk/>
            <pc:sldMk cId="965402326" sldId="883"/>
            <ac:spMk id="7" creationId="{BBFE3ED4-99C9-AD71-1514-63C1DB50FD17}"/>
          </ac:spMkLst>
        </pc:spChg>
        <pc:picChg chg="add mod">
          <ac:chgData name="Susanne Steen" userId="" providerId="" clId="Web-{C46B569B-56E5-450C-9D16-E8F67C8E95A4}" dt="2023-10-16T08:41:46.919" v="22" actId="14100"/>
          <ac:picMkLst>
            <pc:docMk/>
            <pc:sldMk cId="965402326" sldId="883"/>
            <ac:picMk id="6" creationId="{AB40052B-4860-5656-3987-E05F9AEC451B}"/>
          </ac:picMkLst>
        </pc:picChg>
      </pc:sldChg>
      <pc:sldChg chg="modSp">
        <pc:chgData name="Susanne Steen" userId="" providerId="" clId="Web-{C46B569B-56E5-450C-9D16-E8F67C8E95A4}" dt="2023-10-16T08:42:00.794" v="23"/>
        <pc:sldMkLst>
          <pc:docMk/>
          <pc:sldMk cId="2276371544" sldId="12071"/>
        </pc:sldMkLst>
        <pc:spChg chg="mod">
          <ac:chgData name="Susanne Steen" userId="" providerId="" clId="Web-{C46B569B-56E5-450C-9D16-E8F67C8E95A4}" dt="2023-10-16T08:42:00.794" v="23"/>
          <ac:spMkLst>
            <pc:docMk/>
            <pc:sldMk cId="2276371544" sldId="12071"/>
            <ac:spMk id="5" creationId="{5136B696-46FE-4A2C-F883-A5C41F1FBCF7}"/>
          </ac:spMkLst>
        </pc:spChg>
      </pc:sldChg>
      <pc:sldChg chg="addSp modSp">
        <pc:chgData name="Susanne Steen" userId="" providerId="" clId="Web-{C46B569B-56E5-450C-9D16-E8F67C8E95A4}" dt="2023-10-16T08:40:40.668" v="13" actId="1076"/>
        <pc:sldMkLst>
          <pc:docMk/>
          <pc:sldMk cId="4189076874" sldId="12075"/>
        </pc:sldMkLst>
        <pc:spChg chg="add mod ord">
          <ac:chgData name="Susanne Steen" userId="" providerId="" clId="Web-{C46B569B-56E5-450C-9D16-E8F67C8E95A4}" dt="2023-10-16T08:40:26.995" v="8"/>
          <ac:spMkLst>
            <pc:docMk/>
            <pc:sldMk cId="4189076874" sldId="12075"/>
            <ac:spMk id="3" creationId="{E9A0AA28-9744-9029-9300-D7CF4E10F376}"/>
          </ac:spMkLst>
        </pc:spChg>
        <pc:picChg chg="add mod modCrop">
          <ac:chgData name="Susanne Steen" userId="" providerId="" clId="Web-{C46B569B-56E5-450C-9D16-E8F67C8E95A4}" dt="2023-10-16T08:40:40.668" v="13" actId="1076"/>
          <ac:picMkLst>
            <pc:docMk/>
            <pc:sldMk cId="4189076874" sldId="12075"/>
            <ac:picMk id="2" creationId="{FD64EA68-AF2C-207A-0EAE-76E86C42C17E}"/>
          </ac:picMkLst>
        </pc:picChg>
      </pc:sldChg>
      <pc:sldChg chg="modSp">
        <pc:chgData name="Susanne Steen" userId="" providerId="" clId="Web-{C46B569B-56E5-450C-9D16-E8F67C8E95A4}" dt="2023-10-16T08:42:15.123" v="24"/>
        <pc:sldMkLst>
          <pc:docMk/>
          <pc:sldMk cId="4260342960" sldId="12091"/>
        </pc:sldMkLst>
        <pc:spChg chg="mod">
          <ac:chgData name="Susanne Steen" userId="" providerId="" clId="Web-{C46B569B-56E5-450C-9D16-E8F67C8E95A4}" dt="2023-10-16T08:42:15.123" v="24"/>
          <ac:spMkLst>
            <pc:docMk/>
            <pc:sldMk cId="4260342960" sldId="12091"/>
            <ac:spMk id="3" creationId="{5C123843-0B6D-39B5-0239-D540F2A931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6937A-E0FB-4E07-8B0B-61C3A2B5001A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EC91-AF28-4887-AD0F-5A8F171BF6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40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Susanne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51BFD-5D7D-7242-8400-9D53345A619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53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FE77D5-E6A8-5349-801B-9C0BC74F5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</p:spTree>
    <p:extLst>
      <p:ext uri="{BB962C8B-B14F-4D97-AF65-F5344CB8AC3E}">
        <p14:creationId xmlns:p14="http://schemas.microsoft.com/office/powerpoint/2010/main" val="420807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784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BE3B9C-BFE0-4709-B138-9BE390E3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671261-4D40-4D17-A82E-FF5DD1B91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7D7262-C696-4308-BDDA-1DDA3256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61A0-44F7-4EFF-90C1-8BDD855EB2F2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1CA78-83FD-4116-836C-86C2265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3DBBBE-8E31-430A-A70A-B602B836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B285-1DA7-4247-81FC-BE8CD06FE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35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EF48D7-F179-49A2-86D4-33214FD6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61A0-44F7-4EFF-90C1-8BDD855EB2F2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C648FF6-073B-4B8A-A613-D2619ED5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55623D-D13B-417D-A008-6B421E87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B285-1DA7-4247-81FC-BE8CD06FE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91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5C-688F-4F23-8DBA-D3FEA2F74497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B3BA-3580-4D71-815E-AB2F3CDCFFB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1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1262" y="1448790"/>
            <a:ext cx="10371138" cy="4132613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Verdana" charset="0"/>
                <a:ea typeface="Verdana" charset="0"/>
                <a:cs typeface="Verdana" charset="0"/>
              </a:defRPr>
            </a:lvl1pPr>
            <a:lvl2pPr marL="914423" indent="-351701">
              <a:buFont typeface="Arial" charset="0"/>
              <a:buChar char="•"/>
              <a:defRPr sz="2000">
                <a:latin typeface="Verdana" charset="0"/>
                <a:ea typeface="Verdana" charset="0"/>
                <a:cs typeface="Verdana" charset="0"/>
              </a:defRPr>
            </a:lvl2pPr>
            <a:lvl3pPr>
              <a:defRPr sz="200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1211262" y="510018"/>
            <a:ext cx="10980738" cy="8080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3563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7C015-D52F-4589-B5EF-040D410E7909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9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17352C-A97F-408D-AB97-EFC9A4BFBAE5}" type="slidenum">
              <a:rPr lang="en-GB" alt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0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453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773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2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16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DAC5BC-2A0F-E04C-B66D-CDD5B88B7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5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92000" y="1800000"/>
            <a:ext cx="5472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88000" y="3348000"/>
            <a:ext cx="5472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096000" y="5949950"/>
            <a:ext cx="556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6096000" y="5949950"/>
            <a:ext cx="556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5616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För att infoga bild: </a:t>
            </a:r>
            <a:br>
              <a:rPr lang="sv-SE" dirty="0"/>
            </a:br>
            <a:r>
              <a:rPr lang="sv-SE" dirty="0"/>
              <a:t>1) Klicka här för att markera bildramen. </a:t>
            </a:r>
            <a:br>
              <a:rPr lang="sv-SE" dirty="0"/>
            </a:br>
            <a:r>
              <a:rPr lang="sv-SE" dirty="0"/>
              <a:t>2a) Välj bild från "Bildbank": Klicka på knappen ”Bildbank” i verktygsfältet ovan. </a:t>
            </a:r>
            <a:br>
              <a:rPr lang="sv-SE" dirty="0"/>
            </a:br>
            <a:r>
              <a:rPr lang="sv-SE" dirty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1985165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5C4B-9A6B-4700-9375-615A4C8898EA}" type="datetime1">
              <a:rPr lang="sv-SE" smtClean="0"/>
              <a:t>2023-10-16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1295467" y="2782800"/>
            <a:ext cx="9696451" cy="266242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712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92000" y="1800000"/>
            <a:ext cx="96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92000" y="3348000"/>
            <a:ext cx="96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9089-29CF-4D68-B779-526D87707203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(ange enhet via Infoga sidfot)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732084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DAA-AF54-4FED-AD9D-C7C72005C795}" type="datetime1">
              <a:rPr lang="sv-SE" smtClean="0"/>
              <a:t>2023-10-16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6672064" y="2780929"/>
            <a:ext cx="4320117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1295467" y="2780928"/>
            <a:ext cx="5088467" cy="266447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044747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6000" y="1411200"/>
            <a:ext cx="9696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enradig rubrik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0BC6-BCD9-4798-B02A-4494184D6F44}" type="datetime1">
              <a:rPr lang="sv-SE" smtClean="0"/>
              <a:t>2023-10-16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487489" y="2276872"/>
            <a:ext cx="9503833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91477" y="5085184"/>
            <a:ext cx="96012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2800440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0998-7320-4472-8BA0-C5E5D3360E58}" type="datetime1">
              <a:rPr lang="sv-SE" smtClean="0"/>
              <a:t>2023-10-16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527051" y="1080000"/>
            <a:ext cx="11137900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77146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FE77D5-E6A8-5349-801B-9C0BC74F5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</p:spTree>
    <p:extLst>
      <p:ext uri="{BB962C8B-B14F-4D97-AF65-F5344CB8AC3E}">
        <p14:creationId xmlns:p14="http://schemas.microsoft.com/office/powerpoint/2010/main" val="1786660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DAC5BC-2A0F-E04C-B66D-CDD5B88B7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65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D44-2B9E-284A-B2A0-063057A0E642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E0F5E09-DE4F-594B-A169-4119F31C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841248"/>
            <a:ext cx="7200000" cy="1157611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Platshållare för innehåll 12">
            <a:extLst>
              <a:ext uri="{FF2B5EF4-FFF2-40B4-BE49-F238E27FC236}">
                <a16:creationId xmlns:a16="http://schemas.microsoft.com/office/drawing/2014/main" id="{F80C3969-9B0D-7A44-89F5-676396719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121408"/>
            <a:ext cx="7199312" cy="3822192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09CEEA-847C-2043-A4F1-7B9932ACD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80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D21E-4B9C-BD48-83ED-687125A0AAC2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3ED106-44D1-F449-80BC-68E0126F01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2905" y="902208"/>
            <a:ext cx="4140001" cy="9056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9AEC935-79E3-2843-94CD-615F51377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2905" y="902207"/>
            <a:ext cx="4140000" cy="9096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08DC353-D64A-9D49-8B6E-DFAE9749D67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05318DB-871B-1E42-8F2A-0A02A5668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FEF5E-474F-A940-9A55-DBD8F289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D44-2B9E-284A-B2A0-063057A0E642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E0F5E09-DE4F-594B-A169-4119F31C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841248"/>
            <a:ext cx="7200000" cy="1157611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Platshållare för innehåll 12">
            <a:extLst>
              <a:ext uri="{FF2B5EF4-FFF2-40B4-BE49-F238E27FC236}">
                <a16:creationId xmlns:a16="http://schemas.microsoft.com/office/drawing/2014/main" id="{F80C3969-9B0D-7A44-89F5-676396719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121408"/>
            <a:ext cx="7199312" cy="3822192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09CEEA-847C-2043-A4F1-7B9932ACD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5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1227-0980-2342-BDA6-5F46F300C73E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82744ED-6FA4-E54E-B65A-8A9358E5D8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053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BC15B31-3089-B549-AE64-95F41A88C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3053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5197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2EEAD-AAEB-B84E-B58A-75801BA94065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69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522CC-FB96-C64D-BFBE-B04A035F5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24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23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08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DEDBD2D-9862-4CCF-AC34-F820F65D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8027-4503-4740-9AA5-2A21062A58CA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8CBFBD8-A011-42E5-AC9A-058D8E3D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59FB79-8E4D-43EE-A3A8-267CBB54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15CF-1411-4FC8-9440-79E6148117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376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EF20-76C6-4DB0-BCEE-AFC18DB418F6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7FBA-7D32-4B8F-BBCF-64F9A240EC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57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D21E-4B9C-BD48-83ED-687125A0AAC2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3ED106-44D1-F449-80BC-68E0126F01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2905" y="902208"/>
            <a:ext cx="4140001" cy="9056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9AEC935-79E3-2843-94CD-615F51377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2905" y="902207"/>
            <a:ext cx="4140000" cy="9096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08DC353-D64A-9D49-8B6E-DFAE9749D67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05318DB-871B-1E42-8F2A-0A02A5668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FEF5E-474F-A940-9A55-DBD8F289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7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1227-0980-2342-BDA6-5F46F300C73E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82744ED-6FA4-E54E-B65A-8A9358E5D8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053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BC15B31-3089-B549-AE64-95F41A88C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3053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15820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2EEAD-AAEB-B84E-B58A-75801BA94065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69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522CC-FB96-C64D-BFBE-B04A035F5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2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6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51467" y="524932"/>
            <a:ext cx="9884834" cy="94350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3225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9576" y="6485426"/>
            <a:ext cx="1045464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6920204-227C-CE45-A747-B8F9D59A1873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0" y="6485426"/>
            <a:ext cx="3017520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1432" y="6484709"/>
            <a:ext cx="667512" cy="12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515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36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31371" y="6480000"/>
            <a:ext cx="957428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D8F9DCC-59F9-4D20-B219-7832D570049E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6000" y="2782800"/>
            <a:ext cx="9696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32000" y="6184801"/>
            <a:ext cx="6912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(ange enhet via Infoga sidfot)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391478" y="6496484"/>
            <a:ext cx="957428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226" y="0"/>
            <a:ext cx="1224288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0" y="6156791"/>
            <a:ext cx="236118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721" r:id="rId4"/>
    <p:sldLayoutId id="2147483685" r:id="rId5"/>
    <p:sldLayoutId id="2147483686" r:id="rId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9576" y="6485426"/>
            <a:ext cx="1045464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6920204-227C-CE45-A747-B8F9D59A1873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0" y="6485426"/>
            <a:ext cx="3017520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1432" y="6484709"/>
            <a:ext cx="667512" cy="12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50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8" r:id="rId9"/>
    <p:sldLayoutId id="2147483699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imarvardskvalitet.skr.se/primarvardskvalitet/anvandningprimarvardskvalitet/vardcentralochrehab/fokusdel1introduktion.58533.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primarvardskvalitet@skr.se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C3A1A52-1F2B-B79A-D265-28D7EFC6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6028373"/>
            <a:ext cx="1308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derrubrik 1">
            <a:extLst>
              <a:ext uri="{FF2B5EF4-FFF2-40B4-BE49-F238E27FC236}">
                <a16:creationId xmlns:a16="http://schemas.microsoft.com/office/drawing/2014/main" id="{670495A1-8D9B-93D6-DAE7-E0F1A140C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385" y="3246437"/>
            <a:ext cx="7063254" cy="860743"/>
          </a:xfrm>
        </p:spPr>
        <p:txBody>
          <a:bodyPr/>
          <a:lstStyle/>
          <a:p>
            <a:r>
              <a:rPr lang="sv-SE" sz="3600" dirty="0">
                <a:solidFill>
                  <a:srgbClr val="44707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Artrospatienter på vårdcentral</a:t>
            </a:r>
          </a:p>
          <a:p>
            <a:r>
              <a:rPr lang="sv-SE" sz="3600" dirty="0">
                <a:solidFill>
                  <a:srgbClr val="44707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Kom igång!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E292751-2211-C9F2-76C1-DE34942641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14806" y="2373720"/>
            <a:ext cx="561384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sv-SE" dirty="0" err="1">
                <a:solidFill>
                  <a:srgbClr val="447079"/>
                </a:solidFill>
                <a:latin typeface="Trebuchet MS" panose="020B0603020202020204" pitchFamily="34" charset="0"/>
                <a:ea typeface="Verdana" charset="0"/>
                <a:cs typeface="Calibri" panose="020F0502020204030204" pitchFamily="34" charset="0"/>
              </a:rPr>
              <a:t>FoKUS</a:t>
            </a:r>
            <a:r>
              <a:rPr lang="sv-SE" altLang="sv-SE" dirty="0">
                <a:solidFill>
                  <a:srgbClr val="447079"/>
                </a:solidFill>
                <a:latin typeface="Trebuchet MS" panose="020B0603020202020204" pitchFamily="34" charset="0"/>
                <a:ea typeface="Verdana" charset="0"/>
                <a:cs typeface="Calibri" panose="020F0502020204030204" pitchFamily="34" charset="0"/>
              </a:rPr>
              <a:t> Rehabilitering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9A0AA28-9744-9029-9300-D7CF4E10F376}"/>
              </a:ext>
            </a:extLst>
          </p:cNvPr>
          <p:cNvSpPr/>
          <p:nvPr/>
        </p:nvSpPr>
        <p:spPr>
          <a:xfrm>
            <a:off x="10001250" y="6101602"/>
            <a:ext cx="2017058" cy="627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 descr="En bild som visar Grafik, Teckensnitt, logotyp, symbol&#10;&#10;Automatiskt genererad beskrivning">
            <a:extLst>
              <a:ext uri="{FF2B5EF4-FFF2-40B4-BE49-F238E27FC236}">
                <a16:creationId xmlns:a16="http://schemas.microsoft.com/office/drawing/2014/main" id="{FD64EA68-AF2C-207A-0EAE-76E86C42C1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95" t="5063" r="1493" b="-3797"/>
          <a:stretch/>
        </p:blipFill>
        <p:spPr>
          <a:xfrm>
            <a:off x="10137961" y="6027644"/>
            <a:ext cx="1654013" cy="6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E34774-41D5-FFB4-83E0-64831F78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88277"/>
            <a:ext cx="10515600" cy="1325563"/>
          </a:xfrm>
        </p:spPr>
        <p:txBody>
          <a:bodyPr/>
          <a:lstStyle/>
          <a:p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  <a:t>Manual till handledare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EA4ADB0-181F-4D92-8E72-811C9D9AA534}"/>
              </a:ext>
            </a:extLst>
          </p:cNvPr>
          <p:cNvSpPr txBox="1"/>
          <p:nvPr/>
        </p:nvSpPr>
        <p:spPr>
          <a:xfrm>
            <a:off x="568960" y="1215889"/>
            <a:ext cx="11054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FoKUS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Fortbildning, Kvalitet, Utveckling och Samverkan är ett material från PrimärvårdsKvalitet och syftar till att stödja omvandlingen från data till hälsa med hjälp av data från PrimärvårdsKvalitet.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Materialet vänder sig till medarbetare och chefer på vårdcentraler som vill börja använda PrimärvårdsKvalitet och lära sig mer om hur data kan användas i förbättringsarbetet på </a:t>
            </a:r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vårdcentralen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 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FoKUS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-materialet omfattar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kom-igång-stöd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samt olika teman som speglar områden i PrimärvårdsKvalitet eller andra viktiga frågor i primärvården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Materialet är tänkt att användas på till exempel arbetsplatsträffar och andra möten. Materialet om artrospatienter tar ca </a:t>
            </a:r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minuter att genomföra.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Varje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FoKUS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-del innehåller information, stödfrågor för dialog och gemensamt lärande, fördjupning och lärande exempel.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Innan ni börjar arbeta med materialet - gå in i PrimärvårdsKvalitet i er region (regioner som använder Medrave, finns stöd, se bild </a:t>
            </a:r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3-5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denna ppt) och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bekanta er med indikatorer och data. Under genomgången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FoKUS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-Artrospatienter bör ni ha tillgång till er data (gärna dubbla skärmar) så att ni tillsammans kan titta på data och diskussionen kan utgå från hur det ser ut oss er.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4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DF4302A-BA63-EBF6-64D1-56274BA39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01" y="1758460"/>
            <a:ext cx="9433559" cy="412718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  <a:t>Manual till handledare-</a:t>
            </a:r>
            <a:b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</a:br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Hitta indikatorerna – Artros på VC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13954" y="2194560"/>
            <a:ext cx="1959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 man använder Medrave ser det ut så här när man öppnar indikatorerna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Välj Alla indikatorer</a:t>
            </a:r>
          </a:p>
        </p:txBody>
      </p:sp>
      <p:cxnSp>
        <p:nvCxnSpPr>
          <p:cNvPr id="6" name="Rak pilkoppling 5"/>
          <p:cNvCxnSpPr>
            <a:cxnSpLocks/>
          </p:cNvCxnSpPr>
          <p:nvPr/>
        </p:nvCxnSpPr>
        <p:spPr>
          <a:xfrm flipV="1">
            <a:off x="1867989" y="2194560"/>
            <a:ext cx="8049734" cy="21423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8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341B5230-E1CC-4EFB-9B22-2D39FAD9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7169"/>
            <a:ext cx="12192000" cy="251095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15215"/>
            <a:ext cx="10515600" cy="1325563"/>
          </a:xfrm>
        </p:spPr>
        <p:txBody>
          <a:bodyPr/>
          <a:lstStyle/>
          <a:p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  <a:t>Manual till handledare-</a:t>
            </a:r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Artros på VC</a:t>
            </a:r>
            <a:b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</a:br>
            <a:r>
              <a:rPr lang="sv-SE" sz="3600" b="0" dirty="0">
                <a:solidFill>
                  <a:srgbClr val="698D9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Diagram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38200" y="1740778"/>
            <a:ext cx="642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Scrolla och ner för att se olika indikatorer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6BFDF20-C90D-35D2-D561-D3A136AE1C71}"/>
              </a:ext>
            </a:extLst>
          </p:cNvPr>
          <p:cNvSpPr txBox="1"/>
          <p:nvPr/>
        </p:nvSpPr>
        <p:spPr>
          <a:xfrm>
            <a:off x="838200" y="5181771"/>
            <a:ext cx="932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 ni vill titta närmare på en indikator: välj ”Detaljsida för indikator”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524B0512-DD06-2666-DDAB-34A190C19D50}"/>
              </a:ext>
            </a:extLst>
          </p:cNvPr>
          <p:cNvCxnSpPr>
            <a:cxnSpLocks/>
          </p:cNvCxnSpPr>
          <p:nvPr/>
        </p:nvCxnSpPr>
        <p:spPr>
          <a:xfrm flipH="1" flipV="1">
            <a:off x="1250462" y="2907323"/>
            <a:ext cx="778635" cy="2274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6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87A3FB-F4F9-94A9-425E-24C08999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  <a:t>Manual till handledare-</a:t>
            </a:r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Artros på VC</a:t>
            </a:r>
            <a:b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</a:br>
            <a:r>
              <a:rPr lang="sv-SE" sz="3600" b="0" dirty="0">
                <a:solidFill>
                  <a:srgbClr val="698D94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Detaljsida för en indikator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513DD58-10FB-1023-7503-5E451598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756"/>
            <a:ext cx="12192000" cy="4941749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3309224D-0AA6-2F49-5D5D-E514DCAF9328}"/>
              </a:ext>
            </a:extLst>
          </p:cNvPr>
          <p:cNvSpPr txBox="1"/>
          <p:nvPr/>
        </p:nvSpPr>
        <p:spPr>
          <a:xfrm>
            <a:off x="189913" y="3886200"/>
            <a:ext cx="1420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Välj uppdelning i ålder och kön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9B4C23B7-455A-E919-2C3E-5ACE42DE578E}"/>
              </a:ext>
            </a:extLst>
          </p:cNvPr>
          <p:cNvCxnSpPr>
            <a:cxnSpLocks/>
          </p:cNvCxnSpPr>
          <p:nvPr/>
        </p:nvCxnSpPr>
        <p:spPr>
          <a:xfrm flipV="1">
            <a:off x="838200" y="3429000"/>
            <a:ext cx="427892" cy="597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3D6F49FF-297D-3267-2872-85EE01243804}"/>
              </a:ext>
            </a:extLst>
          </p:cNvPr>
          <p:cNvSpPr txBox="1"/>
          <p:nvPr/>
        </p:nvSpPr>
        <p:spPr>
          <a:xfrm>
            <a:off x="10431195" y="4026877"/>
            <a:ext cx="1760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staplarna för att få fram patientlista på dem som inte har deltagit och dem som deltagit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CF12B6C4-EF35-5624-FB76-3524744FA048}"/>
              </a:ext>
            </a:extLst>
          </p:cNvPr>
          <p:cNvCxnSpPr>
            <a:cxnSpLocks/>
          </p:cNvCxnSpPr>
          <p:nvPr/>
        </p:nvCxnSpPr>
        <p:spPr>
          <a:xfrm flipH="1">
            <a:off x="9966960" y="5423095"/>
            <a:ext cx="464235" cy="260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46EACAAF-EEB3-4343-C85B-E0A1F8EE6A18}"/>
              </a:ext>
            </a:extLst>
          </p:cNvPr>
          <p:cNvCxnSpPr>
            <a:cxnSpLocks/>
          </p:cNvCxnSpPr>
          <p:nvPr/>
        </p:nvCxnSpPr>
        <p:spPr>
          <a:xfrm flipH="1">
            <a:off x="9966960" y="6007837"/>
            <a:ext cx="464235" cy="228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88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136B696-46FE-4A2C-F883-A5C41F1F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7610"/>
          </a:xfrm>
        </p:spPr>
        <p:txBody>
          <a:bodyPr/>
          <a:lstStyle/>
          <a:p>
            <a:r>
              <a:rPr lang="sv-SE" b="0" dirty="0">
                <a:solidFill>
                  <a:srgbClr val="698D94"/>
                </a:solidFill>
                <a:latin typeface="Trebuchet MS" panose="020B0603020202020204" pitchFamily="34" charset="0"/>
              </a:rPr>
              <a:t>Artros indikatorer</a:t>
            </a:r>
            <a:r>
              <a:rPr lang="sv-SE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sv-SE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91DE9D8-188D-C060-0F39-DE917BBAD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092"/>
            <a:ext cx="10515600" cy="3737113"/>
          </a:xfrm>
        </p:spPr>
        <p:txBody>
          <a:bodyPr>
            <a:normAutofit fontScale="85000" lnSpcReduction="20000"/>
          </a:bodyPr>
          <a:lstStyle/>
          <a:p>
            <a:r>
              <a:rPr lang="sv-SE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Ar02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mäter </a:t>
            </a:r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förekomst av artros, höft, knä och </a:t>
            </a:r>
            <a:r>
              <a:rPr lang="sv-SE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tumbas</a:t>
            </a:r>
            <a:endParaRPr lang="sv-SE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v-S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Ar03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mäter hur stor andel av patienterna med ny diagnos artros på vårdcentralen som fått artrosskola. </a:t>
            </a:r>
          </a:p>
          <a:p>
            <a:r>
              <a:rPr lang="sv-S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Ar04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mäter hur stor andel av patienterna med ny diagnos artros på vårdcentralen som fått handledd träning. </a:t>
            </a:r>
          </a:p>
          <a:p>
            <a:pPr algn="l"/>
            <a:r>
              <a:rPr lang="sv-SE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Ar01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mäter hur stor andel av patienterna med diagnos artros i höft eller knä på vårdcentralen som har vikt registrerad. </a:t>
            </a:r>
          </a:p>
          <a:p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 att åtgärderna ska hittas krävs att någon av KVÅ-koderna här nedan finns registrerad.</a:t>
            </a:r>
            <a:r>
              <a:rPr lang="sv-SE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Alternativt används motsvarande regional KVÅ-kod eller sökord med fasta alternativ</a:t>
            </a:r>
            <a:endParaRPr lang="sv-SE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AD5FEFC-1B11-CE90-0B8F-9F2F0A37F938}"/>
              </a:ext>
            </a:extLst>
          </p:cNvPr>
          <p:cNvSpPr/>
          <p:nvPr/>
        </p:nvSpPr>
        <p:spPr>
          <a:xfrm>
            <a:off x="698579" y="5111552"/>
            <a:ext cx="11348641" cy="14158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GB020 Artrosskola </a:t>
            </a:r>
          </a:p>
          <a:p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 handledd träning ska båda koderna finnas med någon gång under mätperioden 18 månader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QG003 Muskel­funktions- och styrketräning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QD016 Träning av fysisk prestations­förmåga </a:t>
            </a:r>
          </a:p>
        </p:txBody>
      </p:sp>
    </p:spTree>
    <p:extLst>
      <p:ext uri="{BB962C8B-B14F-4D97-AF65-F5344CB8AC3E}">
        <p14:creationId xmlns:p14="http://schemas.microsoft.com/office/powerpoint/2010/main" val="227637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91DE9D8-188D-C060-0F39-DE917BBAD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1262" y="1448790"/>
            <a:ext cx="10371138" cy="4997730"/>
          </a:xfrm>
        </p:spPr>
        <p:txBody>
          <a:bodyPr>
            <a:normAutofit fontScale="92500" lnSpcReduction="20000"/>
          </a:bodyPr>
          <a:lstStyle/>
          <a:p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Titta på om antalet artrospatienter är rimligt i jämförelse med andra enheter i regionen?</a:t>
            </a:r>
          </a:p>
          <a:p>
            <a:pPr algn="l"/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Titta på antalet artrospatienter, stämmer våra data? </a:t>
            </a:r>
          </a:p>
          <a:p>
            <a:pPr lvl="1"/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Hänvisning till </a:t>
            </a:r>
            <a:r>
              <a:rPr lang="sv-SE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3, Lär känna era data</a:t>
            </a:r>
          </a:p>
          <a:p>
            <a:pPr lvl="1"/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indikatorspecifikationer finns text om felkällor och att tänka på vid tolkning av indikatorn</a:t>
            </a:r>
          </a:p>
          <a:p>
            <a:pPr algn="l"/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Hur stor andel av </a:t>
            </a:r>
            <a:r>
              <a:rPr lang="sv-SE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artrospatienterna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har fått artrosskola? </a:t>
            </a:r>
          </a:p>
          <a:p>
            <a:pPr lvl="1"/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Registrerar vi koden för artrosskola?</a:t>
            </a:r>
          </a:p>
          <a:p>
            <a:pPr lvl="1"/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Behöver vi titta på patientlistan för att se vilka patienterna är?</a:t>
            </a:r>
          </a:p>
          <a:p>
            <a:pPr algn="l"/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Hur stor andel av </a:t>
            </a:r>
            <a:r>
              <a:rPr lang="sv-SE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artrospatienterna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har fått handledd träning? </a:t>
            </a:r>
          </a:p>
          <a:p>
            <a:pPr lvl="1"/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Registrerar vi koden för handledd träning?</a:t>
            </a:r>
          </a:p>
          <a:p>
            <a:pPr lvl="1"/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Behöver vi titta på patientlistan för att se vilka patienterna är?</a:t>
            </a:r>
          </a:p>
          <a:p>
            <a:pPr algn="l"/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Diskutera om vi har arbetssätt som fångar upp patientgruppen med artros? </a:t>
            </a:r>
          </a:p>
          <a:p>
            <a:pPr lvl="1"/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Är det något vi behöver förbättra?</a:t>
            </a:r>
          </a:p>
          <a:p>
            <a:pPr lvl="1"/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Hur väljer vi den ena eller andra insatsen?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C123843-0B6D-39B5-0239-D540F2A93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4400" dirty="0">
                <a:solidFill>
                  <a:srgbClr val="698D94"/>
                </a:solidFill>
                <a:latin typeface="Trebuchet MS" panose="020B0603020202020204" pitchFamily="34" charset="0"/>
                <a:ea typeface="+mj-ea"/>
                <a:cs typeface="+mj-cs"/>
              </a:rPr>
              <a:t>Hur ser det ut hos oss?</a:t>
            </a:r>
          </a:p>
        </p:txBody>
      </p:sp>
    </p:spTree>
    <p:extLst>
      <p:ext uri="{BB962C8B-B14F-4D97-AF65-F5344CB8AC3E}">
        <p14:creationId xmlns:p14="http://schemas.microsoft.com/office/powerpoint/2010/main" val="426034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3097" y="1560432"/>
            <a:ext cx="7908893" cy="1310400"/>
          </a:xfrm>
        </p:spPr>
        <p:txBody>
          <a:bodyPr/>
          <a:lstStyle/>
          <a:p>
            <a:r>
              <a:rPr lang="sv-SE" dirty="0">
                <a:solidFill>
                  <a:srgbClr val="698D94"/>
                </a:solidFill>
                <a:latin typeface="Trebuchet MS" panose="020B0603020202020204" pitchFamily="34" charset="0"/>
              </a:rPr>
              <a:t>Lycka till och kontakta oss gärna för frågor eller synpunkter!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73035" y="2866639"/>
            <a:ext cx="6245929" cy="365125"/>
          </a:xfrm>
        </p:spPr>
        <p:txBody>
          <a:bodyPr/>
          <a:lstStyle/>
          <a:p>
            <a:r>
              <a:rPr lang="sv-SE" sz="2000" dirty="0">
                <a:hlinkClick r:id="rId2"/>
              </a:rPr>
              <a:t>primarvardskvalitet@skr.se</a:t>
            </a:r>
            <a:endParaRPr lang="sv-SE" sz="2000" dirty="0"/>
          </a:p>
          <a:p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5B808B-CF55-D808-4946-62C6BF08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35" y="6009323"/>
            <a:ext cx="1308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82535206-6859-1B7C-A245-C35F298902E6}"/>
              </a:ext>
            </a:extLst>
          </p:cNvPr>
          <p:cNvSpPr txBox="1">
            <a:spLocks/>
          </p:cNvSpPr>
          <p:nvPr/>
        </p:nvSpPr>
        <p:spPr>
          <a:xfrm>
            <a:off x="2973034" y="5323420"/>
            <a:ext cx="6245929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>
                <a:hlinkClick r:id="rId2"/>
              </a:rPr>
              <a:t>www.skr.se/primarvardskvalitet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FE3ED4-99C9-AD71-1514-63C1DB50FD17}"/>
              </a:ext>
            </a:extLst>
          </p:cNvPr>
          <p:cNvSpPr/>
          <p:nvPr/>
        </p:nvSpPr>
        <p:spPr>
          <a:xfrm>
            <a:off x="9950823" y="6034367"/>
            <a:ext cx="1938617" cy="73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Grafik, Teckensnitt, logotyp, symbol&#10;&#10;Automatiskt genererad beskrivning">
            <a:extLst>
              <a:ext uri="{FF2B5EF4-FFF2-40B4-BE49-F238E27FC236}">
                <a16:creationId xmlns:a16="http://schemas.microsoft.com/office/drawing/2014/main" id="{AB40052B-4860-5656-3987-E05F9AEC4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579" y="6016438"/>
            <a:ext cx="1597959" cy="62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023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essionsföreningarna_korr4" id="{0622CD03-646A-464B-A0B7-107415F1D3AE}" vid="{9DA69854-CB91-684A-B2C4-0C27E53284DC}"/>
    </a:ext>
  </a:extLst>
</a:theme>
</file>

<file path=ppt/theme/theme2.xml><?xml version="1.0" encoding="utf-8"?>
<a:theme xmlns:a="http://schemas.openxmlformats.org/drawingml/2006/main" name="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essionsföreningarna_korr4" id="{0622CD03-646A-464B-A0B7-107415F1D3AE}" vid="{9DA69854-CB91-684A-B2C4-0C27E53284D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7174</TotalTime>
  <Words>578</Words>
  <Application>Microsoft Office PowerPoint</Application>
  <PresentationFormat>Bredbild</PresentationFormat>
  <Paragraphs>52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2_Office-tema</vt:lpstr>
      <vt:lpstr>Region Jönköpings län</vt:lpstr>
      <vt:lpstr>1_Office-tema</vt:lpstr>
      <vt:lpstr>FoKUS Rehabilitering</vt:lpstr>
      <vt:lpstr>Manual till handledare</vt:lpstr>
      <vt:lpstr>Manual till handledare- Hitta indikatorerna – Artros på VC</vt:lpstr>
      <vt:lpstr>Manual till handledare-Artros på VC Diagram</vt:lpstr>
      <vt:lpstr>Manual till handledare-Artros på VC Detaljsida för en indikator</vt:lpstr>
      <vt:lpstr>Artros indikatorer  </vt:lpstr>
      <vt:lpstr>PowerPoint-presentation</vt:lpstr>
      <vt:lpstr>Lycka till och kontakta oss gärna för frågor eller synpunkter!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 Arvidsson</dc:creator>
  <cp:lastModifiedBy>Lena Zetterberg</cp:lastModifiedBy>
  <cp:revision>724</cp:revision>
  <dcterms:created xsi:type="dcterms:W3CDTF">2021-12-15T15:04:30Z</dcterms:created>
  <dcterms:modified xsi:type="dcterms:W3CDTF">2023-10-16T08:42:27Z</dcterms:modified>
</cp:coreProperties>
</file>