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  <p:sldMasterId id="2147483686" r:id="rId7"/>
    <p:sldMasterId id="2147483695" r:id="rId8"/>
    <p:sldMasterId id="2147483705" r:id="rId9"/>
    <p:sldMasterId id="2147483717" r:id="rId10"/>
    <p:sldMasterId id="2147483728" r:id="rId11"/>
    <p:sldMasterId id="2147483737" r:id="rId12"/>
    <p:sldMasterId id="2147483742" r:id="rId13"/>
    <p:sldMasterId id="2147483753" r:id="rId14"/>
  </p:sldMasterIdLst>
  <p:notesMasterIdLst>
    <p:notesMasterId r:id="rId38"/>
  </p:notesMasterIdLst>
  <p:sldIdLst>
    <p:sldId id="10170" r:id="rId15"/>
    <p:sldId id="10183" r:id="rId16"/>
    <p:sldId id="10069" r:id="rId17"/>
    <p:sldId id="10154" r:id="rId18"/>
    <p:sldId id="10051" r:id="rId19"/>
    <p:sldId id="10155" r:id="rId20"/>
    <p:sldId id="10122" r:id="rId21"/>
    <p:sldId id="10052" r:id="rId22"/>
    <p:sldId id="10124" r:id="rId23"/>
    <p:sldId id="10180" r:id="rId24"/>
    <p:sldId id="10070" r:id="rId25"/>
    <p:sldId id="10184" r:id="rId26"/>
    <p:sldId id="10125" r:id="rId27"/>
    <p:sldId id="10053" r:id="rId28"/>
    <p:sldId id="10178" r:id="rId29"/>
    <p:sldId id="10171" r:id="rId30"/>
    <p:sldId id="10182" r:id="rId31"/>
    <p:sldId id="287" r:id="rId32"/>
    <p:sldId id="10152" r:id="rId33"/>
    <p:sldId id="10056" r:id="rId34"/>
    <p:sldId id="10162" r:id="rId35"/>
    <p:sldId id="10140" r:id="rId36"/>
    <p:sldId id="10173" r:id="rId3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5FA601-93DE-10E3-6CD4-B4F050D836E8}" name="Löpare Johansson Lisbeth" initials="LJL" userId="S::lisbeth.lopare.johansson@skr.se::e183db6f-3e5c-404c-bfd2-46cd25e460d6" providerId="AD"/>
  <p188:author id="{1752B389-BE4D-3027-ACCB-6C8E3FC175E3}" name="Nilsson Anette" initials="NA" userId="S::anette.nilsson@skr.se::57ce7a6a-c799-4711-9c6f-3ff02d4896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5A0"/>
    <a:srgbClr val="089246"/>
    <a:srgbClr val="000000"/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6" autoAdjust="0"/>
    <p:restoredTop sz="95807" autoAdjust="0"/>
  </p:normalViewPr>
  <p:slideViewPr>
    <p:cSldViewPr snapToGrid="0">
      <p:cViewPr varScale="1">
        <p:scale>
          <a:sx n="111" d="100"/>
          <a:sy n="111" d="100"/>
        </p:scale>
        <p:origin x="648" y="200"/>
      </p:cViewPr>
      <p:guideLst/>
    </p:cSldViewPr>
  </p:slideViewPr>
  <p:outlineViewPr>
    <p:cViewPr>
      <p:scale>
        <a:sx n="33" d="100"/>
        <a:sy n="33" d="100"/>
      </p:scale>
      <p:origin x="0" y="-3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88" y="10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presProps" Target="presProps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31EAF-8109-0140-8D33-03B913B0EC3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479ADFC-C44D-C54D-ABD6-2B3AE1CEEA74}">
      <dgm:prSet custT="1"/>
      <dgm:spPr/>
      <dgm:t>
        <a:bodyPr/>
        <a:lstStyle/>
        <a:p>
          <a:pPr>
            <a:spcAft>
              <a:spcPts val="1356"/>
            </a:spcAft>
          </a:pPr>
          <a:r>
            <a:rPr lang="sv-SE" sz="1800" b="1"/>
            <a:t>Mikro</a:t>
          </a:r>
          <a:br>
            <a:rPr lang="sv-SE" sz="1400"/>
          </a:br>
          <a:r>
            <a:rPr lang="sv-SE" sz="1400"/>
            <a:t>Teamet kring individen</a:t>
          </a:r>
        </a:p>
      </dgm:t>
    </dgm:pt>
    <dgm:pt modelId="{5AC45BDF-5AA5-9346-AA2F-3D028A201008}" type="parTrans" cxnId="{75E5793C-25D2-9342-B6FB-6C4BAFACB5E8}">
      <dgm:prSet/>
      <dgm:spPr/>
      <dgm:t>
        <a:bodyPr/>
        <a:lstStyle/>
        <a:p>
          <a:endParaRPr lang="sv-SE" sz="1400"/>
        </a:p>
      </dgm:t>
    </dgm:pt>
    <dgm:pt modelId="{A36401AB-E146-BF4D-A18E-F3CEADA4BE75}" type="sibTrans" cxnId="{75E5793C-25D2-9342-B6FB-6C4BAFACB5E8}">
      <dgm:prSet/>
      <dgm:spPr/>
      <dgm:t>
        <a:bodyPr/>
        <a:lstStyle/>
        <a:p>
          <a:endParaRPr lang="sv-SE" sz="1400"/>
        </a:p>
      </dgm:t>
    </dgm:pt>
    <dgm:pt modelId="{86BF83F2-0D06-6643-BB5D-E646431D47C0}">
      <dgm:prSet custT="1"/>
      <dgm:spPr/>
      <dgm:t>
        <a:bodyPr/>
        <a:lstStyle/>
        <a:p>
          <a:pPr>
            <a:lnSpc>
              <a:spcPct val="100000"/>
            </a:lnSpc>
            <a:spcAft>
              <a:spcPts val="1356"/>
            </a:spcAft>
          </a:pPr>
          <a:r>
            <a:rPr lang="sv-SE" sz="1800" b="1" err="1"/>
            <a:t>Meso</a:t>
          </a:r>
          <a:br>
            <a:rPr lang="sv-SE" sz="1800" b="1"/>
          </a:br>
          <a:r>
            <a:rPr lang="sv-SE" sz="1400"/>
            <a:t> </a:t>
          </a:r>
          <a:r>
            <a:rPr lang="sv-SE" sz="1200" err="1"/>
            <a:t>Verksamhets-ansvariga</a:t>
          </a:r>
          <a:r>
            <a:rPr lang="sv-SE" sz="1200"/>
            <a:t> och stödsystem</a:t>
          </a:r>
        </a:p>
      </dgm:t>
    </dgm:pt>
    <dgm:pt modelId="{5590492D-36C3-694E-8901-CF8B953C8AE1}" type="parTrans" cxnId="{F037E443-6F10-4545-A849-CA140EE756E8}">
      <dgm:prSet/>
      <dgm:spPr/>
      <dgm:t>
        <a:bodyPr/>
        <a:lstStyle/>
        <a:p>
          <a:endParaRPr lang="sv-SE" sz="1400"/>
        </a:p>
      </dgm:t>
    </dgm:pt>
    <dgm:pt modelId="{F3A69674-BDA2-B949-A143-3F08C88580F8}" type="sibTrans" cxnId="{F037E443-6F10-4545-A849-CA140EE756E8}">
      <dgm:prSet/>
      <dgm:spPr/>
      <dgm:t>
        <a:bodyPr/>
        <a:lstStyle/>
        <a:p>
          <a:endParaRPr lang="sv-SE" sz="1400"/>
        </a:p>
      </dgm:t>
    </dgm:pt>
    <dgm:pt modelId="{AFC69643-CDD7-D14B-A24F-A314D9BF0906}">
      <dgm:prSet custT="1"/>
      <dgm:spPr/>
      <dgm:t>
        <a:bodyPr/>
        <a:lstStyle/>
        <a:p>
          <a:pPr>
            <a:spcAft>
              <a:spcPts val="1356"/>
            </a:spcAft>
          </a:pPr>
          <a:r>
            <a:rPr lang="sv-SE" sz="1800" b="1"/>
            <a:t>Makro</a:t>
          </a:r>
          <a:r>
            <a:rPr lang="sv-SE" sz="1400"/>
            <a:t> </a:t>
          </a:r>
          <a:r>
            <a:rPr lang="sv-SE" sz="1200"/>
            <a:t>Ledningssystem för samverkan</a:t>
          </a:r>
        </a:p>
      </dgm:t>
    </dgm:pt>
    <dgm:pt modelId="{BE95338F-AA2F-404F-82A6-2958B1B3EDBB}" type="parTrans" cxnId="{736E2736-87CB-244B-B0F1-CB65DA904733}">
      <dgm:prSet/>
      <dgm:spPr/>
      <dgm:t>
        <a:bodyPr/>
        <a:lstStyle/>
        <a:p>
          <a:endParaRPr lang="sv-SE" sz="1400"/>
        </a:p>
      </dgm:t>
    </dgm:pt>
    <dgm:pt modelId="{E12B87A6-0DBF-2740-BB28-C369B6AFF893}" type="sibTrans" cxnId="{736E2736-87CB-244B-B0F1-CB65DA904733}">
      <dgm:prSet/>
      <dgm:spPr/>
      <dgm:t>
        <a:bodyPr/>
        <a:lstStyle/>
        <a:p>
          <a:endParaRPr lang="sv-SE" sz="1400"/>
        </a:p>
      </dgm:t>
    </dgm:pt>
    <dgm:pt modelId="{C94715D1-003D-554F-9C46-4E0314CBB4A0}" type="pres">
      <dgm:prSet presAssocID="{E2731EAF-8109-0140-8D33-03B913B0EC3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7668867-9C17-964D-98A8-87EC4F2CF81C}" type="pres">
      <dgm:prSet presAssocID="{B479ADFC-C44D-C54D-ABD6-2B3AE1CEEA74}" presName="gear1" presStyleLbl="node1" presStyleIdx="0" presStyleCnt="3" custLinFactNeighborY="476">
        <dgm:presLayoutVars>
          <dgm:chMax val="1"/>
          <dgm:bulletEnabled val="1"/>
        </dgm:presLayoutVars>
      </dgm:prSet>
      <dgm:spPr/>
    </dgm:pt>
    <dgm:pt modelId="{9077E5B0-1943-354B-B0C3-333169464839}" type="pres">
      <dgm:prSet presAssocID="{B479ADFC-C44D-C54D-ABD6-2B3AE1CEEA74}" presName="gear1srcNode" presStyleLbl="node1" presStyleIdx="0" presStyleCnt="3"/>
      <dgm:spPr/>
    </dgm:pt>
    <dgm:pt modelId="{1530A004-726D-834F-81DC-A103E11CDDC1}" type="pres">
      <dgm:prSet presAssocID="{B479ADFC-C44D-C54D-ABD6-2B3AE1CEEA74}" presName="gear1dstNode" presStyleLbl="node1" presStyleIdx="0" presStyleCnt="3"/>
      <dgm:spPr/>
    </dgm:pt>
    <dgm:pt modelId="{81FC5193-E0BF-2445-B7EF-EFD0CB248E9B}" type="pres">
      <dgm:prSet presAssocID="{86BF83F2-0D06-6643-BB5D-E646431D47C0}" presName="gear2" presStyleLbl="node1" presStyleIdx="1" presStyleCnt="3" custLinFactNeighborY="6331">
        <dgm:presLayoutVars>
          <dgm:chMax val="1"/>
          <dgm:bulletEnabled val="1"/>
        </dgm:presLayoutVars>
      </dgm:prSet>
      <dgm:spPr/>
    </dgm:pt>
    <dgm:pt modelId="{82316234-D5FA-4043-BE50-07D80FB14E06}" type="pres">
      <dgm:prSet presAssocID="{86BF83F2-0D06-6643-BB5D-E646431D47C0}" presName="gear2srcNode" presStyleLbl="node1" presStyleIdx="1" presStyleCnt="3"/>
      <dgm:spPr/>
    </dgm:pt>
    <dgm:pt modelId="{D88C6B65-D17E-3743-B24B-F86BFB6C3539}" type="pres">
      <dgm:prSet presAssocID="{86BF83F2-0D06-6643-BB5D-E646431D47C0}" presName="gear2dstNode" presStyleLbl="node1" presStyleIdx="1" presStyleCnt="3"/>
      <dgm:spPr/>
    </dgm:pt>
    <dgm:pt modelId="{6D5FAB22-6A41-3C42-B02D-532D125109CE}" type="pres">
      <dgm:prSet presAssocID="{AFC69643-CDD7-D14B-A24F-A314D9BF0906}" presName="gear3" presStyleLbl="node1" presStyleIdx="2" presStyleCnt="3" custLinFactNeighborY="7644"/>
      <dgm:spPr/>
    </dgm:pt>
    <dgm:pt modelId="{1C1A19C3-B1DB-A646-933F-DAC33C6778BB}" type="pres">
      <dgm:prSet presAssocID="{AFC69643-CDD7-D14B-A24F-A314D9BF090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286165F-86F5-014B-83EC-8A851C9FE449}" type="pres">
      <dgm:prSet presAssocID="{AFC69643-CDD7-D14B-A24F-A314D9BF0906}" presName="gear3srcNode" presStyleLbl="node1" presStyleIdx="2" presStyleCnt="3"/>
      <dgm:spPr/>
    </dgm:pt>
    <dgm:pt modelId="{29FED0EA-8F65-2E46-AFF2-F4EF1CFE4953}" type="pres">
      <dgm:prSet presAssocID="{AFC69643-CDD7-D14B-A24F-A314D9BF0906}" presName="gear3dstNode" presStyleLbl="node1" presStyleIdx="2" presStyleCnt="3"/>
      <dgm:spPr/>
    </dgm:pt>
    <dgm:pt modelId="{1E50AB3B-F1A1-3A41-A09B-08E0DF8738A6}" type="pres">
      <dgm:prSet presAssocID="{A36401AB-E146-BF4D-A18E-F3CEADA4BE75}" presName="connector1" presStyleLbl="sibTrans2D1" presStyleIdx="0" presStyleCnt="3" custLinFactNeighborY="5208"/>
      <dgm:spPr/>
    </dgm:pt>
    <dgm:pt modelId="{247AB452-DBA3-3C47-8AC1-12DA8D56B613}" type="pres">
      <dgm:prSet presAssocID="{F3A69674-BDA2-B949-A143-3F08C88580F8}" presName="connector2" presStyleLbl="sibTrans2D1" presStyleIdx="1" presStyleCnt="3" custLinFactNeighborY="7168"/>
      <dgm:spPr/>
    </dgm:pt>
    <dgm:pt modelId="{BE0EA18B-3437-FC4C-A1D1-9A6AAD38F8B4}" type="pres">
      <dgm:prSet presAssocID="{E12B87A6-0DBF-2740-BB28-C369B6AFF893}" presName="connector3" presStyleLbl="sibTrans2D1" presStyleIdx="2" presStyleCnt="3" custLinFactNeighborY="6650"/>
      <dgm:spPr/>
    </dgm:pt>
  </dgm:ptLst>
  <dgm:cxnLst>
    <dgm:cxn modelId="{D8CF380C-5760-3B40-96FC-AF08D950D139}" type="presOf" srcId="{B479ADFC-C44D-C54D-ABD6-2B3AE1CEEA74}" destId="{1530A004-726D-834F-81DC-A103E11CDDC1}" srcOrd="2" destOrd="0" presId="urn:microsoft.com/office/officeart/2005/8/layout/gear1"/>
    <dgm:cxn modelId="{79A9BF1A-FEAB-2340-9EDF-5E5291A2FFC8}" type="presOf" srcId="{B479ADFC-C44D-C54D-ABD6-2B3AE1CEEA74}" destId="{D7668867-9C17-964D-98A8-87EC4F2CF81C}" srcOrd="0" destOrd="0" presId="urn:microsoft.com/office/officeart/2005/8/layout/gear1"/>
    <dgm:cxn modelId="{736E2736-87CB-244B-B0F1-CB65DA904733}" srcId="{E2731EAF-8109-0140-8D33-03B913B0EC32}" destId="{AFC69643-CDD7-D14B-A24F-A314D9BF0906}" srcOrd="2" destOrd="0" parTransId="{BE95338F-AA2F-404F-82A6-2958B1B3EDBB}" sibTransId="{E12B87A6-0DBF-2740-BB28-C369B6AFF893}"/>
    <dgm:cxn modelId="{75E5793C-25D2-9342-B6FB-6C4BAFACB5E8}" srcId="{E2731EAF-8109-0140-8D33-03B913B0EC32}" destId="{B479ADFC-C44D-C54D-ABD6-2B3AE1CEEA74}" srcOrd="0" destOrd="0" parTransId="{5AC45BDF-5AA5-9346-AA2F-3D028A201008}" sibTransId="{A36401AB-E146-BF4D-A18E-F3CEADA4BE75}"/>
    <dgm:cxn modelId="{7F5EBE3D-A81A-E244-A414-4E07E579D4AA}" type="presOf" srcId="{AFC69643-CDD7-D14B-A24F-A314D9BF0906}" destId="{29FED0EA-8F65-2E46-AFF2-F4EF1CFE4953}" srcOrd="3" destOrd="0" presId="urn:microsoft.com/office/officeart/2005/8/layout/gear1"/>
    <dgm:cxn modelId="{F037E443-6F10-4545-A849-CA140EE756E8}" srcId="{E2731EAF-8109-0140-8D33-03B913B0EC32}" destId="{86BF83F2-0D06-6643-BB5D-E646431D47C0}" srcOrd="1" destOrd="0" parTransId="{5590492D-36C3-694E-8901-CF8B953C8AE1}" sibTransId="{F3A69674-BDA2-B949-A143-3F08C88580F8}"/>
    <dgm:cxn modelId="{DAFA0673-338B-F94E-994E-7410DDCA75BA}" type="presOf" srcId="{E12B87A6-0DBF-2740-BB28-C369B6AFF893}" destId="{BE0EA18B-3437-FC4C-A1D1-9A6AAD38F8B4}" srcOrd="0" destOrd="0" presId="urn:microsoft.com/office/officeart/2005/8/layout/gear1"/>
    <dgm:cxn modelId="{F0D42B82-20EA-F444-8384-F3D1F8FF9146}" type="presOf" srcId="{AFC69643-CDD7-D14B-A24F-A314D9BF0906}" destId="{1C1A19C3-B1DB-A646-933F-DAC33C6778BB}" srcOrd="1" destOrd="0" presId="urn:microsoft.com/office/officeart/2005/8/layout/gear1"/>
    <dgm:cxn modelId="{6948D387-A06D-6144-8F7F-02EF1F605EE6}" type="presOf" srcId="{AFC69643-CDD7-D14B-A24F-A314D9BF0906}" destId="{6D5FAB22-6A41-3C42-B02D-532D125109CE}" srcOrd="0" destOrd="0" presId="urn:microsoft.com/office/officeart/2005/8/layout/gear1"/>
    <dgm:cxn modelId="{71D7A4A2-EC6A-3342-B9CE-04BDE5E5C25C}" type="presOf" srcId="{F3A69674-BDA2-B949-A143-3F08C88580F8}" destId="{247AB452-DBA3-3C47-8AC1-12DA8D56B613}" srcOrd="0" destOrd="0" presId="urn:microsoft.com/office/officeart/2005/8/layout/gear1"/>
    <dgm:cxn modelId="{31FF28A7-97EA-A344-8BC4-A161AAD7AA33}" type="presOf" srcId="{E2731EAF-8109-0140-8D33-03B913B0EC32}" destId="{C94715D1-003D-554F-9C46-4E0314CBB4A0}" srcOrd="0" destOrd="0" presId="urn:microsoft.com/office/officeart/2005/8/layout/gear1"/>
    <dgm:cxn modelId="{051EECA7-6ECB-694A-906D-BB9ECF2B5299}" type="presOf" srcId="{86BF83F2-0D06-6643-BB5D-E646431D47C0}" destId="{81FC5193-E0BF-2445-B7EF-EFD0CB248E9B}" srcOrd="0" destOrd="0" presId="urn:microsoft.com/office/officeart/2005/8/layout/gear1"/>
    <dgm:cxn modelId="{3ABA14AF-E5F8-424B-B3FE-D36BAF59AD6C}" type="presOf" srcId="{A36401AB-E146-BF4D-A18E-F3CEADA4BE75}" destId="{1E50AB3B-F1A1-3A41-A09B-08E0DF8738A6}" srcOrd="0" destOrd="0" presId="urn:microsoft.com/office/officeart/2005/8/layout/gear1"/>
    <dgm:cxn modelId="{10F9BAB2-3CE4-4449-8CA4-649C63737D2D}" type="presOf" srcId="{AFC69643-CDD7-D14B-A24F-A314D9BF0906}" destId="{6286165F-86F5-014B-83EC-8A851C9FE449}" srcOrd="2" destOrd="0" presId="urn:microsoft.com/office/officeart/2005/8/layout/gear1"/>
    <dgm:cxn modelId="{6BCD02D4-1625-5D4C-A8FB-12A01B66427B}" type="presOf" srcId="{86BF83F2-0D06-6643-BB5D-E646431D47C0}" destId="{D88C6B65-D17E-3743-B24B-F86BFB6C3539}" srcOrd="2" destOrd="0" presId="urn:microsoft.com/office/officeart/2005/8/layout/gear1"/>
    <dgm:cxn modelId="{018342DD-17A2-AA45-8ADD-45063A3A118F}" type="presOf" srcId="{B479ADFC-C44D-C54D-ABD6-2B3AE1CEEA74}" destId="{9077E5B0-1943-354B-B0C3-333169464839}" srcOrd="1" destOrd="0" presId="urn:microsoft.com/office/officeart/2005/8/layout/gear1"/>
    <dgm:cxn modelId="{DC7E61EF-D635-1B42-853A-CF278B4E96FF}" type="presOf" srcId="{86BF83F2-0D06-6643-BB5D-E646431D47C0}" destId="{82316234-D5FA-4043-BE50-07D80FB14E06}" srcOrd="1" destOrd="0" presId="urn:microsoft.com/office/officeart/2005/8/layout/gear1"/>
    <dgm:cxn modelId="{82A32D0C-102F-7248-AFB1-FFF150FFADFA}" type="presParOf" srcId="{C94715D1-003D-554F-9C46-4E0314CBB4A0}" destId="{D7668867-9C17-964D-98A8-87EC4F2CF81C}" srcOrd="0" destOrd="0" presId="urn:microsoft.com/office/officeart/2005/8/layout/gear1"/>
    <dgm:cxn modelId="{4199ABCC-FB0E-9B4E-9E80-ADE569A1CBCD}" type="presParOf" srcId="{C94715D1-003D-554F-9C46-4E0314CBB4A0}" destId="{9077E5B0-1943-354B-B0C3-333169464839}" srcOrd="1" destOrd="0" presId="urn:microsoft.com/office/officeart/2005/8/layout/gear1"/>
    <dgm:cxn modelId="{69D20776-AEBC-BF40-A9F7-BDF890CE11CB}" type="presParOf" srcId="{C94715D1-003D-554F-9C46-4E0314CBB4A0}" destId="{1530A004-726D-834F-81DC-A103E11CDDC1}" srcOrd="2" destOrd="0" presId="urn:microsoft.com/office/officeart/2005/8/layout/gear1"/>
    <dgm:cxn modelId="{5AD4191A-4498-DB4A-AB10-D0433A5D7710}" type="presParOf" srcId="{C94715D1-003D-554F-9C46-4E0314CBB4A0}" destId="{81FC5193-E0BF-2445-B7EF-EFD0CB248E9B}" srcOrd="3" destOrd="0" presId="urn:microsoft.com/office/officeart/2005/8/layout/gear1"/>
    <dgm:cxn modelId="{947EA3FE-9800-0446-836D-CAC61EA19AA4}" type="presParOf" srcId="{C94715D1-003D-554F-9C46-4E0314CBB4A0}" destId="{82316234-D5FA-4043-BE50-07D80FB14E06}" srcOrd="4" destOrd="0" presId="urn:microsoft.com/office/officeart/2005/8/layout/gear1"/>
    <dgm:cxn modelId="{AEE71437-4488-4C4A-AE65-ED5F82EAF97D}" type="presParOf" srcId="{C94715D1-003D-554F-9C46-4E0314CBB4A0}" destId="{D88C6B65-D17E-3743-B24B-F86BFB6C3539}" srcOrd="5" destOrd="0" presId="urn:microsoft.com/office/officeart/2005/8/layout/gear1"/>
    <dgm:cxn modelId="{9C90B6DB-7A7A-C040-863D-333F45CD902B}" type="presParOf" srcId="{C94715D1-003D-554F-9C46-4E0314CBB4A0}" destId="{6D5FAB22-6A41-3C42-B02D-532D125109CE}" srcOrd="6" destOrd="0" presId="urn:microsoft.com/office/officeart/2005/8/layout/gear1"/>
    <dgm:cxn modelId="{1A12BF5E-FED7-3B45-9CAE-AD724D76B9C0}" type="presParOf" srcId="{C94715D1-003D-554F-9C46-4E0314CBB4A0}" destId="{1C1A19C3-B1DB-A646-933F-DAC33C6778BB}" srcOrd="7" destOrd="0" presId="urn:microsoft.com/office/officeart/2005/8/layout/gear1"/>
    <dgm:cxn modelId="{132BF875-ACF3-2A4A-93A0-00B819BE47DD}" type="presParOf" srcId="{C94715D1-003D-554F-9C46-4E0314CBB4A0}" destId="{6286165F-86F5-014B-83EC-8A851C9FE449}" srcOrd="8" destOrd="0" presId="urn:microsoft.com/office/officeart/2005/8/layout/gear1"/>
    <dgm:cxn modelId="{A30A79FE-94E8-9C45-861F-3D0FBAE88337}" type="presParOf" srcId="{C94715D1-003D-554F-9C46-4E0314CBB4A0}" destId="{29FED0EA-8F65-2E46-AFF2-F4EF1CFE4953}" srcOrd="9" destOrd="0" presId="urn:microsoft.com/office/officeart/2005/8/layout/gear1"/>
    <dgm:cxn modelId="{A660E813-AC46-244B-A958-2C5ABB03C441}" type="presParOf" srcId="{C94715D1-003D-554F-9C46-4E0314CBB4A0}" destId="{1E50AB3B-F1A1-3A41-A09B-08E0DF8738A6}" srcOrd="10" destOrd="0" presId="urn:microsoft.com/office/officeart/2005/8/layout/gear1"/>
    <dgm:cxn modelId="{2F427936-D2DF-FE40-9BBA-F7E07AEF13B7}" type="presParOf" srcId="{C94715D1-003D-554F-9C46-4E0314CBB4A0}" destId="{247AB452-DBA3-3C47-8AC1-12DA8D56B613}" srcOrd="11" destOrd="0" presId="urn:microsoft.com/office/officeart/2005/8/layout/gear1"/>
    <dgm:cxn modelId="{5B53974A-939F-1C40-9799-5A2849B9BFBD}" type="presParOf" srcId="{C94715D1-003D-554F-9C46-4E0314CBB4A0}" destId="{BE0EA18B-3437-FC4C-A1D1-9A6AAD38F8B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68867-9C17-964D-98A8-87EC4F2CF81C}">
      <dsp:nvSpPr>
        <dsp:cNvPr id="0" name=""/>
        <dsp:cNvSpPr/>
      </dsp:nvSpPr>
      <dsp:spPr>
        <a:xfrm>
          <a:off x="4494722" y="2493565"/>
          <a:ext cx="3047690" cy="304769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1356"/>
            </a:spcAft>
            <a:buNone/>
          </a:pPr>
          <a:r>
            <a:rPr lang="sv-SE" sz="1800" b="1" kern="1200"/>
            <a:t>Mikro</a:t>
          </a:r>
          <a:br>
            <a:rPr lang="sv-SE" sz="1400" kern="1200"/>
          </a:br>
          <a:r>
            <a:rPr lang="sv-SE" sz="1400" kern="1200"/>
            <a:t>Teamet kring individen</a:t>
          </a:r>
        </a:p>
      </dsp:txBody>
      <dsp:txXfrm>
        <a:off x="5107443" y="3207472"/>
        <a:ext cx="1822248" cy="1566575"/>
      </dsp:txXfrm>
    </dsp:sp>
    <dsp:sp modelId="{81FC5193-E0BF-2445-B7EF-EFD0CB248E9B}">
      <dsp:nvSpPr>
        <dsp:cNvPr id="0" name=""/>
        <dsp:cNvSpPr/>
      </dsp:nvSpPr>
      <dsp:spPr>
        <a:xfrm>
          <a:off x="2721520" y="1913528"/>
          <a:ext cx="2216502" cy="221650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1356"/>
            </a:spcAft>
            <a:buNone/>
          </a:pPr>
          <a:r>
            <a:rPr lang="sv-SE" sz="1800" b="1" kern="1200" err="1"/>
            <a:t>Meso</a:t>
          </a:r>
          <a:br>
            <a:rPr lang="sv-SE" sz="1800" b="1" kern="1200"/>
          </a:br>
          <a:r>
            <a:rPr lang="sv-SE" sz="1400" kern="1200"/>
            <a:t> </a:t>
          </a:r>
          <a:r>
            <a:rPr lang="sv-SE" sz="1200" kern="1200" err="1"/>
            <a:t>Verksamhets-ansvariga</a:t>
          </a:r>
          <a:r>
            <a:rPr lang="sv-SE" sz="1200" kern="1200"/>
            <a:t> och stödsystem</a:t>
          </a:r>
        </a:p>
      </dsp:txBody>
      <dsp:txXfrm>
        <a:off x="3279531" y="2474912"/>
        <a:ext cx="1100480" cy="1093734"/>
      </dsp:txXfrm>
    </dsp:sp>
    <dsp:sp modelId="{6D5FAB22-6A41-3C42-B02D-532D125109CE}">
      <dsp:nvSpPr>
        <dsp:cNvPr id="0" name=""/>
        <dsp:cNvSpPr/>
      </dsp:nvSpPr>
      <dsp:spPr>
        <a:xfrm rot="20700000">
          <a:off x="3962988" y="447356"/>
          <a:ext cx="2171719" cy="217171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1356"/>
            </a:spcAft>
            <a:buNone/>
          </a:pPr>
          <a:r>
            <a:rPr lang="sv-SE" sz="1800" b="1" kern="1200"/>
            <a:t>Makro</a:t>
          </a:r>
          <a:r>
            <a:rPr lang="sv-SE" sz="1400" kern="1200"/>
            <a:t> </a:t>
          </a:r>
          <a:r>
            <a:rPr lang="sv-SE" sz="1200" kern="1200"/>
            <a:t>Ledningssystem för samverkan</a:t>
          </a:r>
        </a:p>
      </dsp:txBody>
      <dsp:txXfrm rot="-20700000">
        <a:off x="4439310" y="923678"/>
        <a:ext cx="1219076" cy="1219076"/>
      </dsp:txXfrm>
    </dsp:sp>
    <dsp:sp modelId="{1E50AB3B-F1A1-3A41-A09B-08E0DF8738A6}">
      <dsp:nvSpPr>
        <dsp:cNvPr id="0" name=""/>
        <dsp:cNvSpPr/>
      </dsp:nvSpPr>
      <dsp:spPr>
        <a:xfrm>
          <a:off x="4275441" y="2228221"/>
          <a:ext cx="3901044" cy="3901044"/>
        </a:xfrm>
        <a:prstGeom prst="circularArrow">
          <a:avLst>
            <a:gd name="adj1" fmla="val 4688"/>
            <a:gd name="adj2" fmla="val 299029"/>
            <a:gd name="adj3" fmla="val 2541099"/>
            <a:gd name="adj4" fmla="val 1580857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AB452-DBA3-3C47-8AC1-12DA8D56B613}">
      <dsp:nvSpPr>
        <dsp:cNvPr id="0" name=""/>
        <dsp:cNvSpPr/>
      </dsp:nvSpPr>
      <dsp:spPr>
        <a:xfrm>
          <a:off x="2328982" y="1480159"/>
          <a:ext cx="2834352" cy="28343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EA18B-3437-FC4C-A1D1-9A6AAD38F8B4}">
      <dsp:nvSpPr>
        <dsp:cNvPr id="0" name=""/>
        <dsp:cNvSpPr/>
      </dsp:nvSpPr>
      <dsp:spPr>
        <a:xfrm>
          <a:off x="3460647" y="-34203"/>
          <a:ext cx="3056002" cy="305600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7EA94-0098-46B9-9449-DF475407CD5C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713DF-A62A-40D4-8F5D-8108BFCFB1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93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713DF-A62A-40D4-8F5D-8108BFCFB12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6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713DF-A62A-40D4-8F5D-8108BFCFB12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4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713DF-A62A-40D4-8F5D-8108BFCFB12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27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713DF-A62A-40D4-8F5D-8108BFCFB12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86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44401-568A-494C-BAC8-7EC91C2B605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79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44401-568A-494C-BAC8-7EC91C2B605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35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44401-568A-494C-BAC8-7EC91C2B605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329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44401-568A-494C-BAC8-7EC91C2B605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64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90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83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223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3459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5127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056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1264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1857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94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227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448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78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249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3372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6579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159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185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5869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C07B919C-66BA-4EE9-B4B5-5D94DE20BC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6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avsni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91DB7D1E-37AF-4FA0-8FD2-F23EC80E0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5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0CF1DFE-83CD-4DBA-9864-1BB764A14C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277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66BA1DF9-F254-47E8-AD5B-F1789C944E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2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0966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628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054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670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5155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644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709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7604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3664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64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0256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47833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773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84275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9919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86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16.jpg"/><Relationship Id="rId4" Type="http://schemas.openxmlformats.org/officeDocument/2006/relationships/slideLayout" Target="../slideLayouts/slideLayout81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.emf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FBF56087-D006-4AE0-B04E-26938F3EF5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420EEB1-80E0-4243-AAA6-40D671C33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7BC3E9A-336E-4FA4-891B-A73729A1A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55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907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7" r:id="rId9"/>
    <p:sldLayoutId id="2147483751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05E2CB7E-A3C4-4B87-A60A-A968FF73A4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2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screen9.com/preview/-P96VRrdckCYdYs3VZUQjD8lGsOfBe3x7CDHXveD5L1KjlMHHOaJD2Znf3XU3jc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hyperlink" Target="https://api.screen9.com/preview/mi0x3Sa__WBda8TTVECy3H6nlBftV1V-IVTnYtj1_9dDX8sHFDKTtuVW3TXxeaE3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folkhalsaochsjukvard.rjl.se/api/Evolution/pdf/2cbac833-288d-48f6-8a2c-8305c593f63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screen9.com/preview/fSXviHJhiX19gEgQaU2vP_WnPgtfcAaLM6LO7BRpLBD9iZlWev90GdbPuRuXipQ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screen9.com/preview/dRuHpOCIXRXP_i79SMUkuj7EupdDqFMeqsfZ6tpgKrQTCmxnVWW-UDFErp2Gq_d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1.png"/><Relationship Id="rId4" Type="http://schemas.openxmlformats.org/officeDocument/2006/relationships/hyperlink" Target="https://meetingsplus.vll.se/welcome-sv/namnder-styrelser/halso-och-sjukvardsnamnden/mote-2022-09-22/agenda/fallstudie-styrsystem-for-samverkan-i-nara-vard-skelleftea-nvo-slutversion-mars-2022pdf?downloadMode=ope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6E93411-2BF0-F1CE-E18C-6468D2C28A07}"/>
              </a:ext>
            </a:extLst>
          </p:cNvPr>
          <p:cNvSpPr txBox="1">
            <a:spLocks/>
          </p:cNvSpPr>
          <p:nvPr/>
        </p:nvSpPr>
        <p:spPr>
          <a:xfrm>
            <a:off x="918703" y="2445544"/>
            <a:ext cx="5177298" cy="1966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sv-SE" sz="4800" dirty="0">
                <a:solidFill>
                  <a:schemeClr val="bg1"/>
                </a:solidFill>
              </a:rPr>
              <a:t>Fem steg till plan för gemensam primärvård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0A68895-F1EA-9AE3-6A48-29ED15E2B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46" y="2152567"/>
            <a:ext cx="5143018" cy="36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3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7ADFF5-7F72-9253-399E-4D486AE2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Ledningsnivåer</a:t>
            </a:r>
            <a:br>
              <a:rPr lang="sv-SE" sz="4000" dirty="0"/>
            </a:b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7E6F66-86D8-AC91-1E34-E19E0866F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89" y="1969685"/>
            <a:ext cx="8230386" cy="37385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2100" dirty="0"/>
              <a:t>Arbetet med att ta fram en gemensam plan för primärvården initieras på huvudmammanivå av kommundirektör tillsammans med regiondirektör.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100" dirty="0"/>
              <a:t>Ansvariga personer/ roll på makronivå har det systemövergripande ansvaret i det fortsatta arbetet.</a:t>
            </a:r>
          </a:p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CE6EF9FC-B10F-57A3-8ABD-1BD240F30A25}"/>
              </a:ext>
            </a:extLst>
          </p:cNvPr>
          <p:cNvSpPr txBox="1">
            <a:spLocks/>
          </p:cNvSpPr>
          <p:nvPr/>
        </p:nvSpPr>
        <p:spPr>
          <a:xfrm>
            <a:off x="1061459" y="246718"/>
            <a:ext cx="9609825" cy="50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>
                <a:latin typeface="+mn-lt"/>
              </a:rPr>
              <a:t>Agera gemensamt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3E18D7DD-80EB-3BF4-7D29-03C7B9B26A67}"/>
              </a:ext>
            </a:extLst>
          </p:cNvPr>
          <p:cNvSpPr/>
          <p:nvPr/>
        </p:nvSpPr>
        <p:spPr>
          <a:xfrm>
            <a:off x="745489" y="222856"/>
            <a:ext cx="315970" cy="27793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506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D0AE2C-30F9-4368-ED94-ED11E700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987218"/>
            <a:ext cx="6570285" cy="1112405"/>
          </a:xfrm>
        </p:spPr>
        <p:txBody>
          <a:bodyPr/>
          <a:lstStyle/>
          <a:p>
            <a:r>
              <a:rPr lang="sv-SE" sz="4000" dirty="0"/>
              <a:t>Det organisatoriska samspelet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0B6DAC-B8F7-8D92-5D56-576FCE79A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3" y="2586048"/>
            <a:ext cx="5721579" cy="37385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</a:rPr>
              <a:t>A</a:t>
            </a:r>
            <a:r>
              <a:rPr lang="sv-SE" sz="2000" dirty="0">
                <a:effectLst/>
                <a:latin typeface="+mj-lt"/>
              </a:rPr>
              <a:t>rbetet i organisationerna sker på tre </a:t>
            </a:r>
            <a:r>
              <a:rPr lang="sv-SE" sz="2000" dirty="0" err="1">
                <a:effectLst/>
                <a:latin typeface="+mj-lt"/>
              </a:rPr>
              <a:t>nivåer</a:t>
            </a:r>
            <a:r>
              <a:rPr lang="sv-SE" sz="2000" dirty="0">
                <a:latin typeface="+mj-lt"/>
              </a:rPr>
              <a:t>:</a:t>
            </a:r>
            <a:r>
              <a:rPr lang="sv-SE" sz="2000" dirty="0">
                <a:effectLst/>
                <a:latin typeface="+mj-lt"/>
              </a:rPr>
              <a:t> mikro, </a:t>
            </a:r>
            <a:r>
              <a:rPr lang="sv-SE" sz="2000" dirty="0" err="1">
                <a:effectLst/>
                <a:latin typeface="+mj-lt"/>
              </a:rPr>
              <a:t>meso</a:t>
            </a:r>
            <a:r>
              <a:rPr lang="sv-SE" sz="2000" dirty="0">
                <a:effectLst/>
                <a:latin typeface="+mj-lt"/>
              </a:rPr>
              <a:t> och makro.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latin typeface="+mj-lt"/>
              </a:rPr>
              <a:t>Dessa ska samspela och </a:t>
            </a:r>
            <a:r>
              <a:rPr lang="sv-SE" sz="2000" dirty="0" err="1">
                <a:effectLst/>
                <a:latin typeface="+mj-lt"/>
              </a:rPr>
              <a:t>stödja</a:t>
            </a:r>
            <a:r>
              <a:rPr lang="sv-SE" sz="2000" dirty="0">
                <a:effectLst/>
                <a:latin typeface="+mj-lt"/>
              </a:rPr>
              <a:t> </a:t>
            </a:r>
            <a:r>
              <a:rPr lang="sv-SE" sz="2000" dirty="0" err="1">
                <a:effectLst/>
                <a:latin typeface="+mj-lt"/>
              </a:rPr>
              <a:t>utförandet</a:t>
            </a:r>
            <a:r>
              <a:rPr lang="sv-SE" sz="2000" dirty="0">
                <a:effectLst/>
                <a:latin typeface="+mj-lt"/>
              </a:rPr>
              <a:t> av </a:t>
            </a:r>
            <a:r>
              <a:rPr lang="sv-SE" sz="2000" dirty="0" err="1">
                <a:effectLst/>
                <a:latin typeface="+mj-lt"/>
              </a:rPr>
              <a:t>primärvårdsuppdraget</a:t>
            </a:r>
            <a:r>
              <a:rPr lang="sv-SE" sz="2000" dirty="0">
                <a:effectLst/>
                <a:latin typeface="+mj-lt"/>
              </a:rPr>
              <a:t> som regionen och kommunerna har tillsammans.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latin typeface="+mj-lt"/>
              </a:rPr>
              <a:t>Genom att beskriva </a:t>
            </a:r>
            <a:r>
              <a:rPr lang="sv-SE" sz="2000" dirty="0" err="1">
                <a:effectLst/>
                <a:latin typeface="+mj-lt"/>
              </a:rPr>
              <a:t>målsättning</a:t>
            </a:r>
            <a:r>
              <a:rPr lang="sv-SE" sz="2000" dirty="0">
                <a:effectLst/>
                <a:latin typeface="+mj-lt"/>
              </a:rPr>
              <a:t> </a:t>
            </a:r>
            <a:r>
              <a:rPr lang="sv-SE" sz="2000" dirty="0" err="1">
                <a:effectLst/>
                <a:latin typeface="+mj-lt"/>
              </a:rPr>
              <a:t>för</a:t>
            </a:r>
            <a:r>
              <a:rPr lang="sv-SE" sz="2000" dirty="0">
                <a:effectLst/>
                <a:latin typeface="+mj-lt"/>
              </a:rPr>
              <a:t> mikro- </a:t>
            </a:r>
            <a:r>
              <a:rPr lang="sv-SE" sz="2000" dirty="0" err="1">
                <a:effectLst/>
                <a:latin typeface="+mj-lt"/>
              </a:rPr>
              <a:t>meso</a:t>
            </a:r>
            <a:r>
              <a:rPr lang="sv-SE" sz="2000" dirty="0">
                <a:effectLst/>
                <a:latin typeface="+mj-lt"/>
              </a:rPr>
              <a:t>- och </a:t>
            </a:r>
            <a:r>
              <a:rPr lang="sv-SE" sz="2000" dirty="0" err="1">
                <a:effectLst/>
                <a:latin typeface="+mj-lt"/>
              </a:rPr>
              <a:t>makronivån</a:t>
            </a:r>
            <a:r>
              <a:rPr lang="sv-SE" sz="2000" dirty="0">
                <a:effectLst/>
                <a:latin typeface="+mj-lt"/>
              </a:rPr>
              <a:t>, kan </a:t>
            </a:r>
            <a:r>
              <a:rPr lang="sv-SE" sz="2000" dirty="0">
                <a:latin typeface="+mj-lt"/>
              </a:rPr>
              <a:t>bästa</a:t>
            </a:r>
            <a:r>
              <a:rPr lang="sv-SE" sz="2000" dirty="0">
                <a:effectLst/>
                <a:latin typeface="+mj-lt"/>
              </a:rPr>
              <a:t> </a:t>
            </a:r>
            <a:r>
              <a:rPr lang="sv-SE" sz="2000" dirty="0" err="1">
                <a:effectLst/>
                <a:latin typeface="+mj-lt"/>
              </a:rPr>
              <a:t>förutsättningar</a:t>
            </a:r>
            <a:r>
              <a:rPr lang="sv-SE" sz="2000" dirty="0">
                <a:effectLst/>
                <a:latin typeface="+mj-lt"/>
              </a:rPr>
              <a:t> skapas för mikrosystemens </a:t>
            </a:r>
            <a:r>
              <a:rPr lang="sv-SE" sz="2000" dirty="0" err="1">
                <a:effectLst/>
                <a:latin typeface="+mj-lt"/>
              </a:rPr>
              <a:t>möte</a:t>
            </a:r>
            <a:r>
              <a:rPr lang="sv-SE" sz="2000" dirty="0">
                <a:effectLst/>
                <a:latin typeface="+mj-lt"/>
              </a:rPr>
              <a:t> med </a:t>
            </a:r>
            <a:r>
              <a:rPr lang="sv-SE" sz="2000" dirty="0" err="1">
                <a:effectLst/>
                <a:latin typeface="+mj-lt"/>
              </a:rPr>
              <a:t>invånaren</a:t>
            </a:r>
            <a:r>
              <a:rPr lang="sv-SE" sz="2000" dirty="0">
                <a:effectLst/>
                <a:latin typeface="+mj-lt"/>
              </a:rPr>
              <a:t>.</a:t>
            </a:r>
            <a:br>
              <a:rPr lang="sv-SE" dirty="0">
                <a:effectLst/>
                <a:latin typeface="+mj-lt"/>
              </a:rPr>
            </a:br>
            <a:endParaRPr lang="sv-SE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7316C21-00EA-C098-4AF1-8367F16CB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88509"/>
              </p:ext>
            </p:extLst>
          </p:nvPr>
        </p:nvGraphicFramePr>
        <p:xfrm>
          <a:off x="3987384" y="95046"/>
          <a:ext cx="9543571" cy="554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806827FF-4D6D-4490-8720-69F7CFADB7E5}"/>
              </a:ext>
            </a:extLst>
          </p:cNvPr>
          <p:cNvSpPr txBox="1"/>
          <p:nvPr/>
        </p:nvSpPr>
        <p:spPr>
          <a:xfrm>
            <a:off x="745489" y="6011245"/>
            <a:ext cx="6103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>
                <a:solidFill>
                  <a:srgbClr val="1C1C1C"/>
                </a:solidFill>
              </a:rPr>
              <a:t>Bild hämtad från </a:t>
            </a:r>
            <a:r>
              <a:rPr lang="sv-SE" sz="1200">
                <a:solidFill>
                  <a:srgbClr val="1C1C1C"/>
                </a:solidFill>
                <a:effectLst/>
              </a:rPr>
              <a:t>Gemensam plan för primärvård Jönköpings län. </a:t>
            </a:r>
            <a:endParaRPr lang="sv-SE" sz="1200">
              <a:effectLst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2EEC45D-8CF4-17AF-B98A-3F921C76BD2B}"/>
              </a:ext>
            </a:extLst>
          </p:cNvPr>
          <p:cNvSpPr txBox="1">
            <a:spLocks/>
          </p:cNvSpPr>
          <p:nvPr/>
        </p:nvSpPr>
        <p:spPr>
          <a:xfrm>
            <a:off x="1061459" y="253505"/>
            <a:ext cx="9609825" cy="50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>
                <a:latin typeface="+mn-lt"/>
              </a:rPr>
              <a:t>Agera gemensamt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4ED2CA7D-5B37-89D0-38BE-37C4E806A3D4}"/>
              </a:ext>
            </a:extLst>
          </p:cNvPr>
          <p:cNvSpPr/>
          <p:nvPr/>
        </p:nvSpPr>
        <p:spPr>
          <a:xfrm>
            <a:off x="745489" y="222856"/>
            <a:ext cx="315970" cy="27793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17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40FC46-7065-EF44-DD5F-CB9280F479CE}"/>
              </a:ext>
            </a:extLst>
          </p:cNvPr>
          <p:cNvSpPr txBox="1">
            <a:spLocks/>
          </p:cNvSpPr>
          <p:nvPr/>
        </p:nvSpPr>
        <p:spPr>
          <a:xfrm>
            <a:off x="652201" y="975186"/>
            <a:ext cx="9609825" cy="1112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/>
              <a:t>Ansvar: Mikro – </a:t>
            </a:r>
            <a:r>
              <a:rPr lang="sv-SE" sz="4000" dirty="0" err="1"/>
              <a:t>Meso</a:t>
            </a:r>
            <a:r>
              <a:rPr lang="sv-SE" sz="4000" dirty="0"/>
              <a:t> – Makro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706D73D-AE47-A615-3D46-3F93A86B6B5A}"/>
              </a:ext>
            </a:extLst>
          </p:cNvPr>
          <p:cNvSpPr txBox="1">
            <a:spLocks/>
          </p:cNvSpPr>
          <p:nvPr/>
        </p:nvSpPr>
        <p:spPr>
          <a:xfrm>
            <a:off x="1061459" y="253505"/>
            <a:ext cx="9609825" cy="50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>
                <a:latin typeface="+mn-lt"/>
              </a:rPr>
              <a:t>Agera gemensamt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6D8F9E18-DB45-32D9-CFD9-299DFB5F7FCD}"/>
              </a:ext>
            </a:extLst>
          </p:cNvPr>
          <p:cNvSpPr/>
          <p:nvPr/>
        </p:nvSpPr>
        <p:spPr>
          <a:xfrm>
            <a:off x="745489" y="222856"/>
            <a:ext cx="315970" cy="27793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/>
              <a:t>3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EDC511E-A751-CC42-9E8A-D83C4E219657}"/>
              </a:ext>
            </a:extLst>
          </p:cNvPr>
          <p:cNvSpPr txBox="1"/>
          <p:nvPr/>
        </p:nvSpPr>
        <p:spPr>
          <a:xfrm>
            <a:off x="652201" y="1964042"/>
            <a:ext cx="9127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/>
              <a:t>De uppsatta målen och de vägledande principerna kan verka genom informella ledningsstrukturer i tre systemnivåer över huvudmanna- och utförargränserna: </a:t>
            </a:r>
          </a:p>
          <a:p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B1A89F4-6282-B75B-912A-90D32DBF7106}"/>
              </a:ext>
            </a:extLst>
          </p:cNvPr>
          <p:cNvSpPr/>
          <p:nvPr/>
        </p:nvSpPr>
        <p:spPr>
          <a:xfrm>
            <a:off x="664233" y="2609385"/>
            <a:ext cx="9461697" cy="1112405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b="1" dirty="0">
                <a:solidFill>
                  <a:schemeClr val="bg1"/>
                </a:solidFill>
              </a:rPr>
              <a:t>Makronivå: </a:t>
            </a:r>
            <a:r>
              <a:rPr lang="sv-SE" i="1" dirty="0">
                <a:solidFill>
                  <a:schemeClr val="bg1"/>
                </a:solidFill>
              </a:rPr>
              <a:t>Chefer med övergripande ansvar t ex</a:t>
            </a:r>
            <a:r>
              <a:rPr lang="sv-SE" b="1" dirty="0">
                <a:solidFill>
                  <a:schemeClr val="bg1"/>
                </a:solidFill>
              </a:rPr>
              <a:t>. </a:t>
            </a:r>
            <a:r>
              <a:rPr lang="sv-SE" b="1" i="1" dirty="0">
                <a:solidFill>
                  <a:schemeClr val="bg1"/>
                </a:solidFill>
              </a:rPr>
              <a:t>c</a:t>
            </a:r>
            <a:r>
              <a:rPr lang="sv-SE" i="1" dirty="0">
                <a:solidFill>
                  <a:schemeClr val="bg1"/>
                </a:solidFill>
              </a:rPr>
              <a:t>hef för regionens primärvård , social- och vård/omsorgschefer i kommunerna. </a:t>
            </a:r>
            <a:r>
              <a:rPr lang="sv-SE" dirty="0">
                <a:solidFill>
                  <a:schemeClr val="bg1"/>
                </a:solidFill>
              </a:rPr>
              <a:t>Har det systemövergripande ansvaret, sätter kurs för den strategiska inriktningen. Håller fast i målen. Tar fram vägledande principer.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6FC31BD-3B39-63F3-EDEC-B311FA6D64E4}"/>
              </a:ext>
            </a:extLst>
          </p:cNvPr>
          <p:cNvSpPr/>
          <p:nvPr/>
        </p:nvSpPr>
        <p:spPr>
          <a:xfrm>
            <a:off x="669275" y="3771950"/>
            <a:ext cx="9461697" cy="12468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b="1" dirty="0" err="1">
                <a:solidFill>
                  <a:schemeClr val="bg1"/>
                </a:solidFill>
              </a:rPr>
              <a:t>Mesonivå</a:t>
            </a:r>
            <a:r>
              <a:rPr lang="sv-SE" b="1" dirty="0">
                <a:solidFill>
                  <a:schemeClr val="bg1"/>
                </a:solidFill>
              </a:rPr>
              <a:t>: </a:t>
            </a:r>
            <a:r>
              <a:rPr lang="sv-SE" i="1" dirty="0">
                <a:solidFill>
                  <a:schemeClr val="bg1"/>
                </a:solidFill>
              </a:rPr>
              <a:t>Verksamhetschefer inom regionen/privata utförare och kommunerna (med ”taktiskt” stöd från </a:t>
            </a:r>
            <a:r>
              <a:rPr lang="sv-SE" i="1" dirty="0" err="1">
                <a:solidFill>
                  <a:schemeClr val="bg1"/>
                </a:solidFill>
              </a:rPr>
              <a:t>facilitatorer</a:t>
            </a:r>
            <a:r>
              <a:rPr lang="sv-SE" i="1" dirty="0">
                <a:solidFill>
                  <a:schemeClr val="bg1"/>
                </a:solidFill>
              </a:rPr>
              <a:t>). </a:t>
            </a:r>
            <a:r>
              <a:rPr lang="sv-SE" dirty="0">
                <a:solidFill>
                  <a:schemeClr val="bg1"/>
                </a:solidFill>
              </a:rPr>
              <a:t>Etablerings- och genomförandeansvaret. Löser ut övergripande frågor. Fungerar som länken mellan strategisk inriktning och operativt verkställande.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ED99DE2-909D-8D9A-6E66-14FA85D1D2CA}"/>
              </a:ext>
            </a:extLst>
          </p:cNvPr>
          <p:cNvSpPr/>
          <p:nvPr/>
        </p:nvSpPr>
        <p:spPr>
          <a:xfrm>
            <a:off x="669274" y="5088270"/>
            <a:ext cx="9461697" cy="11124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bg1"/>
                </a:solidFill>
              </a:rPr>
              <a:t>Mikronivå: </a:t>
            </a:r>
            <a:r>
              <a:rPr lang="sv-SE" i="1" dirty="0">
                <a:solidFill>
                  <a:schemeClr val="bg1"/>
                </a:solidFill>
              </a:rPr>
              <a:t>Verksamhetsnära chefer och professionsgrupper från utförarverksamheterna.</a:t>
            </a: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sv-SE" dirty="0">
                <a:solidFill>
                  <a:schemeClr val="bg1"/>
                </a:solidFill>
              </a:rPr>
              <a:t>Verkställande och löpande driftsansvar genom lokalt förankrade samordningsgrupper mellan region och kommun.</a:t>
            </a:r>
          </a:p>
        </p:txBody>
      </p:sp>
    </p:spTree>
    <p:extLst>
      <p:ext uri="{BB962C8B-B14F-4D97-AF65-F5344CB8AC3E}">
        <p14:creationId xmlns:p14="http://schemas.microsoft.com/office/powerpoint/2010/main" val="425754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E346A3D-E09B-E8D2-6A08-84F4263A3D9E}"/>
              </a:ext>
            </a:extLst>
          </p:cNvPr>
          <p:cNvSpPr txBox="1">
            <a:spLocks/>
          </p:cNvSpPr>
          <p:nvPr/>
        </p:nvSpPr>
        <p:spPr>
          <a:xfrm>
            <a:off x="628137" y="1904369"/>
            <a:ext cx="9829596" cy="3738598"/>
          </a:xfrm>
          <a:prstGeom prst="rect">
            <a:avLst/>
          </a:prstGeom>
        </p:spPr>
        <p:txBody>
          <a:bodyPr>
            <a:norm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sv-SE" sz="2000" dirty="0"/>
              <a:t>Samverkande ”parförhållanden” på var sida om organisationsgränsen mellan regionen/ privat utförare och kommunen som gemensamt verkar utifrån de vägledande principerna.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sv-SE" dirty="0"/>
          </a:p>
        </p:txBody>
      </p:sp>
      <p:sp>
        <p:nvSpPr>
          <p:cNvPr id="3" name="Rubrik 4">
            <a:extLst>
              <a:ext uri="{FF2B5EF4-FFF2-40B4-BE49-F238E27FC236}">
                <a16:creationId xmlns:a16="http://schemas.microsoft.com/office/drawing/2014/main" id="{9C6C437E-9056-6AA8-60CA-F43C5BD8F035}"/>
              </a:ext>
            </a:extLst>
          </p:cNvPr>
          <p:cNvSpPr txBox="1">
            <a:spLocks/>
          </p:cNvSpPr>
          <p:nvPr/>
        </p:nvSpPr>
        <p:spPr>
          <a:xfrm>
            <a:off x="628137" y="975186"/>
            <a:ext cx="9609825" cy="1112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/>
              <a:t>Etablering av ”parhästar”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C18AEBC-79A0-817F-A4E3-E8D936679833}"/>
              </a:ext>
            </a:extLst>
          </p:cNvPr>
          <p:cNvSpPr txBox="1"/>
          <p:nvPr/>
        </p:nvSpPr>
        <p:spPr>
          <a:xfrm>
            <a:off x="664233" y="5972045"/>
            <a:ext cx="6103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>
                <a:solidFill>
                  <a:srgbClr val="1C1C1C"/>
                </a:solidFill>
                <a:effectLst/>
              </a:rPr>
              <a:t>Exempel </a:t>
            </a:r>
            <a:r>
              <a:rPr lang="sv-SE" sz="1200">
                <a:solidFill>
                  <a:srgbClr val="1C1C1C"/>
                </a:solidFill>
              </a:rPr>
              <a:t>hämtat från </a:t>
            </a:r>
            <a:r>
              <a:rPr lang="sv-SE" sz="1200">
                <a:solidFill>
                  <a:srgbClr val="1C1C1C"/>
                </a:solidFill>
                <a:effectLst/>
              </a:rPr>
              <a:t>Samverkanssystemet, </a:t>
            </a:r>
            <a:r>
              <a:rPr lang="sv-SE" sz="1200" err="1">
                <a:solidFill>
                  <a:srgbClr val="1C1C1C"/>
                </a:solidFill>
                <a:effectLst/>
              </a:rPr>
              <a:t>Skelleftea</a:t>
            </a:r>
            <a:r>
              <a:rPr lang="sv-SE" sz="1200">
                <a:solidFill>
                  <a:srgbClr val="1C1C1C"/>
                </a:solidFill>
                <a:effectLst/>
              </a:rPr>
              <a:t>̊/Norsjö. </a:t>
            </a:r>
            <a:endParaRPr lang="sv-SE" sz="1200">
              <a:effectLst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E57304D-8274-E33E-6970-09550451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2880171"/>
            <a:ext cx="6005286" cy="3002643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E7DB5581-FA33-5B65-C6CF-EA11B12F71D3}"/>
              </a:ext>
            </a:extLst>
          </p:cNvPr>
          <p:cNvSpPr txBox="1">
            <a:spLocks/>
          </p:cNvSpPr>
          <p:nvPr/>
        </p:nvSpPr>
        <p:spPr>
          <a:xfrm>
            <a:off x="1049427" y="253505"/>
            <a:ext cx="9609825" cy="50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>
                <a:latin typeface="+mn-lt"/>
              </a:rPr>
              <a:t>Agera gemensamt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7F3E2C37-7D69-AAA4-7292-711E55E3F8D9}"/>
              </a:ext>
            </a:extLst>
          </p:cNvPr>
          <p:cNvSpPr/>
          <p:nvPr/>
        </p:nvSpPr>
        <p:spPr>
          <a:xfrm>
            <a:off x="733457" y="222856"/>
            <a:ext cx="315970" cy="27793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74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77C45-9BBD-DB4E-5363-406E3CA0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792" y="988585"/>
            <a:ext cx="9609825" cy="793653"/>
          </a:xfrm>
        </p:spPr>
        <p:txBody>
          <a:bodyPr/>
          <a:lstStyle/>
          <a:p>
            <a:r>
              <a:rPr lang="sv-SE" sz="4000" dirty="0"/>
              <a:t>Säkra stödet för arbetet med den gemensamma planen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F7EC69-673C-5FA4-4C45-56187F69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72" y="2734232"/>
            <a:ext cx="6591872" cy="3900912"/>
          </a:xfrm>
        </p:spPr>
        <p:txBody>
          <a:bodyPr/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En viktig start på det gemensamma arbetet är identifiera hur det stödet fungerar idag och vilka stödsystem som behövs framåt. 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En av de viktigaste uppgifterna för systemledningen är att lösa ut problem som står i vägen för att nå uppsatta mål i mikrosystemet. 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När planen för gemensam primärvård ska realiseras behöver </a:t>
            </a:r>
            <a:r>
              <a:rPr lang="sv-SE" sz="2000" dirty="0">
                <a:effectLst/>
              </a:rPr>
              <a:t>det finnas en tillgänglig systemledning som prioriterar att </a:t>
            </a:r>
            <a:r>
              <a:rPr lang="sv-SE" sz="2000" dirty="0"/>
              <a:t>lösa ut frågor som fastnat på mikronivå.</a:t>
            </a:r>
            <a:endParaRPr lang="sv-SE" sz="2000" dirty="0">
              <a:effectLst/>
            </a:endParaRPr>
          </a:p>
          <a:p>
            <a:pPr marL="30163" indent="0">
              <a:spcAft>
                <a:spcPts val="1000"/>
              </a:spcAft>
              <a:buNone/>
            </a:pPr>
            <a:br>
              <a:rPr lang="sv-SE" sz="2100" dirty="0">
                <a:effectLst/>
              </a:rPr>
            </a:br>
            <a:br>
              <a:rPr lang="sv-SE" sz="2000" dirty="0">
                <a:effectLst/>
              </a:rPr>
            </a:br>
            <a:endParaRPr lang="sv-SE" sz="2000" dirty="0">
              <a:effectLst/>
            </a:endParaRPr>
          </a:p>
          <a:p>
            <a:pPr marL="30163" indent="0">
              <a:buNone/>
            </a:pPr>
            <a:endParaRPr lang="sv-SE" sz="2000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E833C9DB-DA84-9B1C-856A-736E9D599E4C}"/>
              </a:ext>
            </a:extLst>
          </p:cNvPr>
          <p:cNvSpPr/>
          <p:nvPr/>
        </p:nvSpPr>
        <p:spPr>
          <a:xfrm>
            <a:off x="7374096" y="2707528"/>
            <a:ext cx="2685143" cy="263669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sv-SE" sz="1600" dirty="0">
                <a:solidFill>
                  <a:schemeClr val="bg1"/>
                </a:solidFill>
              </a:rPr>
              <a:t>Ta del av lärande exempel: Erfarenheter från systemledningen i Jönköpings län</a:t>
            </a:r>
            <a:r>
              <a:rPr lang="sv-SE" sz="1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F3EB7630-568E-293F-7E43-BC120F2F5E67}"/>
              </a:ext>
            </a:extLst>
          </p:cNvPr>
          <p:cNvSpPr/>
          <p:nvPr/>
        </p:nvSpPr>
        <p:spPr>
          <a:xfrm>
            <a:off x="665287" y="920112"/>
            <a:ext cx="750505" cy="698321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9496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10BFB8-9807-DF42-6A00-AB1DD4D9D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21" y="2340864"/>
            <a:ext cx="7180938" cy="3738598"/>
          </a:xfrm>
        </p:spPr>
        <p:txBody>
          <a:bodyPr/>
          <a:lstStyle/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Verksamheternas </a:t>
            </a:r>
            <a:r>
              <a:rPr lang="sv-SE" sz="2000" dirty="0" err="1"/>
              <a:t>tillgång</a:t>
            </a:r>
            <a:r>
              <a:rPr lang="sv-SE" sz="2000" dirty="0"/>
              <a:t> till gemensamma data </a:t>
            </a:r>
            <a:r>
              <a:rPr lang="sv-SE" sz="2000" dirty="0" err="1"/>
              <a:t>för</a:t>
            </a:r>
            <a:r>
              <a:rPr lang="sv-SE" sz="2000" dirty="0"/>
              <a:t> prioritering och </a:t>
            </a:r>
            <a:r>
              <a:rPr lang="sv-SE" sz="2000" dirty="0" err="1"/>
              <a:t>förbättringsarbete</a:t>
            </a:r>
            <a:r>
              <a:rPr lang="sv-SE" sz="2000" dirty="0"/>
              <a:t> </a:t>
            </a:r>
            <a:r>
              <a:rPr lang="sv-SE" sz="2000" dirty="0" err="1"/>
              <a:t>är</a:t>
            </a:r>
            <a:r>
              <a:rPr lang="sv-SE" sz="2000" dirty="0"/>
              <a:t> en förutsättning för utveckling.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Ett viktigt steg är att diskutera och besluta hur de gemensamma resultaten ska följas. 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Ta fram uppföljningsmått som visar hur resultaten förbättras i det gemensamma arbetet. 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För att kunna följa hur arbetet leder mot överenskomna mål och svarar på invånarens behov, sker den gemensamma uppföljningen lämpligen på </a:t>
            </a:r>
            <a:r>
              <a:rPr lang="sv-SE" sz="2000" dirty="0">
                <a:effectLst/>
              </a:rPr>
              <a:t>mikro-, </a:t>
            </a:r>
            <a:r>
              <a:rPr lang="sv-SE" sz="2000" dirty="0" err="1">
                <a:effectLst/>
              </a:rPr>
              <a:t>meso</a:t>
            </a:r>
            <a:r>
              <a:rPr lang="sv-SE" sz="2000" dirty="0">
                <a:effectLst/>
              </a:rPr>
              <a:t>- och makronivå</a:t>
            </a:r>
            <a:r>
              <a:rPr lang="sv-SE" sz="2000" dirty="0"/>
              <a:t>.</a:t>
            </a:r>
          </a:p>
          <a:p>
            <a:pPr marL="30163" indent="0">
              <a:buNone/>
            </a:pPr>
            <a:endParaRPr lang="sv-SE" sz="21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14929A27-FF71-56AE-7B84-698171EA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863" y="1050439"/>
            <a:ext cx="9609825" cy="1112405"/>
          </a:xfrm>
        </p:spPr>
        <p:txBody>
          <a:bodyPr/>
          <a:lstStyle/>
          <a:p>
            <a:r>
              <a:rPr lang="sv-SE" sz="4000" dirty="0"/>
              <a:t>Gemensam uppföljning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A0D52DC8-7E98-9CAE-C479-46851D410749}"/>
              </a:ext>
            </a:extLst>
          </p:cNvPr>
          <p:cNvSpPr/>
          <p:nvPr/>
        </p:nvSpPr>
        <p:spPr>
          <a:xfrm>
            <a:off x="701420" y="908322"/>
            <a:ext cx="750505" cy="6983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b="1"/>
              <a:t>5</a:t>
            </a:r>
          </a:p>
        </p:txBody>
      </p:sp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530E348E-6AD6-226F-517B-1E67A58F5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59" y="2479761"/>
            <a:ext cx="2715490" cy="26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2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6E93411-2BF0-F1CE-E18C-6468D2C28A07}"/>
              </a:ext>
            </a:extLst>
          </p:cNvPr>
          <p:cNvSpPr txBox="1">
            <a:spLocks/>
          </p:cNvSpPr>
          <p:nvPr/>
        </p:nvSpPr>
        <p:spPr>
          <a:xfrm>
            <a:off x="918703" y="2445544"/>
            <a:ext cx="9972210" cy="1966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sv-SE" sz="4800" dirty="0">
                <a:solidFill>
                  <a:schemeClr val="bg1"/>
                </a:solidFill>
              </a:rPr>
              <a:t>Lärande exempel</a:t>
            </a:r>
          </a:p>
        </p:txBody>
      </p:sp>
    </p:spTree>
    <p:extLst>
      <p:ext uri="{BB962C8B-B14F-4D97-AF65-F5344CB8AC3E}">
        <p14:creationId xmlns:p14="http://schemas.microsoft.com/office/powerpoint/2010/main" val="246369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4DE0E18-B607-20B1-A616-8605F348D40E}"/>
              </a:ext>
            </a:extLst>
          </p:cNvPr>
          <p:cNvSpPr txBox="1"/>
          <p:nvPr/>
        </p:nvSpPr>
        <p:spPr>
          <a:xfrm>
            <a:off x="909716" y="1808965"/>
            <a:ext cx="1037256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</a:rPr>
              <a:t>Ledningssystemet för samverkan i Jönköpings län; Region Jönköpings län och länets kommuner, verkar utifrån invånarens behov av gemensamma insatser av flera samverkande parter.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effectLst/>
              </a:rPr>
              <a:t>Regionens och kommunernas strategiska dokument för omställning till Nära vård </a:t>
            </a:r>
            <a:r>
              <a:rPr lang="sv-SE" dirty="0"/>
              <a:t>har funnits som grund i arbetet </a:t>
            </a:r>
            <a:r>
              <a:rPr lang="sv-SE" sz="1700" dirty="0"/>
              <a:t>med att ta fram en plan för gemensam primärvård.</a:t>
            </a:r>
            <a:endParaRPr lang="sv-SE" sz="1700" dirty="0">
              <a:solidFill>
                <a:srgbClr val="000000"/>
              </a:solidFill>
            </a:endParaRPr>
          </a:p>
          <a:p>
            <a:br>
              <a:rPr lang="sv-SE" sz="1700" b="1" dirty="0">
                <a:effectLst/>
              </a:rPr>
            </a:br>
            <a:endParaRPr lang="sv-SE" sz="1700" dirty="0"/>
          </a:p>
          <a:p>
            <a:endParaRPr lang="sv-SE" sz="17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644CE2-8A8B-9C47-C0BE-AA6F87F33C8B}"/>
              </a:ext>
            </a:extLst>
          </p:cNvPr>
          <p:cNvSpPr txBox="1"/>
          <p:nvPr/>
        </p:nvSpPr>
        <p:spPr>
          <a:xfrm>
            <a:off x="909716" y="634228"/>
            <a:ext cx="10372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Gemensam plan i Jönköpings län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57B88FE-62C8-C379-E676-2ACA6DB0F603}"/>
              </a:ext>
            </a:extLst>
          </p:cNvPr>
          <p:cNvSpPr txBox="1">
            <a:spLocks/>
          </p:cNvSpPr>
          <p:nvPr/>
        </p:nvSpPr>
        <p:spPr>
          <a:xfrm>
            <a:off x="909716" y="265100"/>
            <a:ext cx="9609825" cy="50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>
                <a:latin typeface="+mn-lt"/>
              </a:rPr>
              <a:t>Lärande exempel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CF9DEE85-B079-0D6F-8A9A-5D7828E89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75" y="3429000"/>
            <a:ext cx="6374516" cy="27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8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51084" y="1683897"/>
            <a:ext cx="2194560" cy="3878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09716" y="634228"/>
            <a:ext cx="10372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Gemensam plan i Jönköpings län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CC54D18-5114-011A-7D31-FCD67EFD4597}"/>
              </a:ext>
            </a:extLst>
          </p:cNvPr>
          <p:cNvSpPr txBox="1"/>
          <p:nvPr/>
        </p:nvSpPr>
        <p:spPr>
          <a:xfrm>
            <a:off x="969676" y="2102629"/>
            <a:ext cx="5690431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2100" dirty="0"/>
              <a:t>Den gemensamma planen </a:t>
            </a:r>
            <a:r>
              <a:rPr lang="sv-SE" sz="2100" dirty="0" err="1">
                <a:effectLst/>
              </a:rPr>
              <a:t>innehåller</a:t>
            </a:r>
            <a:r>
              <a:rPr lang="sv-SE" sz="2100" dirty="0">
                <a:effectLst/>
              </a:rPr>
              <a:t>: </a:t>
            </a:r>
            <a:endParaRPr lang="sv-SE" sz="21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100" dirty="0"/>
              <a:t>S</a:t>
            </a:r>
            <a:r>
              <a:rPr lang="sv-SE" sz="2100" dirty="0">
                <a:effectLst/>
              </a:rPr>
              <a:t>trategisk och </a:t>
            </a:r>
            <a:r>
              <a:rPr lang="sv-SE" sz="2100" dirty="0" err="1">
                <a:effectLst/>
              </a:rPr>
              <a:t>visionär</a:t>
            </a:r>
            <a:r>
              <a:rPr lang="sv-SE" sz="2100" dirty="0">
                <a:effectLst/>
              </a:rPr>
              <a:t> viljeinriktning och </a:t>
            </a:r>
            <a:r>
              <a:rPr lang="sv-SE" sz="2100" dirty="0" err="1">
                <a:effectLst/>
              </a:rPr>
              <a:t>målbild</a:t>
            </a:r>
            <a:r>
              <a:rPr lang="sv-SE" sz="2100" dirty="0">
                <a:effectLst/>
              </a:rPr>
              <a:t> samt ledningssystem i samverkan. </a:t>
            </a:r>
            <a:endParaRPr lang="sv-SE" sz="21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100" dirty="0"/>
              <a:t>K</a:t>
            </a:r>
            <a:r>
              <a:rPr lang="sv-SE" sz="2100" dirty="0">
                <a:effectLst/>
              </a:rPr>
              <a:t>onkretisering vad som ska ske </a:t>
            </a:r>
            <a:r>
              <a:rPr lang="sv-SE" sz="2100" dirty="0" err="1">
                <a:effectLst/>
              </a:rPr>
              <a:t>pa</a:t>
            </a:r>
            <a:r>
              <a:rPr lang="sv-SE" sz="2100" dirty="0">
                <a:effectLst/>
              </a:rPr>
              <a:t>̊ makro-, </a:t>
            </a:r>
            <a:r>
              <a:rPr lang="sv-SE" sz="2100" dirty="0" err="1">
                <a:effectLst/>
              </a:rPr>
              <a:t>meso</a:t>
            </a:r>
            <a:r>
              <a:rPr lang="sv-SE" sz="2100" dirty="0">
                <a:effectLst/>
              </a:rPr>
              <a:t>- och </a:t>
            </a:r>
            <a:r>
              <a:rPr lang="sv-SE" sz="2100" dirty="0" err="1">
                <a:effectLst/>
              </a:rPr>
              <a:t>mikroniva</a:t>
            </a:r>
            <a:r>
              <a:rPr lang="sv-SE" sz="2100" dirty="0">
                <a:effectLst/>
              </a:rPr>
              <a:t>̊.</a:t>
            </a:r>
            <a:endParaRPr lang="sv-SE" sz="21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100" dirty="0" err="1"/>
              <a:t>U</a:t>
            </a:r>
            <a:r>
              <a:rPr lang="sv-SE" sz="2100" dirty="0" err="1">
                <a:effectLst/>
              </a:rPr>
              <a:t>ppföljning</a:t>
            </a:r>
            <a:r>
              <a:rPr lang="sv-SE" sz="2100" dirty="0">
                <a:effectLst/>
              </a:rPr>
              <a:t> med </a:t>
            </a:r>
            <a:r>
              <a:rPr lang="sv-SE" sz="2100" dirty="0" err="1">
                <a:effectLst/>
              </a:rPr>
              <a:t>mätningar</a:t>
            </a:r>
            <a:r>
              <a:rPr lang="sv-SE" sz="2100" dirty="0">
                <a:effectLst/>
              </a:rPr>
              <a:t> och </a:t>
            </a:r>
            <a:r>
              <a:rPr lang="sv-SE" sz="2100" dirty="0" err="1">
                <a:effectLst/>
              </a:rPr>
              <a:t>berättelser</a:t>
            </a:r>
            <a:r>
              <a:rPr lang="sv-SE" sz="2100" dirty="0">
                <a:effectLst/>
              </a:rPr>
              <a:t>. </a:t>
            </a:r>
            <a:endParaRPr lang="sv-SE" sz="2100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780B75E9-F05D-6117-90BB-234505E572E6}"/>
              </a:ext>
            </a:extLst>
          </p:cNvPr>
          <p:cNvSpPr txBox="1">
            <a:spLocks/>
          </p:cNvSpPr>
          <p:nvPr/>
        </p:nvSpPr>
        <p:spPr>
          <a:xfrm>
            <a:off x="909716" y="265100"/>
            <a:ext cx="9609825" cy="50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>
                <a:latin typeface="+mn-lt"/>
              </a:rPr>
              <a:t>Lärande exempel</a:t>
            </a:r>
          </a:p>
        </p:txBody>
      </p:sp>
      <p:sp>
        <p:nvSpPr>
          <p:cNvPr id="13" name="Rektangel 12">
            <a:hlinkClick r:id="rId3"/>
            <a:extLst>
              <a:ext uri="{FF2B5EF4-FFF2-40B4-BE49-F238E27FC236}">
                <a16:creationId xmlns:a16="http://schemas.microsoft.com/office/drawing/2014/main" id="{0781B6EF-C669-6C23-464F-A3E3ADFD98BA}"/>
              </a:ext>
            </a:extLst>
          </p:cNvPr>
          <p:cNvSpPr/>
          <p:nvPr/>
        </p:nvSpPr>
        <p:spPr>
          <a:xfrm>
            <a:off x="1114580" y="5338347"/>
            <a:ext cx="2331064" cy="6924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0" i="0" dirty="0">
                <a:solidFill>
                  <a:schemeClr val="bg1"/>
                </a:solidFill>
                <a:effectLst/>
              </a:rPr>
              <a:t>Erfarenheter från systemledningen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5" name="Bildobjekt 14">
            <a:hlinkClick r:id="rId4"/>
            <a:extLst>
              <a:ext uri="{FF2B5EF4-FFF2-40B4-BE49-F238E27FC236}">
                <a16:creationId xmlns:a16="http://schemas.microsoft.com/office/drawing/2014/main" id="{1EABFF09-73F8-E135-D6AB-3C3B0FCA7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76" y="2102629"/>
            <a:ext cx="2858406" cy="3795840"/>
          </a:xfrm>
          <a:prstGeom prst="rect">
            <a:avLst/>
          </a:prstGeom>
        </p:spPr>
      </p:pic>
      <p:sp>
        <p:nvSpPr>
          <p:cNvPr id="3" name="Rektangel 2">
            <a:hlinkClick r:id="rId6"/>
            <a:extLst>
              <a:ext uri="{FF2B5EF4-FFF2-40B4-BE49-F238E27FC236}">
                <a16:creationId xmlns:a16="http://schemas.microsoft.com/office/drawing/2014/main" id="{24B68F65-1EC5-3EA5-BC00-020B8B8E016D}"/>
              </a:ext>
            </a:extLst>
          </p:cNvPr>
          <p:cNvSpPr/>
          <p:nvPr/>
        </p:nvSpPr>
        <p:spPr>
          <a:xfrm>
            <a:off x="3675297" y="5328539"/>
            <a:ext cx="2331063" cy="6924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Realisering av planen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D77E9C4-DECD-AFB1-E2D0-FBFFC5F20AF2}"/>
              </a:ext>
            </a:extLst>
          </p:cNvPr>
          <p:cNvSpPr txBox="1"/>
          <p:nvPr/>
        </p:nvSpPr>
        <p:spPr>
          <a:xfrm>
            <a:off x="909716" y="4757734"/>
            <a:ext cx="64413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/>
              <a:t>Ta del av intervjufilmer från Jönköpings län: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81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D147528-26C4-2F6E-31B8-ED8E485D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717" y="2485174"/>
            <a:ext cx="6432377" cy="3738598"/>
          </a:xfrm>
        </p:spPr>
        <p:txBody>
          <a:bodyPr/>
          <a:lstStyle/>
          <a:p>
            <a:pPr marL="30163" indent="0">
              <a:buNone/>
            </a:pPr>
            <a:r>
              <a:rPr lang="sv-SE" sz="2100" b="1" dirty="0">
                <a:effectLst/>
              </a:rPr>
              <a:t>Bakgrund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100" dirty="0">
                <a:effectLst/>
              </a:rPr>
              <a:t>Gemensam plan </a:t>
            </a:r>
            <a:r>
              <a:rPr lang="sv-SE" sz="2100" dirty="0" err="1">
                <a:effectLst/>
              </a:rPr>
              <a:t>för</a:t>
            </a:r>
            <a:r>
              <a:rPr lang="sv-SE" sz="2100" dirty="0">
                <a:effectLst/>
              </a:rPr>
              <a:t> samverkan mellan regional och kommunal </a:t>
            </a:r>
            <a:r>
              <a:rPr lang="sv-SE" sz="2100" dirty="0" err="1">
                <a:effectLst/>
              </a:rPr>
              <a:t>primärvård</a:t>
            </a:r>
            <a:r>
              <a:rPr lang="sv-SE" sz="2100" dirty="0">
                <a:effectLst/>
              </a:rPr>
              <a:t> i Lidköping </a:t>
            </a:r>
            <a:r>
              <a:rPr lang="sv-SE" sz="2100" dirty="0" err="1">
                <a:effectLst/>
              </a:rPr>
              <a:t>är</a:t>
            </a:r>
            <a:r>
              <a:rPr lang="sv-SE" sz="2100" dirty="0">
                <a:effectLst/>
              </a:rPr>
              <a:t> framtagen </a:t>
            </a:r>
            <a:r>
              <a:rPr lang="sv-SE" sz="2100" dirty="0" err="1">
                <a:effectLst/>
              </a:rPr>
              <a:t>för</a:t>
            </a:r>
            <a:r>
              <a:rPr lang="sv-SE" sz="2100" dirty="0">
                <a:effectLst/>
              </a:rPr>
              <a:t> att </a:t>
            </a:r>
            <a:r>
              <a:rPr lang="sv-SE" sz="2100" dirty="0" err="1">
                <a:effectLst/>
              </a:rPr>
              <a:t>säkerställa</a:t>
            </a:r>
            <a:r>
              <a:rPr lang="sv-SE" sz="2100" dirty="0">
                <a:effectLst/>
              </a:rPr>
              <a:t> en god och </a:t>
            </a:r>
            <a:r>
              <a:rPr lang="sv-SE" sz="2100" dirty="0" err="1">
                <a:effectLst/>
              </a:rPr>
              <a:t>nära</a:t>
            </a:r>
            <a:r>
              <a:rPr lang="sv-SE" sz="2100" dirty="0">
                <a:effectLst/>
              </a:rPr>
              <a:t> </a:t>
            </a:r>
            <a:r>
              <a:rPr lang="sv-SE" sz="2100" dirty="0" err="1">
                <a:effectLst/>
              </a:rPr>
              <a:t>vård</a:t>
            </a:r>
            <a:r>
              <a:rPr lang="sv-SE" sz="2100" dirty="0">
                <a:effectLst/>
              </a:rPr>
              <a:t> </a:t>
            </a:r>
            <a:r>
              <a:rPr lang="sv-SE" sz="2100" dirty="0" err="1">
                <a:effectLst/>
              </a:rPr>
              <a:t>utifrån</a:t>
            </a:r>
            <a:r>
              <a:rPr lang="sv-SE" sz="2100" dirty="0">
                <a:effectLst/>
              </a:rPr>
              <a:t> ett personcentrerat </a:t>
            </a:r>
            <a:r>
              <a:rPr lang="sv-SE" sz="2100" dirty="0" err="1">
                <a:effectLst/>
              </a:rPr>
              <a:t>förhållningssätt</a:t>
            </a:r>
            <a:r>
              <a:rPr lang="sv-SE" sz="2100" dirty="0">
                <a:effectLst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100" dirty="0">
                <a:effectLst/>
              </a:rPr>
              <a:t>Planen </a:t>
            </a:r>
            <a:r>
              <a:rPr lang="sv-SE" sz="2100" dirty="0" err="1">
                <a:effectLst/>
              </a:rPr>
              <a:t>tydliggör</a:t>
            </a:r>
            <a:r>
              <a:rPr lang="sv-SE" sz="2100" dirty="0">
                <a:effectLst/>
              </a:rPr>
              <a:t> omfattning och former </a:t>
            </a:r>
            <a:r>
              <a:rPr lang="sv-SE" sz="2100" dirty="0" err="1">
                <a:effectLst/>
              </a:rPr>
              <a:t>för</a:t>
            </a:r>
            <a:r>
              <a:rPr lang="sv-SE" sz="2100" dirty="0">
                <a:effectLst/>
              </a:rPr>
              <a:t> samverkan.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100" dirty="0">
                <a:effectLst/>
              </a:rPr>
              <a:t>Planen </a:t>
            </a:r>
            <a:r>
              <a:rPr lang="sv-SE" sz="2100" dirty="0" err="1">
                <a:effectLst/>
              </a:rPr>
              <a:t>är</a:t>
            </a:r>
            <a:r>
              <a:rPr lang="sv-SE" sz="2100" dirty="0">
                <a:effectLst/>
              </a:rPr>
              <a:t> en bilaga till </a:t>
            </a:r>
            <a:r>
              <a:rPr lang="sv-SE" sz="2100" dirty="0" err="1"/>
              <a:t>N</a:t>
            </a:r>
            <a:r>
              <a:rPr lang="sv-SE" sz="2100" dirty="0" err="1">
                <a:effectLst/>
              </a:rPr>
              <a:t>ärområdesplanen</a:t>
            </a:r>
            <a:r>
              <a:rPr lang="sv-SE" sz="2100" dirty="0">
                <a:effectLst/>
              </a:rPr>
              <a:t>. </a:t>
            </a:r>
            <a:r>
              <a:rPr lang="sv-SE" sz="2100" dirty="0">
                <a:solidFill>
                  <a:prstClr val="white"/>
                </a:solidFill>
              </a:rPr>
              <a:t>med </a:t>
            </a:r>
            <a:r>
              <a:rPr lang="sv-SE" sz="2400" dirty="0">
                <a:solidFill>
                  <a:prstClr val="white"/>
                </a:solidFill>
              </a:rPr>
              <a:t>tillhörande</a:t>
            </a:r>
            <a:r>
              <a:rPr lang="sv-SE" b="0" i="0" dirty="0">
                <a:solidFill>
                  <a:srgbClr val="494746"/>
                </a:solidFill>
                <a:effectLst/>
                <a:latin typeface="Helvetica" pitchFamily="2" charset="0"/>
              </a:rPr>
              <a:t> </a:t>
            </a:r>
            <a:endParaRPr lang="sv-SE" dirty="0"/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1DD5B38-8842-D1EB-1291-C50A6904BA59}"/>
              </a:ext>
            </a:extLst>
          </p:cNvPr>
          <p:cNvSpPr txBox="1"/>
          <p:nvPr/>
        </p:nvSpPr>
        <p:spPr>
          <a:xfrm>
            <a:off x="909716" y="634228"/>
            <a:ext cx="103725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Gemensam plan för samverkan i Lidköping</a:t>
            </a:r>
            <a:endParaRPr kumimoji="0" lang="sv-S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9AE61190-A6FE-0C8C-B280-E12B4C10E329}"/>
              </a:ext>
            </a:extLst>
          </p:cNvPr>
          <p:cNvSpPr txBox="1">
            <a:spLocks/>
          </p:cNvSpPr>
          <p:nvPr/>
        </p:nvSpPr>
        <p:spPr>
          <a:xfrm>
            <a:off x="909716" y="265100"/>
            <a:ext cx="9609825" cy="50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>
                <a:latin typeface="+mn-lt"/>
              </a:rPr>
              <a:t>Lärande exempel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97FA99EA-F5B9-13AB-E544-F04C7B9B3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968">
            <a:off x="7657697" y="2589223"/>
            <a:ext cx="2506927" cy="35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3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269CA-C950-ED53-A086-5CDB76E4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De fem stegen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4D7000-C14A-9868-C9B8-3B21BE18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29" y="2135125"/>
            <a:ext cx="9609825" cy="1484179"/>
          </a:xfrm>
        </p:spPr>
        <p:txBody>
          <a:bodyPr/>
          <a:lstStyle/>
          <a:p>
            <a:pPr marL="30163" indent="0">
              <a:buNone/>
            </a:pPr>
            <a:r>
              <a:rPr lang="sv-SE" sz="2100" dirty="0">
                <a:ea typeface="Times New Roman" panose="02020603050405020304" pitchFamily="18" charset="0"/>
              </a:rPr>
              <a:t>A</a:t>
            </a:r>
            <a:r>
              <a:rPr lang="sv-SE" sz="2100" dirty="0">
                <a:effectLst/>
                <a:ea typeface="Times New Roman" panose="02020603050405020304" pitchFamily="18" charset="0"/>
              </a:rPr>
              <a:t>tt ta fram en plan för gemensam primärvård handlar i hög utsträckning om att att formulera </a:t>
            </a:r>
            <a:r>
              <a:rPr lang="sv-SE" sz="2100" dirty="0" err="1">
                <a:effectLst/>
                <a:ea typeface="Times New Roman" panose="02020603050405020304" pitchFamily="18" charset="0"/>
              </a:rPr>
              <a:t>områden</a:t>
            </a:r>
            <a:r>
              <a:rPr lang="sv-SE" sz="2100" dirty="0">
                <a:effectLst/>
                <a:ea typeface="Times New Roman" panose="02020603050405020304" pitchFamily="18" charset="0"/>
              </a:rPr>
              <a:t> för samverkan, och besluta om hur det praktiskt ska fungera. Arbetet med planen kan göras i fem steg:</a:t>
            </a:r>
            <a:br>
              <a:rPr lang="sv-SE" sz="2100" dirty="0">
                <a:effectLst/>
                <a:ea typeface="Times New Roman" panose="02020603050405020304" pitchFamily="18" charset="0"/>
              </a:rPr>
            </a:br>
            <a:br>
              <a:rPr lang="sv-SE" sz="2100" dirty="0">
                <a:effectLst/>
                <a:ea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F3783D8-2E4B-8E15-7E3A-6C784903DA8F}"/>
              </a:ext>
            </a:extLst>
          </p:cNvPr>
          <p:cNvSpPr txBox="1">
            <a:spLocks/>
          </p:cNvSpPr>
          <p:nvPr/>
        </p:nvSpPr>
        <p:spPr>
          <a:xfrm>
            <a:off x="1194318" y="3012694"/>
            <a:ext cx="4186063" cy="3845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>
              <a:buFont typeface="Symbol" panose="05050102010706020507" pitchFamily="18" charset="2"/>
              <a:buNone/>
            </a:pPr>
            <a:br>
              <a:rPr lang="sv-SE" sz="2100" dirty="0">
                <a:ea typeface="Times New Roman" panose="02020603050405020304" pitchFamily="18" charset="0"/>
              </a:rPr>
            </a:br>
            <a:br>
              <a:rPr lang="sv-SE" sz="2100" dirty="0">
                <a:ea typeface="Times New Roman" panose="02020603050405020304" pitchFamily="18" charset="0"/>
              </a:rPr>
            </a:br>
            <a:r>
              <a:rPr lang="sv-SE" sz="2100" dirty="0"/>
              <a:t>Gemensamma mål</a:t>
            </a:r>
          </a:p>
          <a:p>
            <a:pPr marL="30163" indent="0">
              <a:buFont typeface="Symbol" panose="05050102010706020507" pitchFamily="18" charset="2"/>
              <a:buNone/>
            </a:pPr>
            <a:r>
              <a:rPr lang="sv-SE" sz="2100" dirty="0"/>
              <a:t>Kartlägga förutsättningar</a:t>
            </a:r>
          </a:p>
          <a:p>
            <a:pPr marL="30163" indent="0">
              <a:buFont typeface="Symbol" panose="05050102010706020507" pitchFamily="18" charset="2"/>
              <a:buNone/>
            </a:pPr>
            <a:r>
              <a:rPr lang="sv-SE" sz="2100" dirty="0"/>
              <a:t>Hur vi ska agera tillsammans</a:t>
            </a:r>
          </a:p>
          <a:p>
            <a:pPr marL="30163" indent="0">
              <a:buFont typeface="Symbol" panose="05050102010706020507" pitchFamily="18" charset="2"/>
              <a:buNone/>
            </a:pPr>
            <a:r>
              <a:rPr lang="sv-SE" sz="2100" dirty="0"/>
              <a:t>Säkra stödet till mikronivån</a:t>
            </a:r>
          </a:p>
          <a:p>
            <a:pPr marL="30163" indent="0">
              <a:buFont typeface="Symbol" panose="05050102010706020507" pitchFamily="18" charset="2"/>
              <a:buNone/>
            </a:pPr>
            <a:r>
              <a:rPr lang="sv-SE" sz="2100" dirty="0"/>
              <a:t>Gemensam uppföljning</a:t>
            </a:r>
          </a:p>
          <a:p>
            <a:endParaRPr lang="sv-SE" dirty="0"/>
          </a:p>
        </p:txBody>
      </p:sp>
      <p:pic>
        <p:nvPicPr>
          <p:cNvPr id="5" name="Bild 4" descr="Märke 1 med hel fyllning">
            <a:extLst>
              <a:ext uri="{FF2B5EF4-FFF2-40B4-BE49-F238E27FC236}">
                <a16:creationId xmlns:a16="http://schemas.microsoft.com/office/drawing/2014/main" id="{5BF790E7-91AE-9B1C-C895-BC4ED9F0F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241" y="3666838"/>
            <a:ext cx="400177" cy="400177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151D09A4-2EE5-9494-0B95-9DEE420800B1}"/>
              </a:ext>
            </a:extLst>
          </p:cNvPr>
          <p:cNvSpPr/>
          <p:nvPr/>
        </p:nvSpPr>
        <p:spPr>
          <a:xfrm>
            <a:off x="759344" y="4225012"/>
            <a:ext cx="315970" cy="27793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AB618D99-51C1-E963-8A00-C6E1CB86403B}"/>
              </a:ext>
            </a:extLst>
          </p:cNvPr>
          <p:cNvSpPr/>
          <p:nvPr/>
        </p:nvSpPr>
        <p:spPr>
          <a:xfrm>
            <a:off x="761233" y="4674198"/>
            <a:ext cx="315970" cy="27793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/>
              <a:t>3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6A2C7BA-97EB-2278-3B45-F01B1482429D}"/>
              </a:ext>
            </a:extLst>
          </p:cNvPr>
          <p:cNvSpPr/>
          <p:nvPr/>
        </p:nvSpPr>
        <p:spPr>
          <a:xfrm>
            <a:off x="761234" y="5149888"/>
            <a:ext cx="315970" cy="27793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/>
              <a:t>4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0B206470-BB0F-CF9F-B783-31F4402C9F5F}"/>
              </a:ext>
            </a:extLst>
          </p:cNvPr>
          <p:cNvSpPr/>
          <p:nvPr/>
        </p:nvSpPr>
        <p:spPr>
          <a:xfrm>
            <a:off x="773180" y="5618129"/>
            <a:ext cx="315970" cy="27793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93029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51084" y="1683897"/>
            <a:ext cx="2194560" cy="3878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09716" y="634228"/>
            <a:ext cx="10372567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Gemensam plan för samverkan i Lidköping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290A22A-B535-6DD3-D433-AFFBEC89636F}"/>
              </a:ext>
            </a:extLst>
          </p:cNvPr>
          <p:cNvSpPr txBox="1"/>
          <p:nvPr/>
        </p:nvSpPr>
        <p:spPr>
          <a:xfrm>
            <a:off x="909716" y="2865527"/>
            <a:ext cx="5882503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sv-SE" sz="2200" b="1" dirty="0"/>
              <a:t>Mål: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200" dirty="0"/>
              <a:t>Öka och säkerställa patientens delaktighet.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200" dirty="0"/>
              <a:t>Öka och säkerställa kontinuiteten för patient och medarbetare.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200" dirty="0"/>
              <a:t>Utveckla teamarbetet med/kring patienten.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200" dirty="0"/>
              <a:t>Öka och säkerställa tillgängligheten.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330EBE24-7096-750B-B8D6-C409E0F0DC23}"/>
              </a:ext>
            </a:extLst>
          </p:cNvPr>
          <p:cNvSpPr txBox="1">
            <a:spLocks/>
          </p:cNvSpPr>
          <p:nvPr/>
        </p:nvSpPr>
        <p:spPr>
          <a:xfrm>
            <a:off x="909716" y="265100"/>
            <a:ext cx="9609825" cy="50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>
                <a:latin typeface="+mn-lt"/>
              </a:rPr>
              <a:t>Lärande exempel</a:t>
            </a:r>
          </a:p>
        </p:txBody>
      </p:sp>
      <p:sp>
        <p:nvSpPr>
          <p:cNvPr id="9" name="Rektangel med rundade hörn 8">
            <a:hlinkClick r:id="rId3"/>
            <a:extLst>
              <a:ext uri="{FF2B5EF4-FFF2-40B4-BE49-F238E27FC236}">
                <a16:creationId xmlns:a16="http://schemas.microsoft.com/office/drawing/2014/main" id="{7A993FF4-53F4-0EA6-2C51-A651D182411F}"/>
              </a:ext>
            </a:extLst>
          </p:cNvPr>
          <p:cNvSpPr/>
          <p:nvPr/>
        </p:nvSpPr>
        <p:spPr>
          <a:xfrm>
            <a:off x="7202841" y="2865527"/>
            <a:ext cx="2338465" cy="262252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100" dirty="0"/>
              <a:t>Ta del av intervjufilm från Lidköping</a:t>
            </a:r>
          </a:p>
        </p:txBody>
      </p:sp>
    </p:spTree>
    <p:extLst>
      <p:ext uri="{BB962C8B-B14F-4D97-AF65-F5344CB8AC3E}">
        <p14:creationId xmlns:p14="http://schemas.microsoft.com/office/powerpoint/2010/main" val="1056149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909716" y="634228"/>
            <a:ext cx="10372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Samverkansstruktur Skellefteå/</a:t>
            </a:r>
            <a:r>
              <a:rPr lang="sv-SE" sz="4200" b="1">
                <a:solidFill>
                  <a:prstClr val="black"/>
                </a:solidFill>
                <a:latin typeface="Arial"/>
                <a:cs typeface="Calibri Light" panose="020F0302020204030204" pitchFamily="34" charset="0"/>
              </a:rPr>
              <a:t>No</a:t>
            </a:r>
            <a:r>
              <a:rPr kumimoji="0" lang="sv-SE" sz="4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rsjö</a:t>
            </a:r>
            <a:endParaRPr kumimoji="0" lang="sv-SE" sz="4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290A22A-B535-6DD3-D433-AFFBEC89636F}"/>
              </a:ext>
            </a:extLst>
          </p:cNvPr>
          <p:cNvSpPr txBox="1"/>
          <p:nvPr/>
        </p:nvSpPr>
        <p:spPr>
          <a:xfrm>
            <a:off x="-439497" y="4066918"/>
            <a:ext cx="5882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sv-SE" sz="2200" b="1"/>
              <a:t>: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A4D6593-A548-6B2B-08F0-A36856E9EA1E}"/>
              </a:ext>
            </a:extLst>
          </p:cNvPr>
          <p:cNvSpPr txBox="1">
            <a:spLocks/>
          </p:cNvSpPr>
          <p:nvPr/>
        </p:nvSpPr>
        <p:spPr>
          <a:xfrm>
            <a:off x="909716" y="265100"/>
            <a:ext cx="9609825" cy="50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>
                <a:latin typeface="+mn-lt"/>
              </a:rPr>
              <a:t>Lärande exempel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4D5B0A5-335F-992B-F684-95D99EFAF773}"/>
              </a:ext>
            </a:extLst>
          </p:cNvPr>
          <p:cNvSpPr txBox="1"/>
          <p:nvPr/>
        </p:nvSpPr>
        <p:spPr>
          <a:xfrm>
            <a:off x="994880" y="1901097"/>
            <a:ext cx="6992673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i="0" dirty="0">
                <a:solidFill>
                  <a:srgbClr val="000000"/>
                </a:solidFill>
                <a:effectLst/>
              </a:rPr>
              <a:t>Bakgrund </a:t>
            </a:r>
            <a:br>
              <a:rPr lang="sv-SE" sz="2000" b="1" i="0" dirty="0">
                <a:solidFill>
                  <a:srgbClr val="000000"/>
                </a:solidFill>
                <a:effectLst/>
              </a:rPr>
            </a:br>
            <a:endParaRPr lang="sv-SE" sz="2000" b="1" i="0" dirty="0">
              <a:solidFill>
                <a:srgbClr val="000000"/>
              </a:solidFill>
              <a:effectLst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rgbClr val="1C1C1C"/>
                </a:solidFill>
              </a:rPr>
              <a:t>N</a:t>
            </a:r>
            <a:r>
              <a:rPr lang="sv-SE" sz="2000" dirty="0" err="1">
                <a:solidFill>
                  <a:srgbClr val="1C1C1C"/>
                </a:solidFill>
                <a:effectLst/>
              </a:rPr>
              <a:t>ärsjukvårdsområdet</a:t>
            </a:r>
            <a:r>
              <a:rPr lang="sv-SE" sz="2000" dirty="0">
                <a:solidFill>
                  <a:srgbClr val="1C1C1C"/>
                </a:solidFill>
                <a:effectLst/>
              </a:rPr>
              <a:t> Skellefteå och Norsjö har utvecklat ett samarbete </a:t>
            </a:r>
            <a:r>
              <a:rPr lang="sv-SE" sz="2000" dirty="0" err="1">
                <a:solidFill>
                  <a:srgbClr val="1C1C1C"/>
                </a:solidFill>
                <a:effectLst/>
              </a:rPr>
              <a:t>över</a:t>
            </a:r>
            <a:r>
              <a:rPr lang="sv-SE" sz="2000" dirty="0">
                <a:solidFill>
                  <a:srgbClr val="1C1C1C"/>
                </a:solidFill>
                <a:effectLst/>
              </a:rPr>
              <a:t> </a:t>
            </a:r>
            <a:r>
              <a:rPr lang="sv-SE" sz="2000" dirty="0" err="1">
                <a:solidFill>
                  <a:srgbClr val="1C1C1C"/>
                </a:solidFill>
                <a:effectLst/>
              </a:rPr>
              <a:t>hälso</a:t>
            </a:r>
            <a:r>
              <a:rPr lang="sv-SE" sz="2000" dirty="0">
                <a:solidFill>
                  <a:srgbClr val="1C1C1C"/>
                </a:solidFill>
                <a:effectLst/>
              </a:rPr>
              <a:t>- och </a:t>
            </a:r>
            <a:r>
              <a:rPr lang="sv-SE" sz="2000" dirty="0" err="1">
                <a:solidFill>
                  <a:srgbClr val="1C1C1C"/>
                </a:solidFill>
                <a:effectLst/>
              </a:rPr>
              <a:t>sjukvårdens</a:t>
            </a:r>
            <a:r>
              <a:rPr lang="sv-SE" sz="2000" dirty="0">
                <a:solidFill>
                  <a:srgbClr val="1C1C1C"/>
                </a:solidFill>
                <a:effectLst/>
              </a:rPr>
              <a:t> och omsorgens olika </a:t>
            </a:r>
            <a:r>
              <a:rPr lang="sv-SE" sz="2000" dirty="0" err="1">
                <a:solidFill>
                  <a:srgbClr val="1C1C1C"/>
                </a:solidFill>
                <a:effectLst/>
              </a:rPr>
              <a:t>verksamhetsgränser</a:t>
            </a:r>
            <a:r>
              <a:rPr lang="sv-SE" sz="2000" dirty="0">
                <a:solidFill>
                  <a:srgbClr val="1C1C1C"/>
                </a:solidFill>
                <a:effectLst/>
              </a:rPr>
              <a:t>. </a:t>
            </a:r>
            <a:endParaRPr lang="sv-SE" sz="2000" dirty="0">
              <a:effectLst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1C1C1C"/>
                </a:solidFill>
                <a:effectLst/>
              </a:rPr>
              <a:t>Grunden </a:t>
            </a:r>
            <a:r>
              <a:rPr lang="sv-SE" sz="2000" dirty="0" err="1">
                <a:solidFill>
                  <a:srgbClr val="1C1C1C"/>
                </a:solidFill>
                <a:effectLst/>
              </a:rPr>
              <a:t>för</a:t>
            </a:r>
            <a:r>
              <a:rPr lang="sv-SE" sz="2000" dirty="0">
                <a:solidFill>
                  <a:srgbClr val="1C1C1C"/>
                </a:solidFill>
                <a:effectLst/>
              </a:rPr>
              <a:t> samverkanssystemet inom </a:t>
            </a:r>
            <a:r>
              <a:rPr lang="sv-SE" sz="2000" dirty="0" err="1">
                <a:solidFill>
                  <a:srgbClr val="1C1C1C"/>
                </a:solidFill>
                <a:effectLst/>
              </a:rPr>
              <a:t>närsjukvårds-området</a:t>
            </a:r>
            <a:r>
              <a:rPr lang="sv-SE" sz="2000" dirty="0">
                <a:solidFill>
                  <a:srgbClr val="1C1C1C"/>
                </a:solidFill>
                <a:effectLst/>
              </a:rPr>
              <a:t> kan beskrivas som tre olika </a:t>
            </a:r>
            <a:r>
              <a:rPr lang="sv-SE" sz="2000" dirty="0" err="1">
                <a:solidFill>
                  <a:srgbClr val="1C1C1C"/>
                </a:solidFill>
                <a:effectLst/>
              </a:rPr>
              <a:t>nivåer</a:t>
            </a:r>
            <a:r>
              <a:rPr lang="sv-SE" sz="2000" dirty="0">
                <a:solidFill>
                  <a:srgbClr val="1C1C1C"/>
                </a:solidFill>
                <a:effectLst/>
              </a:rPr>
              <a:t> av </a:t>
            </a:r>
            <a:r>
              <a:rPr lang="sv-SE" sz="2000" dirty="0" err="1">
                <a:solidFill>
                  <a:srgbClr val="1C1C1C"/>
                </a:solidFill>
                <a:effectLst/>
              </a:rPr>
              <a:t>väl</a:t>
            </a:r>
            <a:r>
              <a:rPr lang="sv-SE" sz="2000" dirty="0">
                <a:solidFill>
                  <a:srgbClr val="1C1C1C"/>
                </a:solidFill>
                <a:effectLst/>
              </a:rPr>
              <a:t> </a:t>
            </a:r>
            <a:r>
              <a:rPr lang="sv-SE" sz="2000" dirty="0" err="1">
                <a:solidFill>
                  <a:srgbClr val="1C1C1C"/>
                </a:solidFill>
                <a:effectLst/>
              </a:rPr>
              <a:t>förankrade</a:t>
            </a:r>
            <a:r>
              <a:rPr lang="sv-SE" sz="2000" dirty="0">
                <a:solidFill>
                  <a:srgbClr val="1C1C1C"/>
                </a:solidFill>
                <a:effectLst/>
              </a:rPr>
              <a:t> ledningsstrukturer; strategiskt, taktiskt och operativt.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1C1C1C"/>
                </a:solidFill>
                <a:effectLst/>
              </a:rPr>
              <a:t>Inom respektive </a:t>
            </a:r>
            <a:r>
              <a:rPr lang="sv-SE" sz="2000" dirty="0" err="1">
                <a:solidFill>
                  <a:srgbClr val="1C1C1C"/>
                </a:solidFill>
                <a:effectLst/>
              </a:rPr>
              <a:t>niva</a:t>
            </a:r>
            <a:r>
              <a:rPr lang="sv-SE" sz="2000" dirty="0">
                <a:solidFill>
                  <a:srgbClr val="1C1C1C"/>
                </a:solidFill>
                <a:effectLst/>
              </a:rPr>
              <a:t>̊ finns en balanserad horisontell samverkan mellan region- och </a:t>
            </a:r>
            <a:r>
              <a:rPr lang="sv-SE" sz="2000" dirty="0" err="1">
                <a:solidFill>
                  <a:srgbClr val="1C1C1C"/>
                </a:solidFill>
                <a:effectLst/>
              </a:rPr>
              <a:t>kommunföreträdare</a:t>
            </a:r>
            <a:r>
              <a:rPr lang="sv-SE" sz="2000" dirty="0">
                <a:solidFill>
                  <a:srgbClr val="1C1C1C"/>
                </a:solidFill>
                <a:effectLst/>
              </a:rPr>
              <a:t>. </a:t>
            </a:r>
            <a:endParaRPr lang="sv-SE" sz="2000" dirty="0">
              <a:effectLst/>
            </a:endParaRPr>
          </a:p>
          <a:p>
            <a:endParaRPr lang="sv-SE" sz="2400" dirty="0">
              <a:effectLst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A2858B7-4387-4409-1FB3-4239BFA527CD}"/>
              </a:ext>
            </a:extLst>
          </p:cNvPr>
          <p:cNvSpPr txBox="1"/>
          <p:nvPr/>
        </p:nvSpPr>
        <p:spPr>
          <a:xfrm>
            <a:off x="909716" y="5813302"/>
            <a:ext cx="10589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Ref: </a:t>
            </a:r>
            <a:r>
              <a:rPr lang="sv-SE" sz="1200" dirty="0" err="1"/>
              <a:t>https</a:t>
            </a:r>
            <a:r>
              <a:rPr lang="sv-SE" sz="1200" dirty="0"/>
              <a:t>://</a:t>
            </a:r>
            <a:r>
              <a:rPr lang="sv-SE" sz="1200" dirty="0" err="1"/>
              <a:t>meetingsplus.vll.se</a:t>
            </a:r>
            <a:r>
              <a:rPr lang="sv-SE" sz="1200" dirty="0"/>
              <a:t>/</a:t>
            </a:r>
            <a:r>
              <a:rPr lang="sv-SE" sz="1200" dirty="0" err="1"/>
              <a:t>welcome-sv</a:t>
            </a:r>
            <a:r>
              <a:rPr lang="sv-SE" sz="1200" dirty="0"/>
              <a:t>/</a:t>
            </a:r>
            <a:r>
              <a:rPr lang="sv-SE" sz="1200" dirty="0" err="1"/>
              <a:t>namnder</a:t>
            </a:r>
            <a:r>
              <a:rPr lang="sv-SE" sz="1200" dirty="0"/>
              <a:t>-styrelser/</a:t>
            </a:r>
            <a:r>
              <a:rPr lang="sv-SE" sz="1200" dirty="0" err="1"/>
              <a:t>halso</a:t>
            </a:r>
            <a:r>
              <a:rPr lang="sv-SE" sz="1200" dirty="0"/>
              <a:t>-och-</a:t>
            </a:r>
            <a:r>
              <a:rPr lang="sv-SE" sz="1200" dirty="0" err="1"/>
              <a:t>sjukvardsnamnden</a:t>
            </a:r>
            <a:r>
              <a:rPr lang="sv-SE" sz="1200" dirty="0"/>
              <a:t>/mote-2022-09-22/agenda/fallstudie-styrsystem-for-samverkan-i-nara-vard-skelleftea-nvo-slutversion-mars-2022pdf?downloadMode=</a:t>
            </a:r>
            <a:r>
              <a:rPr lang="sv-SE" sz="1200" dirty="0" err="1"/>
              <a:t>open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158108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51084" y="1683897"/>
            <a:ext cx="2194560" cy="3878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09716" y="634228"/>
            <a:ext cx="10372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Samverkansstruktur Skellefteå/</a:t>
            </a:r>
            <a:r>
              <a:rPr lang="sv-SE" sz="4200" b="1">
                <a:solidFill>
                  <a:prstClr val="black"/>
                </a:solidFill>
                <a:latin typeface="Arial"/>
                <a:cs typeface="Calibri Light" panose="020F0302020204030204" pitchFamily="34" charset="0"/>
              </a:rPr>
              <a:t>No</a:t>
            </a:r>
            <a:r>
              <a:rPr kumimoji="0" lang="sv-SE" sz="4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rsjö</a:t>
            </a:r>
            <a:endParaRPr kumimoji="0" lang="sv-SE" sz="4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290A22A-B535-6DD3-D433-AFFBEC89636F}"/>
              </a:ext>
            </a:extLst>
          </p:cNvPr>
          <p:cNvSpPr txBox="1"/>
          <p:nvPr/>
        </p:nvSpPr>
        <p:spPr>
          <a:xfrm>
            <a:off x="-439497" y="4066918"/>
            <a:ext cx="5882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sv-SE" sz="2200" b="1"/>
              <a:t>: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CB6AC1B-2102-92EB-260F-03E5BFECA4AA}"/>
              </a:ext>
            </a:extLst>
          </p:cNvPr>
          <p:cNvSpPr txBox="1"/>
          <p:nvPr/>
        </p:nvSpPr>
        <p:spPr>
          <a:xfrm>
            <a:off x="909716" y="5778577"/>
            <a:ext cx="10589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Ref: </a:t>
            </a:r>
            <a:r>
              <a:rPr lang="sv-SE" sz="1200" dirty="0" err="1"/>
              <a:t>https</a:t>
            </a:r>
            <a:r>
              <a:rPr lang="sv-SE" sz="1200" dirty="0"/>
              <a:t>://</a:t>
            </a:r>
            <a:r>
              <a:rPr lang="sv-SE" sz="1200" dirty="0" err="1"/>
              <a:t>meetingsplus.vll.se</a:t>
            </a:r>
            <a:r>
              <a:rPr lang="sv-SE" sz="1200" dirty="0"/>
              <a:t>/</a:t>
            </a:r>
            <a:r>
              <a:rPr lang="sv-SE" sz="1200" dirty="0" err="1"/>
              <a:t>welcome-sv</a:t>
            </a:r>
            <a:r>
              <a:rPr lang="sv-SE" sz="1200" dirty="0"/>
              <a:t>/</a:t>
            </a:r>
            <a:r>
              <a:rPr lang="sv-SE" sz="1200" dirty="0" err="1"/>
              <a:t>namnder</a:t>
            </a:r>
            <a:r>
              <a:rPr lang="sv-SE" sz="1200" dirty="0"/>
              <a:t>-styrelser/</a:t>
            </a:r>
            <a:r>
              <a:rPr lang="sv-SE" sz="1200" dirty="0" err="1"/>
              <a:t>halso</a:t>
            </a:r>
            <a:r>
              <a:rPr lang="sv-SE" sz="1200" dirty="0"/>
              <a:t>-och-</a:t>
            </a:r>
            <a:r>
              <a:rPr lang="sv-SE" sz="1200" dirty="0" err="1"/>
              <a:t>sjukvardsnamnden</a:t>
            </a:r>
            <a:r>
              <a:rPr lang="sv-SE" sz="1200" dirty="0"/>
              <a:t>/mote-2022-09-22/agenda/fallstudie-styrsystem-for-samverkan-i-nara-vard-skelleftea-nvo-slutversion-mars-2022pdf?downloadMode=</a:t>
            </a:r>
            <a:r>
              <a:rPr lang="sv-SE" sz="1200" dirty="0" err="1"/>
              <a:t>open</a:t>
            </a:r>
            <a:endParaRPr lang="sv-SE" sz="1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4F19467-B1C6-4F9A-3287-628D2D84E020}"/>
              </a:ext>
            </a:extLst>
          </p:cNvPr>
          <p:cNvSpPr txBox="1"/>
          <p:nvPr/>
        </p:nvSpPr>
        <p:spPr>
          <a:xfrm>
            <a:off x="909716" y="1683897"/>
            <a:ext cx="6042413" cy="480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sv-SE" sz="2100" dirty="0"/>
              <a:t>Under 2021 genomfördes en fallstudie i syfte att: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rgbClr val="1C1C1C"/>
                </a:solidFill>
              </a:rPr>
              <a:t>A</a:t>
            </a:r>
            <a:r>
              <a:rPr lang="sv-SE" sz="2100" dirty="0">
                <a:solidFill>
                  <a:srgbClr val="1C1C1C"/>
                </a:solidFill>
                <a:effectLst/>
              </a:rPr>
              <a:t>nalysera vad som kan ses som </a:t>
            </a:r>
            <a:r>
              <a:rPr lang="sv-SE" sz="2100" dirty="0" err="1">
                <a:solidFill>
                  <a:srgbClr val="1C1C1C"/>
                </a:solidFill>
                <a:effectLst/>
              </a:rPr>
              <a:t>framgångs-faktorer</a:t>
            </a:r>
            <a:r>
              <a:rPr lang="sv-SE" sz="2100" dirty="0">
                <a:solidFill>
                  <a:srgbClr val="1C1C1C"/>
                </a:solidFill>
                <a:effectLst/>
              </a:rPr>
              <a:t> i detta samverkanssystem inom </a:t>
            </a:r>
            <a:r>
              <a:rPr lang="sv-SE" sz="2100" dirty="0" err="1">
                <a:solidFill>
                  <a:srgbClr val="1C1C1C"/>
                </a:solidFill>
                <a:effectLst/>
              </a:rPr>
              <a:t>Skelleftea</a:t>
            </a:r>
            <a:r>
              <a:rPr lang="sv-SE" sz="2100" dirty="0">
                <a:solidFill>
                  <a:srgbClr val="1C1C1C"/>
                </a:solidFill>
                <a:effectLst/>
              </a:rPr>
              <a:t>̊ </a:t>
            </a:r>
            <a:r>
              <a:rPr lang="sv-SE" sz="2100" dirty="0" err="1">
                <a:solidFill>
                  <a:srgbClr val="1C1C1C"/>
                </a:solidFill>
                <a:effectLst/>
              </a:rPr>
              <a:t>närsjukvårdsområde</a:t>
            </a:r>
            <a:r>
              <a:rPr lang="sv-SE" sz="2100" dirty="0">
                <a:solidFill>
                  <a:srgbClr val="1C1C1C"/>
                </a:solidFill>
                <a:effectLst/>
              </a:rPr>
              <a:t>, och i till viss del riskerna.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100" dirty="0">
                <a:solidFill>
                  <a:srgbClr val="1C1C1C"/>
                </a:solidFill>
              </a:rPr>
              <a:t>Se </a:t>
            </a:r>
            <a:r>
              <a:rPr lang="sv-SE" sz="2100" dirty="0">
                <a:solidFill>
                  <a:srgbClr val="1C1C1C"/>
                </a:solidFill>
                <a:effectLst/>
              </a:rPr>
              <a:t>om dessa grunder i </a:t>
            </a:r>
            <a:r>
              <a:rPr lang="sv-SE" sz="2100" dirty="0" err="1">
                <a:solidFill>
                  <a:srgbClr val="1C1C1C"/>
                </a:solidFill>
                <a:effectLst/>
              </a:rPr>
              <a:t>förlängningen</a:t>
            </a:r>
            <a:r>
              <a:rPr lang="sv-SE" sz="2100" dirty="0">
                <a:solidFill>
                  <a:srgbClr val="1C1C1C"/>
                </a:solidFill>
                <a:effectLst/>
              </a:rPr>
              <a:t> </a:t>
            </a:r>
            <a:r>
              <a:rPr lang="sv-SE" sz="2100" dirty="0" err="1">
                <a:solidFill>
                  <a:srgbClr val="1C1C1C"/>
                </a:solidFill>
                <a:effectLst/>
              </a:rPr>
              <a:t>är</a:t>
            </a:r>
            <a:r>
              <a:rPr lang="sv-SE" sz="2100" dirty="0">
                <a:solidFill>
                  <a:srgbClr val="1C1C1C"/>
                </a:solidFill>
                <a:effectLst/>
              </a:rPr>
              <a:t> en </a:t>
            </a:r>
            <a:r>
              <a:rPr lang="sv-SE" sz="2100" dirty="0" err="1">
                <a:solidFill>
                  <a:srgbClr val="1C1C1C"/>
                </a:solidFill>
                <a:effectLst/>
              </a:rPr>
              <a:t>möjlighet</a:t>
            </a:r>
            <a:r>
              <a:rPr lang="sv-SE" sz="2100" dirty="0">
                <a:solidFill>
                  <a:srgbClr val="1C1C1C"/>
                </a:solidFill>
                <a:effectLst/>
              </a:rPr>
              <a:t> </a:t>
            </a:r>
            <a:r>
              <a:rPr lang="sv-SE" sz="2100" dirty="0" err="1">
                <a:solidFill>
                  <a:srgbClr val="1C1C1C"/>
                </a:solidFill>
                <a:effectLst/>
              </a:rPr>
              <a:t>för</a:t>
            </a:r>
            <a:r>
              <a:rPr lang="sv-SE" sz="2100" dirty="0">
                <a:solidFill>
                  <a:srgbClr val="1C1C1C"/>
                </a:solidFill>
                <a:effectLst/>
              </a:rPr>
              <a:t> att generiskt utveckla en form av gemensamt ledningssystem </a:t>
            </a:r>
            <a:r>
              <a:rPr lang="sv-SE" sz="2100" dirty="0" err="1">
                <a:solidFill>
                  <a:srgbClr val="1C1C1C"/>
                </a:solidFill>
                <a:effectLst/>
              </a:rPr>
              <a:t>för</a:t>
            </a:r>
            <a:r>
              <a:rPr lang="sv-SE" sz="2100" dirty="0">
                <a:solidFill>
                  <a:srgbClr val="1C1C1C"/>
                </a:solidFill>
                <a:effectLst/>
              </a:rPr>
              <a:t> en </a:t>
            </a:r>
            <a:r>
              <a:rPr lang="sv-SE" sz="2100" dirty="0" err="1">
                <a:solidFill>
                  <a:srgbClr val="1C1C1C"/>
                </a:solidFill>
              </a:rPr>
              <a:t>N</a:t>
            </a:r>
            <a:r>
              <a:rPr lang="sv-SE" sz="2100" dirty="0" err="1">
                <a:solidFill>
                  <a:srgbClr val="1C1C1C"/>
                </a:solidFill>
                <a:effectLst/>
              </a:rPr>
              <a:t>ära</a:t>
            </a:r>
            <a:r>
              <a:rPr lang="sv-SE" sz="2100" dirty="0">
                <a:solidFill>
                  <a:srgbClr val="1C1C1C"/>
                </a:solidFill>
                <a:effectLst/>
              </a:rPr>
              <a:t> </a:t>
            </a:r>
            <a:r>
              <a:rPr lang="sv-SE" sz="2100" dirty="0" err="1">
                <a:solidFill>
                  <a:srgbClr val="1C1C1C"/>
                </a:solidFill>
                <a:effectLst/>
              </a:rPr>
              <a:t>vård</a:t>
            </a:r>
            <a:r>
              <a:rPr lang="sv-SE" sz="2100" dirty="0">
                <a:solidFill>
                  <a:srgbClr val="1C1C1C"/>
                </a:solidFill>
                <a:effectLst/>
              </a:rPr>
              <a:t> genom en integrerad ledning mellan regioner och kommuner. </a:t>
            </a:r>
            <a:endParaRPr lang="sv-SE" sz="2100" dirty="0">
              <a:effectLst/>
            </a:endParaRPr>
          </a:p>
          <a:p>
            <a:pPr lvl="0">
              <a:spcAft>
                <a:spcPts val="800"/>
              </a:spcAft>
            </a:pPr>
            <a:endParaRPr lang="sv-SE" sz="2100" dirty="0"/>
          </a:p>
          <a:p>
            <a:pPr lvl="0">
              <a:spcAft>
                <a:spcPts val="800"/>
              </a:spcAft>
            </a:pPr>
            <a:endParaRPr lang="sv-SE" sz="2100" dirty="0"/>
          </a:p>
          <a:p>
            <a:pPr lvl="0">
              <a:spcAft>
                <a:spcPts val="800"/>
              </a:spcAft>
            </a:pPr>
            <a:endParaRPr lang="sv-SE" sz="2100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A4D6593-A548-6B2B-08F0-A36856E9EA1E}"/>
              </a:ext>
            </a:extLst>
          </p:cNvPr>
          <p:cNvSpPr txBox="1">
            <a:spLocks/>
          </p:cNvSpPr>
          <p:nvPr/>
        </p:nvSpPr>
        <p:spPr>
          <a:xfrm>
            <a:off x="909716" y="265100"/>
            <a:ext cx="9609825" cy="50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>
                <a:latin typeface="+mn-lt"/>
              </a:rPr>
              <a:t>Lärande exempel</a:t>
            </a:r>
          </a:p>
        </p:txBody>
      </p:sp>
      <p:sp>
        <p:nvSpPr>
          <p:cNvPr id="3" name="Rektangel med rundade hörn 2">
            <a:hlinkClick r:id="rId3"/>
            <a:extLst>
              <a:ext uri="{FF2B5EF4-FFF2-40B4-BE49-F238E27FC236}">
                <a16:creationId xmlns:a16="http://schemas.microsoft.com/office/drawing/2014/main" id="{A65013DF-0223-702E-C2B2-0BDF5F71C4D5}"/>
              </a:ext>
            </a:extLst>
          </p:cNvPr>
          <p:cNvSpPr/>
          <p:nvPr/>
        </p:nvSpPr>
        <p:spPr>
          <a:xfrm>
            <a:off x="7463366" y="4382518"/>
            <a:ext cx="3087442" cy="596284"/>
          </a:xfrm>
          <a:prstGeom prst="round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Ta del av intervjufilm från Skellefteå</a:t>
            </a:r>
          </a:p>
        </p:txBody>
      </p:sp>
      <p:pic>
        <p:nvPicPr>
          <p:cNvPr id="11" name="Bildobjekt 10" descr="En bild som visar text&#10;&#10;Automatiskt genererad beskrivning">
            <a:hlinkClick r:id="rId4"/>
            <a:extLst>
              <a:ext uri="{FF2B5EF4-FFF2-40B4-BE49-F238E27FC236}">
                <a16:creationId xmlns:a16="http://schemas.microsoft.com/office/drawing/2014/main" id="{227D57E2-6707-17DA-D5D0-906C94E46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82" y="2299447"/>
            <a:ext cx="3428811" cy="19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4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D6E93411-2BF0-F1CE-E18C-6468D2C28A07}"/>
              </a:ext>
            </a:extLst>
          </p:cNvPr>
          <p:cNvSpPr txBox="1">
            <a:spLocks/>
          </p:cNvSpPr>
          <p:nvPr/>
        </p:nvSpPr>
        <p:spPr>
          <a:xfrm>
            <a:off x="1000713" y="2322714"/>
            <a:ext cx="9972210" cy="1966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dirty="0">
                <a:solidFill>
                  <a:schemeClr val="bg1"/>
                </a:solidFill>
              </a:rPr>
              <a:t>Mer information</a:t>
            </a:r>
          </a:p>
          <a:p>
            <a:r>
              <a:rPr lang="sv-SE" sz="2800" b="0" dirty="0">
                <a:solidFill>
                  <a:schemeClr val="bg1"/>
                </a:solidFill>
              </a:rPr>
              <a:t>Material, verktyg och lärande exempel </a:t>
            </a:r>
            <a:br>
              <a:rPr lang="sv-SE" sz="2800" b="0" dirty="0">
                <a:solidFill>
                  <a:schemeClr val="bg1"/>
                </a:solidFill>
              </a:rPr>
            </a:br>
            <a:r>
              <a:rPr lang="sv-SE" sz="2800" b="0" dirty="0">
                <a:solidFill>
                  <a:schemeClr val="bg1"/>
                </a:solidFill>
              </a:rPr>
              <a:t>för arbetet med en gemensam plan </a:t>
            </a:r>
            <a:br>
              <a:rPr lang="sv-SE" sz="2800" b="0" dirty="0">
                <a:solidFill>
                  <a:schemeClr val="bg1"/>
                </a:solidFill>
              </a:rPr>
            </a:br>
            <a:r>
              <a:rPr lang="sv-SE" sz="2800" b="0" dirty="0">
                <a:solidFill>
                  <a:schemeClr val="bg1"/>
                </a:solidFill>
              </a:rPr>
              <a:t>finns på </a:t>
            </a:r>
            <a:r>
              <a:rPr lang="sv-SE" sz="2800" b="0" dirty="0" err="1">
                <a:solidFill>
                  <a:schemeClr val="bg1"/>
                </a:solidFill>
              </a:rPr>
              <a:t>skr.se</a:t>
            </a:r>
            <a:endParaRPr lang="sv-SE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0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77B574-1837-056A-C785-3B00AD14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272" y="1019430"/>
            <a:ext cx="9609825" cy="1112405"/>
          </a:xfrm>
        </p:spPr>
        <p:txBody>
          <a:bodyPr/>
          <a:lstStyle/>
          <a:p>
            <a:r>
              <a:rPr lang="sv-SE" sz="4000" dirty="0"/>
              <a:t>Gemensamma mål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B2C46D54-59D2-9ACB-D8C8-0559122678FD}"/>
              </a:ext>
            </a:extLst>
          </p:cNvPr>
          <p:cNvSpPr/>
          <p:nvPr/>
        </p:nvSpPr>
        <p:spPr>
          <a:xfrm>
            <a:off x="727849" y="928914"/>
            <a:ext cx="750505" cy="6983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b="1"/>
              <a:t>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D5173C-48FD-6AF5-48D2-109136A08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49" y="2365377"/>
            <a:ext cx="7044551" cy="37385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rbetet med att ta fram 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en gemensam plan för primär-vården bör ta avstamp i det gemensamma varför, den 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värdegrund och målbild för nära vård som tagits fram i länet. 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 gemensamma planen kan antingen tas fram på kommun eller på länsnivå.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Utifrån den övergripande målbilden arbetas konkreta mål fram för den gemensam 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planen för primärvård.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En viktig fråga att ställa är ”Vad vi vill uppnå med primärvården i länet?” </a:t>
            </a:r>
            <a:endParaRPr lang="sv-S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2226E94-E3F0-BDFE-EA34-98F8FD27B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31" y="2519120"/>
            <a:ext cx="2509532" cy="23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4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BB5F191F-B32D-2780-3AC1-93AD5FB1B54B}"/>
              </a:ext>
            </a:extLst>
          </p:cNvPr>
          <p:cNvSpPr txBox="1">
            <a:spLocks/>
          </p:cNvSpPr>
          <p:nvPr/>
        </p:nvSpPr>
        <p:spPr>
          <a:xfrm>
            <a:off x="664233" y="1960238"/>
            <a:ext cx="3928607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20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585BE8B-936D-C000-94CF-73450F244EA5}"/>
              </a:ext>
            </a:extLst>
          </p:cNvPr>
          <p:cNvSpPr txBox="1"/>
          <p:nvPr/>
        </p:nvSpPr>
        <p:spPr>
          <a:xfrm>
            <a:off x="8002708" y="2366855"/>
            <a:ext cx="376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/>
          </a:p>
          <a:p>
            <a:endParaRPr lang="sv-SE" sz="1200"/>
          </a:p>
          <a:p>
            <a:endParaRPr lang="sv-SE" sz="120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022376E-DD53-C14F-9D6B-B7FBF33C945A}"/>
              </a:ext>
            </a:extLst>
          </p:cNvPr>
          <p:cNvSpPr txBox="1">
            <a:spLocks/>
          </p:cNvSpPr>
          <p:nvPr/>
        </p:nvSpPr>
        <p:spPr>
          <a:xfrm>
            <a:off x="580009" y="982890"/>
            <a:ext cx="10035658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/>
              <a:t>Exempel på mål för en gemensam plan</a:t>
            </a:r>
          </a:p>
        </p:txBody>
      </p:sp>
      <p:sp>
        <p:nvSpPr>
          <p:cNvPr id="13" name="Rektangel med rundade hörn 12">
            <a:extLst>
              <a:ext uri="{FF2B5EF4-FFF2-40B4-BE49-F238E27FC236}">
                <a16:creationId xmlns:a16="http://schemas.microsoft.com/office/drawing/2014/main" id="{39832800-5A94-8B16-E696-162B356BD284}"/>
              </a:ext>
            </a:extLst>
          </p:cNvPr>
          <p:cNvSpPr/>
          <p:nvPr/>
        </p:nvSpPr>
        <p:spPr>
          <a:xfrm>
            <a:off x="5570373" y="2082018"/>
            <a:ext cx="4544298" cy="4129594"/>
          </a:xfrm>
          <a:prstGeom prst="roundRect">
            <a:avLst/>
          </a:prstGeom>
          <a:solidFill>
            <a:schemeClr val="accent1">
              <a:alpha val="78093"/>
            </a:schemeClr>
          </a:solidFill>
          <a:ln w="38100">
            <a:solidFill>
              <a:schemeClr val="accent1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  <a:effectLst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sv-SE" sz="1600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sv-SE" sz="1600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sv-SE" sz="1600" dirty="0">
              <a:solidFill>
                <a:schemeClr val="bg1"/>
              </a:solidFill>
            </a:endParaRPr>
          </a:p>
          <a:p>
            <a:pPr marL="285750" indent="-28575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bg1"/>
                </a:solidFill>
                <a:effectLst/>
              </a:rPr>
              <a:t>Öka</a:t>
            </a:r>
            <a:r>
              <a:rPr lang="sv-SE" dirty="0">
                <a:solidFill>
                  <a:schemeClr val="bg1"/>
                </a:solidFill>
                <a:effectLst/>
              </a:rPr>
              <a:t> och </a:t>
            </a:r>
            <a:r>
              <a:rPr lang="sv-SE" dirty="0" err="1">
                <a:solidFill>
                  <a:schemeClr val="bg1"/>
                </a:solidFill>
                <a:effectLst/>
              </a:rPr>
              <a:t>säkerställa</a:t>
            </a:r>
            <a:r>
              <a:rPr lang="sv-SE" dirty="0">
                <a:solidFill>
                  <a:schemeClr val="bg1"/>
                </a:solidFill>
                <a:effectLst/>
              </a:rPr>
              <a:t> patientens delaktighet</a:t>
            </a:r>
          </a:p>
          <a:p>
            <a:pPr marL="285750" indent="-28575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bg1"/>
                </a:solidFill>
                <a:effectLst/>
              </a:rPr>
              <a:t>Öka</a:t>
            </a:r>
            <a:r>
              <a:rPr lang="sv-SE" dirty="0">
                <a:solidFill>
                  <a:schemeClr val="bg1"/>
                </a:solidFill>
                <a:effectLst/>
              </a:rPr>
              <a:t> och </a:t>
            </a:r>
            <a:r>
              <a:rPr lang="sv-SE" dirty="0" err="1">
                <a:solidFill>
                  <a:schemeClr val="bg1"/>
                </a:solidFill>
                <a:effectLst/>
              </a:rPr>
              <a:t>säkerställa</a:t>
            </a:r>
            <a:r>
              <a:rPr lang="sv-SE" dirty="0">
                <a:solidFill>
                  <a:schemeClr val="bg1"/>
                </a:solidFill>
                <a:effectLst/>
              </a:rPr>
              <a:t> kontinuiteten </a:t>
            </a:r>
            <a:r>
              <a:rPr lang="sv-SE" dirty="0" err="1">
                <a:solidFill>
                  <a:schemeClr val="bg1"/>
                </a:solidFill>
                <a:effectLst/>
              </a:rPr>
              <a:t>för</a:t>
            </a:r>
            <a:r>
              <a:rPr lang="sv-SE" dirty="0">
                <a:solidFill>
                  <a:schemeClr val="bg1"/>
                </a:solidFill>
                <a:effectLst/>
              </a:rPr>
              <a:t> patient och medarbetare </a:t>
            </a:r>
          </a:p>
          <a:p>
            <a:pPr marL="285750" indent="-28575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</a:rPr>
              <a:t>Utveckla teamarbetet med/kring patienten</a:t>
            </a:r>
            <a:endParaRPr lang="sv-SE" dirty="0">
              <a:solidFill>
                <a:schemeClr val="bg1"/>
              </a:solidFill>
            </a:endParaRPr>
          </a:p>
          <a:p>
            <a:pPr marL="285750" indent="-28575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bg1"/>
                </a:solidFill>
                <a:effectLst/>
              </a:rPr>
              <a:t>Öka</a:t>
            </a:r>
            <a:r>
              <a:rPr lang="sv-SE" dirty="0">
                <a:solidFill>
                  <a:schemeClr val="bg1"/>
                </a:solidFill>
                <a:effectLst/>
              </a:rPr>
              <a:t> och </a:t>
            </a:r>
            <a:r>
              <a:rPr lang="sv-SE" dirty="0" err="1">
                <a:solidFill>
                  <a:schemeClr val="bg1"/>
                </a:solidFill>
                <a:effectLst/>
              </a:rPr>
              <a:t>säkerställa</a:t>
            </a:r>
            <a:r>
              <a:rPr lang="sv-SE" dirty="0">
                <a:solidFill>
                  <a:schemeClr val="bg1"/>
                </a:solidFill>
                <a:effectLst/>
              </a:rPr>
              <a:t> </a:t>
            </a:r>
            <a:r>
              <a:rPr lang="sv-SE" dirty="0" err="1">
                <a:solidFill>
                  <a:schemeClr val="bg1"/>
                </a:solidFill>
                <a:effectLst/>
              </a:rPr>
              <a:t>tillgängligheten</a:t>
            </a:r>
            <a:endParaRPr lang="sv-SE" dirty="0">
              <a:solidFill>
                <a:schemeClr val="bg1"/>
              </a:solidFill>
              <a:effectLst/>
            </a:endParaRPr>
          </a:p>
          <a:p>
            <a:pPr algn="ctr"/>
            <a:endParaRPr lang="sv-SE" sz="1400" i="1" dirty="0">
              <a:solidFill>
                <a:schemeClr val="bg1"/>
              </a:solidFill>
              <a:effectLst/>
            </a:endParaRPr>
          </a:p>
          <a:p>
            <a:endParaRPr lang="sv-SE" i="1" dirty="0">
              <a:solidFill>
                <a:schemeClr val="bg1"/>
              </a:solidFill>
            </a:endParaRPr>
          </a:p>
          <a:p>
            <a:endParaRPr lang="sv-SE" i="1" dirty="0">
              <a:solidFill>
                <a:schemeClr val="bg1"/>
              </a:solidFill>
            </a:endParaRPr>
          </a:p>
          <a:p>
            <a:endParaRPr lang="sv-SE" i="1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  <a:effectLst/>
            </a:endParaRPr>
          </a:p>
          <a:p>
            <a:endParaRPr lang="sv-SE" dirty="0">
              <a:solidFill>
                <a:schemeClr val="bg1"/>
              </a:solidFill>
              <a:effectLst/>
            </a:endParaRPr>
          </a:p>
        </p:txBody>
      </p:sp>
      <p:sp>
        <p:nvSpPr>
          <p:cNvPr id="14" name="Rektangel med rundade hörn 13">
            <a:extLst>
              <a:ext uri="{FF2B5EF4-FFF2-40B4-BE49-F238E27FC236}">
                <a16:creationId xmlns:a16="http://schemas.microsoft.com/office/drawing/2014/main" id="{0C3DDFC6-8B2B-7678-6A23-444C42CE5EF5}"/>
              </a:ext>
            </a:extLst>
          </p:cNvPr>
          <p:cNvSpPr/>
          <p:nvPr/>
        </p:nvSpPr>
        <p:spPr>
          <a:xfrm>
            <a:off x="745489" y="2082018"/>
            <a:ext cx="4544298" cy="41295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63" algn="ctr">
              <a:spcAft>
                <a:spcPts val="1000"/>
              </a:spcAft>
            </a:pPr>
            <a:endParaRPr lang="sv-SE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30163" algn="ctr">
              <a:spcAft>
                <a:spcPts val="1200"/>
              </a:spcAft>
            </a:pPr>
            <a:endParaRPr lang="sv-SE">
              <a:solidFill>
                <a:schemeClr val="bg1"/>
              </a:solidFill>
            </a:endParaRPr>
          </a:p>
          <a:p>
            <a:pPr marL="30163" algn="ctr">
              <a:spcAft>
                <a:spcPts val="1200"/>
              </a:spcAft>
            </a:pPr>
            <a:r>
              <a:rPr lang="sv-SE">
                <a:solidFill>
                  <a:schemeClr val="bg1"/>
                </a:solidFill>
              </a:rPr>
              <a:t>”Vi vill </a:t>
            </a:r>
            <a:r>
              <a:rPr lang="sv-SE" err="1">
                <a:solidFill>
                  <a:schemeClr val="bg1"/>
                </a:solidFill>
              </a:rPr>
              <a:t>pa</a:t>
            </a:r>
            <a:r>
              <a:rPr lang="sv-SE">
                <a:solidFill>
                  <a:schemeClr val="bg1"/>
                </a:solidFill>
              </a:rPr>
              <a:t>̊ </a:t>
            </a:r>
            <a:r>
              <a:rPr lang="sv-SE" err="1">
                <a:solidFill>
                  <a:schemeClr val="bg1"/>
                </a:solidFill>
              </a:rPr>
              <a:t>systemniva</a:t>
            </a:r>
            <a:r>
              <a:rPr lang="sv-SE">
                <a:solidFill>
                  <a:schemeClr val="bg1"/>
                </a:solidFill>
              </a:rPr>
              <a:t>̊ skapa </a:t>
            </a:r>
            <a:r>
              <a:rPr lang="sv-SE" err="1">
                <a:solidFill>
                  <a:schemeClr val="bg1"/>
                </a:solidFill>
              </a:rPr>
              <a:t>förutsättningar</a:t>
            </a:r>
            <a:r>
              <a:rPr lang="sv-SE">
                <a:solidFill>
                  <a:schemeClr val="bg1"/>
                </a:solidFill>
              </a:rPr>
              <a:t> och </a:t>
            </a:r>
            <a:r>
              <a:rPr lang="sv-SE" err="1">
                <a:solidFill>
                  <a:schemeClr val="bg1"/>
                </a:solidFill>
              </a:rPr>
              <a:t>stödsystem</a:t>
            </a:r>
            <a:r>
              <a:rPr lang="sv-SE">
                <a:solidFill>
                  <a:schemeClr val="bg1"/>
                </a:solidFill>
              </a:rPr>
              <a:t> </a:t>
            </a:r>
            <a:r>
              <a:rPr lang="sv-SE" err="1">
                <a:solidFill>
                  <a:schemeClr val="bg1"/>
                </a:solidFill>
              </a:rPr>
              <a:t>för</a:t>
            </a:r>
            <a:r>
              <a:rPr lang="sv-SE">
                <a:solidFill>
                  <a:schemeClr val="bg1"/>
                </a:solidFill>
              </a:rPr>
              <a:t> att </a:t>
            </a:r>
            <a:r>
              <a:rPr lang="sv-SE" err="1">
                <a:solidFill>
                  <a:schemeClr val="bg1"/>
                </a:solidFill>
              </a:rPr>
              <a:t>stärka</a:t>
            </a:r>
            <a:r>
              <a:rPr lang="sv-SE">
                <a:solidFill>
                  <a:schemeClr val="bg1"/>
                </a:solidFill>
              </a:rPr>
              <a:t> </a:t>
            </a:r>
            <a:r>
              <a:rPr lang="sv-SE" err="1">
                <a:solidFill>
                  <a:schemeClr val="bg1"/>
                </a:solidFill>
              </a:rPr>
              <a:t>invånares</a:t>
            </a:r>
            <a:r>
              <a:rPr lang="sv-SE">
                <a:solidFill>
                  <a:schemeClr val="bg1"/>
                </a:solidFill>
              </a:rPr>
              <a:t> </a:t>
            </a:r>
            <a:r>
              <a:rPr lang="sv-SE" err="1">
                <a:solidFill>
                  <a:schemeClr val="bg1"/>
                </a:solidFill>
              </a:rPr>
              <a:t>hälsa</a:t>
            </a:r>
            <a:r>
              <a:rPr lang="sv-SE">
                <a:solidFill>
                  <a:schemeClr val="bg1"/>
                </a:solidFill>
              </a:rPr>
              <a:t> </a:t>
            </a:r>
            <a:r>
              <a:rPr lang="sv-SE" err="1">
                <a:solidFill>
                  <a:schemeClr val="bg1"/>
                </a:solidFill>
              </a:rPr>
              <a:t>för</a:t>
            </a:r>
            <a:r>
              <a:rPr lang="sv-SE">
                <a:solidFill>
                  <a:schemeClr val="bg1"/>
                </a:solidFill>
              </a:rPr>
              <a:t> hela livet. </a:t>
            </a:r>
          </a:p>
          <a:p>
            <a:pPr marL="30163" algn="ctr">
              <a:spcAft>
                <a:spcPts val="1200"/>
              </a:spcAft>
            </a:pPr>
            <a:r>
              <a:rPr lang="sv-SE">
                <a:solidFill>
                  <a:schemeClr val="bg1"/>
                </a:solidFill>
              </a:rPr>
              <a:t>Ge verksamheter och medarbetare </a:t>
            </a:r>
            <a:r>
              <a:rPr lang="sv-SE" err="1">
                <a:solidFill>
                  <a:schemeClr val="bg1"/>
                </a:solidFill>
              </a:rPr>
              <a:t>förutsättningar</a:t>
            </a:r>
            <a:r>
              <a:rPr lang="sv-SE">
                <a:solidFill>
                  <a:schemeClr val="bg1"/>
                </a:solidFill>
              </a:rPr>
              <a:t> till gemensamma lokala </a:t>
            </a:r>
            <a:r>
              <a:rPr lang="sv-SE" err="1">
                <a:solidFill>
                  <a:schemeClr val="bg1"/>
                </a:solidFill>
              </a:rPr>
              <a:t>arbetssätt</a:t>
            </a:r>
            <a:r>
              <a:rPr lang="sv-SE">
                <a:solidFill>
                  <a:schemeClr val="bg1"/>
                </a:solidFill>
              </a:rPr>
              <a:t> och </a:t>
            </a:r>
            <a:r>
              <a:rPr lang="sv-SE" err="1">
                <a:solidFill>
                  <a:schemeClr val="bg1"/>
                </a:solidFill>
              </a:rPr>
              <a:t>stärkta</a:t>
            </a:r>
            <a:r>
              <a:rPr lang="sv-SE">
                <a:solidFill>
                  <a:schemeClr val="bg1"/>
                </a:solidFill>
              </a:rPr>
              <a:t> samarbeten.</a:t>
            </a:r>
          </a:p>
          <a:p>
            <a:pPr marL="30163" algn="ctr">
              <a:spcAft>
                <a:spcPts val="1200"/>
              </a:spcAft>
            </a:pPr>
            <a:r>
              <a:rPr lang="sv-SE">
                <a:solidFill>
                  <a:schemeClr val="bg1"/>
                </a:solidFill>
              </a:rPr>
              <a:t>Genom gemensam </a:t>
            </a:r>
            <a:r>
              <a:rPr lang="sv-SE" err="1">
                <a:solidFill>
                  <a:schemeClr val="bg1"/>
                </a:solidFill>
              </a:rPr>
              <a:t>uppföljning</a:t>
            </a:r>
            <a:r>
              <a:rPr lang="sv-SE">
                <a:solidFill>
                  <a:schemeClr val="bg1"/>
                </a:solidFill>
              </a:rPr>
              <a:t> skapa </a:t>
            </a:r>
            <a:r>
              <a:rPr lang="sv-SE" err="1">
                <a:solidFill>
                  <a:schemeClr val="bg1"/>
                </a:solidFill>
              </a:rPr>
              <a:t>lärande</a:t>
            </a:r>
            <a:r>
              <a:rPr lang="sv-SE">
                <a:solidFill>
                  <a:schemeClr val="bg1"/>
                </a:solidFill>
              </a:rPr>
              <a:t>, effektiva </a:t>
            </a:r>
            <a:r>
              <a:rPr lang="sv-SE" err="1">
                <a:solidFill>
                  <a:schemeClr val="bg1"/>
                </a:solidFill>
              </a:rPr>
              <a:t>arbetssätt</a:t>
            </a:r>
            <a:r>
              <a:rPr lang="sv-SE">
                <a:solidFill>
                  <a:schemeClr val="bg1"/>
                </a:solidFill>
              </a:rPr>
              <a:t> och rikta </a:t>
            </a:r>
            <a:r>
              <a:rPr lang="sv-SE" err="1">
                <a:solidFill>
                  <a:schemeClr val="bg1"/>
                </a:solidFill>
              </a:rPr>
              <a:t>stöd</a:t>
            </a:r>
            <a:r>
              <a:rPr lang="sv-SE">
                <a:solidFill>
                  <a:schemeClr val="bg1"/>
                </a:solidFill>
              </a:rPr>
              <a:t> och insatser. ”</a:t>
            </a:r>
            <a:br>
              <a:rPr lang="sv-SE">
                <a:solidFill>
                  <a:schemeClr val="bg1"/>
                </a:solidFill>
              </a:rPr>
            </a:br>
            <a:endParaRPr lang="sv-SE">
              <a:solidFill>
                <a:schemeClr val="bg1"/>
              </a:solidFill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8E4F6F5B-554D-597A-FAB8-22F5322E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2" y="249488"/>
            <a:ext cx="9609825" cy="508149"/>
          </a:xfrm>
        </p:spPr>
        <p:txBody>
          <a:bodyPr/>
          <a:lstStyle/>
          <a:p>
            <a:r>
              <a:rPr lang="sv-SE" sz="1600" dirty="0">
                <a:latin typeface="+mn-lt"/>
              </a:rPr>
              <a:t>Gemensamma mål</a:t>
            </a:r>
          </a:p>
        </p:txBody>
      </p:sp>
      <p:pic>
        <p:nvPicPr>
          <p:cNvPr id="18" name="Bild 17" descr="Märke 1 med hel fyllning">
            <a:extLst>
              <a:ext uri="{FF2B5EF4-FFF2-40B4-BE49-F238E27FC236}">
                <a16:creationId xmlns:a16="http://schemas.microsoft.com/office/drawing/2014/main" id="{A21983CD-64E2-AC72-2E5D-81E6753FB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282" y="153740"/>
            <a:ext cx="400177" cy="40017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376C6D0-D465-E174-6AC1-DCBC99A25F6F}"/>
              </a:ext>
            </a:extLst>
          </p:cNvPr>
          <p:cNvSpPr txBox="1"/>
          <p:nvPr/>
        </p:nvSpPr>
        <p:spPr>
          <a:xfrm>
            <a:off x="1038751" y="2409617"/>
            <a:ext cx="207715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i="1">
                <a:solidFill>
                  <a:schemeClr val="bg1"/>
                </a:solidFill>
              </a:rPr>
              <a:t>Jönköpings län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161E3AB-9F4B-E1FC-83F3-0DB487C76897}"/>
              </a:ext>
            </a:extLst>
          </p:cNvPr>
          <p:cNvSpPr txBox="1"/>
          <p:nvPr/>
        </p:nvSpPr>
        <p:spPr>
          <a:xfrm>
            <a:off x="5925553" y="2437753"/>
            <a:ext cx="2077155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i="1">
                <a:solidFill>
                  <a:schemeClr val="bg1"/>
                </a:solidFill>
              </a:rPr>
              <a:t>Lidköping</a:t>
            </a:r>
          </a:p>
        </p:txBody>
      </p:sp>
    </p:spTree>
    <p:extLst>
      <p:ext uri="{BB962C8B-B14F-4D97-AF65-F5344CB8AC3E}">
        <p14:creationId xmlns:p14="http://schemas.microsoft.com/office/powerpoint/2010/main" val="372359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77C45-9BBD-DB4E-5363-406E3CA0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380" y="1018986"/>
            <a:ext cx="8060048" cy="1112405"/>
          </a:xfrm>
        </p:spPr>
        <p:txBody>
          <a:bodyPr/>
          <a:lstStyle/>
          <a:p>
            <a:r>
              <a:rPr lang="sv-SE" sz="4000" dirty="0"/>
              <a:t>Kartlägg förutsättningarna</a:t>
            </a:r>
            <a:br>
              <a:rPr lang="sv-SE" sz="4000" dirty="0"/>
            </a:br>
            <a:br>
              <a:rPr lang="sv-SE" sz="4000" dirty="0"/>
            </a:b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F7EC69-673C-5FA4-4C45-56187F69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91" y="2586916"/>
            <a:ext cx="7887549" cy="3738598"/>
          </a:xfrm>
        </p:spPr>
        <p:txBody>
          <a:bodyPr/>
          <a:lstStyle/>
          <a:p>
            <a:pPr marL="30163" indent="0">
              <a:spcAft>
                <a:spcPts val="600"/>
              </a:spcAft>
              <a:buNone/>
            </a:pPr>
            <a:r>
              <a:rPr lang="sv-SE" sz="2000" dirty="0"/>
              <a:t>En kartläggning kan ge svar på: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Hur ser invånarens behov ut?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Vilka behöver involveras i arbetet, t ex. privata utförare?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Vad fungerar bra i samarbetet runt invånaren kopplat till behoven och vad behöver utvecklas?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Hur ser mötesplatserna ut idag?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Vilka resurser - utvecklingsledare/ projektledare - finns som stöd i utvecklingen och för att implementera nya arbetssätt och rutiner?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Vilka förväntningar finns på ett samarbete? 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200" dirty="0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0F4561B4-4780-F446-82A0-226FB40C3218}"/>
              </a:ext>
            </a:extLst>
          </p:cNvPr>
          <p:cNvSpPr/>
          <p:nvPr/>
        </p:nvSpPr>
        <p:spPr>
          <a:xfrm>
            <a:off x="687491" y="953576"/>
            <a:ext cx="750505" cy="6983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b="1"/>
              <a:t>2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05C3D27-FCCB-A368-CF2D-193587CE0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92" y="2586916"/>
            <a:ext cx="2605743" cy="263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3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77C45-9BBD-DB4E-5363-406E3CA0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88" y="1159048"/>
            <a:ext cx="11004552" cy="1112405"/>
          </a:xfrm>
        </p:spPr>
        <p:txBody>
          <a:bodyPr/>
          <a:lstStyle/>
          <a:p>
            <a:r>
              <a:rPr lang="sv-SE" sz="4000" dirty="0"/>
              <a:t>Kartläggning arbetssätt och överenskommelser</a:t>
            </a:r>
            <a:br>
              <a:rPr lang="sv-SE" sz="4000" dirty="0"/>
            </a:br>
            <a:br>
              <a:rPr lang="sv-SE" sz="4000" dirty="0"/>
            </a:b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F7EC69-673C-5FA4-4C45-56187F69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88" y="3119402"/>
            <a:ext cx="6805239" cy="3738598"/>
          </a:xfrm>
        </p:spPr>
        <p:txBody>
          <a:bodyPr/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Säkra samsyn kring gemensamma överenskommelser, arbetssätt och rutiner som ni redan har t.ex. för läkarmedverkan, fast vårdkontakt, fast läkarkontakt eller </a:t>
            </a:r>
            <a:r>
              <a:rPr lang="sv-SE" sz="2000" dirty="0" err="1"/>
              <a:t>patientkontrakt</a:t>
            </a:r>
            <a:r>
              <a:rPr lang="sv-SE" sz="2000" dirty="0"/>
              <a:t>.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Vilka överenskommelser och arbetssätt  kan utvecklas och byggas vidare på i samverkan? </a:t>
            </a:r>
            <a:endParaRPr lang="sv-SE" dirty="0"/>
          </a:p>
          <a:p>
            <a:pPr marL="30163" indent="0">
              <a:buNone/>
            </a:pPr>
            <a:endParaRPr lang="sv-SE" sz="2200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663C7F10-D81A-0CD2-B456-153AFC356754}"/>
              </a:ext>
            </a:extLst>
          </p:cNvPr>
          <p:cNvSpPr txBox="1">
            <a:spLocks/>
          </p:cNvSpPr>
          <p:nvPr/>
        </p:nvSpPr>
        <p:spPr>
          <a:xfrm>
            <a:off x="1061459" y="253505"/>
            <a:ext cx="9609825" cy="50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Kartlägg förutsättningarna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66A5024E-759E-0CA1-A462-FCC26B5FED2C}"/>
              </a:ext>
            </a:extLst>
          </p:cNvPr>
          <p:cNvSpPr/>
          <p:nvPr/>
        </p:nvSpPr>
        <p:spPr>
          <a:xfrm>
            <a:off x="745489" y="222856"/>
            <a:ext cx="315970" cy="27793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2233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77C45-9BBD-DB4E-5363-406E3CA0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393" y="994921"/>
            <a:ext cx="9609825" cy="1112405"/>
          </a:xfrm>
        </p:spPr>
        <p:txBody>
          <a:bodyPr/>
          <a:lstStyle/>
          <a:p>
            <a:r>
              <a:rPr lang="sv-SE" sz="4000" dirty="0"/>
              <a:t>Agera gemensamt 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ECCDB47-1455-23C4-255B-5EB5066DC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87" y="2644398"/>
            <a:ext cx="7348574" cy="3738598"/>
          </a:xfrm>
        </p:spPr>
        <p:txBody>
          <a:bodyPr/>
          <a:lstStyle/>
          <a:p>
            <a:pPr marL="30163" indent="0">
              <a:buNone/>
            </a:pPr>
            <a:r>
              <a:rPr lang="sv-SE" sz="2000" b="0" i="0" dirty="0">
                <a:effectLst/>
              </a:rPr>
              <a:t>Systemledarskap handlar om att möta komplexa utmaningar med ett </a:t>
            </a:r>
            <a:r>
              <a:rPr lang="sv-SE" sz="2000" b="0" i="1" dirty="0">
                <a:effectLst/>
              </a:rPr>
              <a:t>gemensamt</a:t>
            </a:r>
            <a:r>
              <a:rPr lang="sv-SE" sz="2000" b="0" i="0" dirty="0">
                <a:effectLst/>
              </a:rPr>
              <a:t> agerande och en hög nivå av </a:t>
            </a:r>
            <a:r>
              <a:rPr lang="sv-SE" sz="2000" b="0" i="1" dirty="0">
                <a:effectLst/>
              </a:rPr>
              <a:t>flexibilitet</a:t>
            </a:r>
            <a:r>
              <a:rPr lang="sv-SE" sz="2000" b="0" i="0" dirty="0">
                <a:effectLst/>
              </a:rPr>
              <a:t>, då man erkänner att ingen enskild entitet har kontrollen och att det inte alltid finns förbestämda lösningar på utmaningarna man står inför. </a:t>
            </a:r>
          </a:p>
          <a:p>
            <a:pPr marL="30163" indent="0">
              <a:buNone/>
            </a:pPr>
            <a:r>
              <a:rPr lang="sv-SE" sz="2000" dirty="0"/>
              <a:t>Den fokusförflyttning som Nära vård innebär möjliggörs då primärvårdens huvudmän samverkar sömlöst i ett system-ledarskap. Samordningen sker utifrån personens fokus och behov kan tillgodoses utanför organisationsgränserna. </a:t>
            </a:r>
            <a:endParaRPr lang="sv-SE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A64DAD5-E759-E880-71A8-98C259720AA1}"/>
              </a:ext>
            </a:extLst>
          </p:cNvPr>
          <p:cNvSpPr/>
          <p:nvPr/>
        </p:nvSpPr>
        <p:spPr>
          <a:xfrm>
            <a:off x="718887" y="868606"/>
            <a:ext cx="750506" cy="74201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b="1"/>
              <a:t>3</a:t>
            </a:r>
          </a:p>
        </p:txBody>
      </p:sp>
      <p:pic>
        <p:nvPicPr>
          <p:cNvPr id="6" name="Bild 5" descr="Blixtlås med hel fyllning">
            <a:extLst>
              <a:ext uri="{FF2B5EF4-FFF2-40B4-BE49-F238E27FC236}">
                <a16:creationId xmlns:a16="http://schemas.microsoft.com/office/drawing/2014/main" id="{3BB07FF5-3C7D-B94E-1990-6B1D534E8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6671" y="2463776"/>
            <a:ext cx="2977731" cy="29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ECCDB47-1455-23C4-255B-5EB5066DC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89" y="2535186"/>
            <a:ext cx="7592395" cy="3738598"/>
          </a:xfrm>
        </p:spPr>
        <p:txBody>
          <a:bodyPr/>
          <a:lstStyle/>
          <a:p>
            <a:pPr marL="30163" indent="0">
              <a:spcAft>
                <a:spcPts val="1000"/>
              </a:spcAft>
              <a:buNone/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nyckel till framgång i 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att etablera ett nytt arbetssätt är att främja samverkanskulturen. Detta kan möjliggöras genom att: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Arbeta fram Vägledande principer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Definiera ledningsnivåer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Etablera ”parhästar” över 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sgränserna oavsett huvudman.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</a:rPr>
              <a:t>Se till att medarbetare </a:t>
            </a:r>
            <a:r>
              <a:rPr lang="sv-SE" sz="2000" dirty="0" err="1">
                <a:effectLst/>
              </a:rPr>
              <a:t>från</a:t>
            </a:r>
            <a:r>
              <a:rPr lang="sv-SE" sz="2000" dirty="0">
                <a:effectLst/>
              </a:rPr>
              <a:t> region och kommuner inklusive privata utförare ges möjlighet att </a:t>
            </a:r>
            <a:r>
              <a:rPr lang="sv-SE" sz="2000" dirty="0" err="1">
                <a:effectLst/>
              </a:rPr>
              <a:t>träna</a:t>
            </a:r>
            <a:r>
              <a:rPr lang="sv-SE" sz="2000" dirty="0">
                <a:effectLst/>
              </a:rPr>
              <a:t> nya </a:t>
            </a:r>
            <a:r>
              <a:rPr lang="sv-SE" sz="2000" dirty="0" err="1">
                <a:effectLst/>
              </a:rPr>
              <a:t>arbetssätt</a:t>
            </a:r>
            <a:r>
              <a:rPr lang="sv-SE" sz="2000" dirty="0">
                <a:effectLst/>
              </a:rPr>
              <a:t> tillsammans för att bygga relationer. </a:t>
            </a:r>
            <a:endParaRPr lang="sv-S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dirty="0">
              <a:effectLst/>
            </a:endParaRPr>
          </a:p>
          <a:p>
            <a:pPr marL="30163" indent="0">
              <a:buNone/>
            </a:pPr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904EEE36-BD56-181E-37D8-A51BC6007B8B}"/>
              </a:ext>
            </a:extLst>
          </p:cNvPr>
          <p:cNvSpPr txBox="1">
            <a:spLocks/>
          </p:cNvSpPr>
          <p:nvPr/>
        </p:nvSpPr>
        <p:spPr>
          <a:xfrm>
            <a:off x="649719" y="1047062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/>
              <a:t>Främja samverkanskulturen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0429495C-BB53-4F28-4E28-53D0A0CCB440}"/>
              </a:ext>
            </a:extLst>
          </p:cNvPr>
          <p:cNvSpPr txBox="1">
            <a:spLocks/>
          </p:cNvSpPr>
          <p:nvPr/>
        </p:nvSpPr>
        <p:spPr>
          <a:xfrm>
            <a:off x="1061459" y="253505"/>
            <a:ext cx="9609825" cy="50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>
                <a:latin typeface="+mn-lt"/>
              </a:rPr>
              <a:t>Agera gemensamt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53AED642-31BF-3621-EA8F-8EC1DC3B709A}"/>
              </a:ext>
            </a:extLst>
          </p:cNvPr>
          <p:cNvSpPr/>
          <p:nvPr/>
        </p:nvSpPr>
        <p:spPr>
          <a:xfrm>
            <a:off x="745489" y="222856"/>
            <a:ext cx="315970" cy="27793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122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ECCDB47-1455-23C4-255B-5EB5066DC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89" y="2087591"/>
            <a:ext cx="8086229" cy="3738598"/>
          </a:xfrm>
        </p:spPr>
        <p:txBody>
          <a:bodyPr/>
          <a:lstStyle/>
          <a:p>
            <a:pPr marL="30163" indent="0">
              <a:buNone/>
            </a:pPr>
            <a:r>
              <a:rPr lang="sv-SE" sz="2000" dirty="0"/>
              <a:t>Vägledande principer ger rätt förutsättningar för ett sömlöst arbete där fokus ligger på att gemensamt lösa de utmaningar och problem som uppstår.</a:t>
            </a:r>
          </a:p>
          <a:p>
            <a:pPr marL="30163" indent="0">
              <a:spcAft>
                <a:spcPts val="600"/>
              </a:spcAft>
              <a:buNone/>
            </a:pPr>
            <a:r>
              <a:rPr lang="sv-SE" sz="2000" b="1" dirty="0"/>
              <a:t>Exempel på vägledande principer:</a:t>
            </a:r>
          </a:p>
          <a:p>
            <a:pPr marL="487363" indent="-457200">
              <a:spcAft>
                <a:spcPts val="600"/>
              </a:spcAft>
              <a:buAutoNum type="arabicPeriod"/>
            </a:pPr>
            <a:r>
              <a:rPr lang="sv-SE" sz="2000" dirty="0"/>
              <a:t>Vad är bäst för invånaren? </a:t>
            </a:r>
          </a:p>
          <a:p>
            <a:pPr marL="487363" indent="-457200">
              <a:spcAft>
                <a:spcPts val="600"/>
              </a:spcAft>
              <a:buAutoNum type="arabicPeriod"/>
            </a:pPr>
            <a:r>
              <a:rPr lang="sv-SE" sz="2000" dirty="0"/>
              <a:t>Ingen patient i onödan på sjukhus.</a:t>
            </a:r>
          </a:p>
          <a:p>
            <a:pPr marL="487363" indent="-457200">
              <a:spcAft>
                <a:spcPts val="600"/>
              </a:spcAft>
              <a:buAutoNum type="arabicPeriod"/>
            </a:pPr>
            <a:r>
              <a:rPr lang="sv-SE" sz="2000" dirty="0"/>
              <a:t>Vi gör det tillsammans. Ingen lyckas om inte helheten lyckas. </a:t>
            </a:r>
          </a:p>
          <a:p>
            <a:pPr marL="487363" indent="-457200">
              <a:spcAft>
                <a:spcPts val="600"/>
              </a:spcAft>
              <a:buAutoNum type="arabicPeriod"/>
            </a:pPr>
            <a:r>
              <a:rPr lang="sv-SE" sz="2000" dirty="0">
                <a:effectLst/>
              </a:rPr>
              <a:t>Ta ansvar </a:t>
            </a:r>
            <a:r>
              <a:rPr lang="sv-SE" sz="2000" dirty="0" err="1">
                <a:effectLst/>
              </a:rPr>
              <a:t>för</a:t>
            </a:r>
            <a:r>
              <a:rPr lang="sv-SE" sz="2000" dirty="0">
                <a:effectLst/>
              </a:rPr>
              <a:t> eget arbete, </a:t>
            </a:r>
            <a:r>
              <a:rPr lang="sv-SE" sz="2000" dirty="0" err="1">
                <a:effectLst/>
              </a:rPr>
              <a:t>återkoppla</a:t>
            </a:r>
            <a:r>
              <a:rPr lang="sv-SE" sz="2000" dirty="0">
                <a:effectLst/>
              </a:rPr>
              <a:t> till steget </a:t>
            </a:r>
            <a:r>
              <a:rPr lang="sv-SE" sz="2000" dirty="0" err="1">
                <a:effectLst/>
              </a:rPr>
              <a:t>före</a:t>
            </a:r>
            <a:r>
              <a:rPr lang="sv-SE" sz="2000" dirty="0">
                <a:effectLst/>
              </a:rPr>
              <a:t> och </a:t>
            </a:r>
            <a:r>
              <a:rPr lang="sv-SE" sz="2000" dirty="0" err="1">
                <a:effectLst/>
              </a:rPr>
              <a:t>underlätta</a:t>
            </a:r>
            <a:r>
              <a:rPr lang="sv-SE" sz="2000" dirty="0">
                <a:effectLst/>
              </a:rPr>
              <a:t> </a:t>
            </a:r>
            <a:br>
              <a:rPr lang="sv-SE" sz="2000" dirty="0">
                <a:effectLst/>
              </a:rPr>
            </a:br>
            <a:r>
              <a:rPr lang="sv-SE" sz="2000" dirty="0" err="1">
                <a:effectLst/>
              </a:rPr>
              <a:t>för</a:t>
            </a:r>
            <a:r>
              <a:rPr lang="sv-SE" sz="2000" dirty="0">
                <a:effectLst/>
              </a:rPr>
              <a:t> steget efter. </a:t>
            </a:r>
            <a:endParaRPr lang="sv-SE" sz="2000" dirty="0"/>
          </a:p>
          <a:p>
            <a:pPr marL="487363" indent="-457200">
              <a:spcAft>
                <a:spcPts val="600"/>
              </a:spcAft>
              <a:buAutoNum type="arabicPeriod"/>
            </a:pPr>
            <a:r>
              <a:rPr lang="sv-SE" sz="2000" dirty="0"/>
              <a:t>Ta tag i problem direkt.</a:t>
            </a:r>
          </a:p>
          <a:p>
            <a:pPr marL="30163" indent="0">
              <a:buNone/>
            </a:pPr>
            <a:endParaRPr lang="sv-SE" sz="2400" dirty="0"/>
          </a:p>
          <a:p>
            <a:pPr>
              <a:buFont typeface="Arial" panose="020B0604020202020204" pitchFamily="34" charset="0"/>
              <a:buChar char="•"/>
            </a:pPr>
            <a:endParaRPr lang="sv-S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904EEE36-BD56-181E-37D8-A51BC6007B8B}"/>
              </a:ext>
            </a:extLst>
          </p:cNvPr>
          <p:cNvSpPr txBox="1">
            <a:spLocks/>
          </p:cNvSpPr>
          <p:nvPr/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/>
              <a:t>Vägledande principer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4817E08C-ADC2-9543-6AB5-C05874BBAE61}"/>
              </a:ext>
            </a:extLst>
          </p:cNvPr>
          <p:cNvSpPr txBox="1">
            <a:spLocks/>
          </p:cNvSpPr>
          <p:nvPr/>
        </p:nvSpPr>
        <p:spPr>
          <a:xfrm>
            <a:off x="1061459" y="253505"/>
            <a:ext cx="9609825" cy="508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>
                <a:latin typeface="+mn-lt"/>
              </a:rPr>
              <a:t>Agera gemensamt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759B31D3-6E2F-D460-93DB-DF6E3EC1DEBF}"/>
              </a:ext>
            </a:extLst>
          </p:cNvPr>
          <p:cNvSpPr/>
          <p:nvPr/>
        </p:nvSpPr>
        <p:spPr>
          <a:xfrm>
            <a:off x="745489" y="222856"/>
            <a:ext cx="315970" cy="27793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/>
              <a:t>3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4B1D0B5-EFAF-F4C5-8873-ED47369976BA}"/>
              </a:ext>
            </a:extLst>
          </p:cNvPr>
          <p:cNvSpPr txBox="1"/>
          <p:nvPr/>
        </p:nvSpPr>
        <p:spPr>
          <a:xfrm>
            <a:off x="664233" y="5984415"/>
            <a:ext cx="80862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>
                <a:solidFill>
                  <a:srgbClr val="1C1C1C"/>
                </a:solidFill>
                <a:effectLst/>
              </a:rPr>
              <a:t>Exempel </a:t>
            </a:r>
            <a:r>
              <a:rPr lang="sv-SE" sz="1200">
                <a:solidFill>
                  <a:srgbClr val="1C1C1C"/>
                </a:solidFill>
              </a:rPr>
              <a:t>hämtat från Lärande exempel: </a:t>
            </a:r>
            <a:r>
              <a:rPr lang="sv-SE" sz="1200">
                <a:solidFill>
                  <a:srgbClr val="1C1C1C"/>
                </a:solidFill>
                <a:effectLst/>
              </a:rPr>
              <a:t>Samverkanssystemet, </a:t>
            </a:r>
            <a:r>
              <a:rPr lang="sv-SE" sz="1200" err="1">
                <a:solidFill>
                  <a:srgbClr val="1C1C1C"/>
                </a:solidFill>
                <a:effectLst/>
              </a:rPr>
              <a:t>Skelleftea</a:t>
            </a:r>
            <a:r>
              <a:rPr lang="sv-SE" sz="1200">
                <a:solidFill>
                  <a:srgbClr val="1C1C1C"/>
                </a:solidFill>
                <a:effectLst/>
              </a:rPr>
              <a:t>̊/Norsjö </a:t>
            </a:r>
            <a:r>
              <a:rPr lang="sv-SE" sz="1200" err="1">
                <a:solidFill>
                  <a:srgbClr val="1C1C1C"/>
                </a:solidFill>
                <a:effectLst/>
              </a:rPr>
              <a:t>resp</a:t>
            </a:r>
            <a:r>
              <a:rPr lang="sv-SE" sz="1200">
                <a:solidFill>
                  <a:srgbClr val="1C1C1C"/>
                </a:solidFill>
                <a:effectLst/>
              </a:rPr>
              <a:t> Jönköpings län</a:t>
            </a:r>
            <a:endParaRPr lang="sv-SE" sz="1200">
              <a:effectLst/>
            </a:endParaRPr>
          </a:p>
        </p:txBody>
      </p:sp>
      <p:pic>
        <p:nvPicPr>
          <p:cNvPr id="4" name="Bild 3" descr="Utropstecken med hel fyllning">
            <a:extLst>
              <a:ext uri="{FF2B5EF4-FFF2-40B4-BE49-F238E27FC236}">
                <a16:creationId xmlns:a16="http://schemas.microsoft.com/office/drawing/2014/main" id="{69FEBF14-64F3-F9C9-B5C1-CCBD20A56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7181" y="1929365"/>
            <a:ext cx="2729113" cy="27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2136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10.xml><?xml version="1.0" encoding="utf-8"?>
<a:theme xmlns:a="http://schemas.openxmlformats.org/drawingml/2006/main" name="2_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1A582161-0B75-4A8D-BC01-033F26A3D868}"/>
    </a:ext>
  </a:extLst>
</a:theme>
</file>

<file path=ppt/theme/theme11.xml><?xml version="1.0" encoding="utf-8"?>
<a:theme xmlns:a="http://schemas.openxmlformats.org/drawingml/2006/main" name="1_SKL PPT Vi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D973E264-F2C5-4099-ACCB-219FE53F047E}"/>
    </a:ext>
  </a:extLst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ppt/theme/theme7.xml><?xml version="1.0" encoding="utf-8"?>
<a:theme xmlns:a="http://schemas.openxmlformats.org/drawingml/2006/main" name="1_Inledningsbilder">
  <a:themeElements>
    <a:clrScheme name="SKL Inbjudan - Rö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9141E"/>
      </a:accent1>
      <a:accent2>
        <a:srgbClr val="FAC8C8"/>
      </a:accent2>
      <a:accent3>
        <a:srgbClr val="74CB2D"/>
      </a:accent3>
      <a:accent4>
        <a:srgbClr val="574AD0"/>
      </a:accent4>
      <a:accent5>
        <a:srgbClr val="45BCB5"/>
      </a:accent5>
      <a:accent6>
        <a:srgbClr val="DC702F"/>
      </a:accent6>
      <a:hlink>
        <a:srgbClr val="0000FF"/>
      </a:hlink>
      <a:folHlink>
        <a:srgbClr val="800080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8.xml><?xml version="1.0" encoding="utf-8"?>
<a:theme xmlns:a="http://schemas.openxmlformats.org/drawingml/2006/main" name="1_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9.xml><?xml version="1.0" encoding="utf-8"?>
<a:theme xmlns:a="http://schemas.openxmlformats.org/drawingml/2006/main" name="2_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AFD15004-F518-4356-BF4B-4C661F8CC7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2513CDA6E14440B47D06CC75034B56" ma:contentTypeVersion="11" ma:contentTypeDescription="Skapa ett nytt dokument." ma:contentTypeScope="" ma:versionID="afb15ca5d26c84fc52b88c6f5a02fa9e">
  <xsd:schema xmlns:xsd="http://www.w3.org/2001/XMLSchema" xmlns:xs="http://www.w3.org/2001/XMLSchema" xmlns:p="http://schemas.microsoft.com/office/2006/metadata/properties" xmlns:ns2="5487bc45-db90-4844-9e77-a563a32ed096" xmlns:ns3="b848b4fd-8812-4de2-8f85-f06ef2a7dfe8" targetNamespace="http://schemas.microsoft.com/office/2006/metadata/properties" ma:root="true" ma:fieldsID="65c585997eb8aea37bbeee7092a3c491" ns2:_="" ns3:_="">
    <xsd:import namespace="5487bc45-db90-4844-9e77-a563a32ed096"/>
    <xsd:import namespace="b848b4fd-8812-4de2-8f85-f06ef2a7d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7bc45-db90-4844-9e77-a563a32ed0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8b4fd-8812-4de2-8f85-f06ef2a7df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848b4fd-8812-4de2-8f85-f06ef2a7dfe8">
      <UserInfo>
        <DisplayName>Medlemmar på Modellkommuner</DisplayName>
        <AccountId>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E73014C-163C-49A4-8D30-3D892A48EF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82945A-7FB8-49D5-B3EE-4F2782AE8062}">
  <ds:schemaRefs>
    <ds:schemaRef ds:uri="5487bc45-db90-4844-9e77-a563a32ed096"/>
    <ds:schemaRef ds:uri="b848b4fd-8812-4de2-8f85-f06ef2a7df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7409A7-59E4-4796-91D7-CABC335B3DC4}">
  <ds:schemaRefs>
    <ds:schemaRef ds:uri="http://schemas.microsoft.com/office/2006/metadata/properties"/>
    <ds:schemaRef ds:uri="5487bc45-db90-4844-9e77-a563a32ed096"/>
    <ds:schemaRef ds:uri="http://purl.org/dc/elements/1.1/"/>
    <ds:schemaRef ds:uri="http://purl.org/dc/dcmitype/"/>
    <ds:schemaRef ds:uri="b848b4fd-8812-4de2-8f85-f06ef2a7dfe8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37131</TotalTime>
  <Words>1703</Words>
  <Application>Microsoft Macintosh PowerPoint</Application>
  <PresentationFormat>Bredbild</PresentationFormat>
  <Paragraphs>184</Paragraphs>
  <Slides>23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11</vt:i4>
      </vt:variant>
      <vt:variant>
        <vt:lpstr>Bildrubriker</vt:lpstr>
      </vt:variant>
      <vt:variant>
        <vt:i4>23</vt:i4>
      </vt:variant>
    </vt:vector>
  </HeadingPairs>
  <TitlesOfParts>
    <vt:vector size="38" baseType="lpstr">
      <vt:lpstr>Arial</vt:lpstr>
      <vt:lpstr>Calibri</vt:lpstr>
      <vt:lpstr>Helvetica</vt:lpstr>
      <vt:lpstr>Symbol</vt:lpstr>
      <vt:lpstr>SKL PPT Gul</vt:lpstr>
      <vt:lpstr>SKL PPT Röd</vt:lpstr>
      <vt:lpstr>Inledningsbilder</vt:lpstr>
      <vt:lpstr>SKL PPT Mörk</vt:lpstr>
      <vt:lpstr>SKL PPT Svart</vt:lpstr>
      <vt:lpstr>SKL PPT Vit</vt:lpstr>
      <vt:lpstr>1_Inledningsbilder</vt:lpstr>
      <vt:lpstr>1_SKL PPT Svart</vt:lpstr>
      <vt:lpstr>2_Inledningsbilder</vt:lpstr>
      <vt:lpstr>2_SKL PPT Svart</vt:lpstr>
      <vt:lpstr>1_SKL PPT Vit</vt:lpstr>
      <vt:lpstr>PowerPoint-presentation</vt:lpstr>
      <vt:lpstr>De fem stegen</vt:lpstr>
      <vt:lpstr>Gemensamma mål</vt:lpstr>
      <vt:lpstr>Gemensamma mål</vt:lpstr>
      <vt:lpstr>Kartlägg förutsättningarna  </vt:lpstr>
      <vt:lpstr>Kartläggning arbetssätt och överenskommelser  </vt:lpstr>
      <vt:lpstr>Agera gemensamt </vt:lpstr>
      <vt:lpstr>PowerPoint-presentation</vt:lpstr>
      <vt:lpstr>PowerPoint-presentation</vt:lpstr>
      <vt:lpstr>Ledningsnivåer </vt:lpstr>
      <vt:lpstr>Det organisatoriska samspelet</vt:lpstr>
      <vt:lpstr>PowerPoint-presentation</vt:lpstr>
      <vt:lpstr>PowerPoint-presentation</vt:lpstr>
      <vt:lpstr>Säkra stödet för arbetet med den gemensamma planen</vt:lpstr>
      <vt:lpstr>Gemensam uppföljning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Sveriges Kommuner  och Regioner</dc:title>
  <dc:creator>Jacobson Magnus</dc:creator>
  <cp:lastModifiedBy>Petrea Defruit</cp:lastModifiedBy>
  <cp:revision>267</cp:revision>
  <cp:lastPrinted>2022-02-23T14:50:42Z</cp:lastPrinted>
  <dcterms:created xsi:type="dcterms:W3CDTF">2021-05-04T09:00:13Z</dcterms:created>
  <dcterms:modified xsi:type="dcterms:W3CDTF">2023-10-18T14:16:54Z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0x0101006F2513CDA6E14440B47D06CC75034B56</vt:lpwstr>
  </property>
</Properties>
</file>