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  <p:sldMasterId id="2147483682" r:id="rId3"/>
    <p:sldMasterId id="2147483686" r:id="rId4"/>
  </p:sldMasterIdLst>
  <p:sldIdLst>
    <p:sldId id="257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255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116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548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-1" y="-1499"/>
            <a:ext cx="12192599" cy="6859498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3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50"/>
            <a:ext cx="9608400" cy="131085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2018-10-29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58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8961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2018-10-29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180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2416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874602"/>
            <a:ext cx="5326992" cy="122851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874602"/>
            <a:ext cx="4172325" cy="53605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2858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875015"/>
            <a:ext cx="9608400" cy="1228105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1928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73871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100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-1" y="-1499"/>
            <a:ext cx="12192599" cy="6859498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3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50"/>
            <a:ext cx="9608400" cy="131085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5C18DA-410A-4124-BB0F-DE8CA676B1E5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86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8873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ult 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7964"/>
            <a:ext cx="9608400" cy="1966912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2018-10-29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709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ött 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7964"/>
            <a:ext cx="9608400" cy="1966912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2018-10-29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9451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rått 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7964"/>
            <a:ext cx="9608400" cy="1966912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2018-10-29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996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73154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49396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2018-10-29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0595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07367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 mö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975186"/>
            <a:ext cx="5326992" cy="111240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975186"/>
            <a:ext cx="4172325" cy="526001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49166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975600"/>
            <a:ext cx="9608400" cy="1112400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164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68378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87544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242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5C18DA-410A-4124-BB0F-DE8CA676B1E5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691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523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874602"/>
            <a:ext cx="5326992" cy="122851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874602"/>
            <a:ext cx="4172325" cy="536059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49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875015"/>
            <a:ext cx="9608400" cy="1228105"/>
          </a:xfrm>
        </p:spPr>
        <p:txBody>
          <a:bodyPr>
            <a:noAutofit/>
          </a:bodyPr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965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897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159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1.emf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27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2E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65C18DA-410A-4124-BB0F-DE8CA676B1E5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14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t>2018-10-29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0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2E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2018-10-29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4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1800" kern="120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6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D81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975186"/>
            <a:ext cx="9609825" cy="1112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2018-10-29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01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1292098" y="1386630"/>
            <a:ext cx="9520682" cy="2751030"/>
          </a:xfrm>
        </p:spPr>
        <p:txBody>
          <a:bodyPr/>
          <a:lstStyle/>
          <a:p>
            <a:r>
              <a:rPr lang="sv-SE" dirty="0" smtClean="0"/>
              <a:t>Identifiering av viktiga processer och nyckelfunktioner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330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Bakgrund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64232" y="1954530"/>
            <a:ext cx="9609825" cy="4279271"/>
          </a:xfrm>
        </p:spPr>
        <p:txBody>
          <a:bodyPr/>
          <a:lstStyle/>
          <a:p>
            <a:pPr marL="30163" indent="0">
              <a:buNone/>
            </a:pPr>
            <a:r>
              <a:rPr lang="sv-SE" i="1" dirty="0" smtClean="0"/>
              <a:t>Viktiga processer och nyckelfunktioner </a:t>
            </a:r>
          </a:p>
          <a:p>
            <a:pPr>
              <a:buFontTx/>
              <a:buChar char="-"/>
            </a:pPr>
            <a:endParaRPr lang="sv-SE" dirty="0" smtClean="0"/>
          </a:p>
          <a:p>
            <a:pPr>
              <a:buFontTx/>
              <a:buChar char="-"/>
            </a:pPr>
            <a:r>
              <a:rPr lang="sv-SE" dirty="0" smtClean="0"/>
              <a:t>Användes </a:t>
            </a:r>
            <a:r>
              <a:rPr lang="sv-SE" dirty="0"/>
              <a:t>för </a:t>
            </a:r>
            <a:r>
              <a:rPr lang="sv-SE" dirty="0" smtClean="0"/>
              <a:t>ett antal år sedan som huvudgrupp att prioritera vid löneöversyn aktuellt år</a:t>
            </a:r>
          </a:p>
          <a:p>
            <a:pPr>
              <a:buFontTx/>
              <a:buChar char="-"/>
            </a:pPr>
            <a:endParaRPr lang="sv-SE" dirty="0"/>
          </a:p>
          <a:p>
            <a:pPr>
              <a:buFontTx/>
              <a:buChar char="-"/>
            </a:pPr>
            <a:r>
              <a:rPr lang="sv-SE" dirty="0" smtClean="0"/>
              <a:t>Ett sätt att komplettera löneanalysen för val av prioriteringar</a:t>
            </a:r>
          </a:p>
        </p:txBody>
      </p:sp>
    </p:spTree>
    <p:extLst>
      <p:ext uri="{BB962C8B-B14F-4D97-AF65-F5344CB8AC3E}">
        <p14:creationId xmlns:p14="http://schemas.microsoft.com/office/powerpoint/2010/main" val="88787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093" y="458592"/>
            <a:ext cx="10765768" cy="1231392"/>
          </a:xfrm>
        </p:spPr>
        <p:txBody>
          <a:bodyPr/>
          <a:lstStyle/>
          <a:p>
            <a:r>
              <a:rPr lang="sv-SE" dirty="0" smtClean="0"/>
              <a:t>Viktiga process och nyckelfunktioner ur lönesammanhang?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5994" y="2191256"/>
            <a:ext cx="9609825" cy="4264967"/>
          </a:xfrm>
        </p:spPr>
        <p:txBody>
          <a:bodyPr/>
          <a:lstStyle/>
          <a:p>
            <a:pPr marL="30163" indent="0">
              <a:buNone/>
            </a:pPr>
            <a:r>
              <a:rPr lang="sv-SE" i="1" dirty="0" smtClean="0"/>
              <a:t>Definition</a:t>
            </a:r>
          </a:p>
          <a:p>
            <a:pPr marL="30163" indent="0">
              <a:buNone/>
            </a:pPr>
            <a:r>
              <a:rPr lang="sv-SE" i="1" dirty="0" smtClean="0"/>
              <a:t>- </a:t>
            </a:r>
            <a:r>
              <a:rPr lang="sv-SE" i="1" dirty="0" smtClean="0"/>
              <a:t>Processer </a:t>
            </a:r>
            <a:r>
              <a:rPr lang="sv-SE" i="1" dirty="0" smtClean="0"/>
              <a:t>som är </a:t>
            </a:r>
            <a:r>
              <a:rPr lang="sv-SE" dirty="0" smtClean="0"/>
              <a:t>kritiska för att vissa delar eller hela kommunen ska fungera</a:t>
            </a:r>
          </a:p>
          <a:p>
            <a:pPr>
              <a:buFontTx/>
              <a:buChar char="-"/>
            </a:pPr>
            <a:r>
              <a:rPr lang="sv-SE" dirty="0" smtClean="0"/>
              <a:t>Processer </a:t>
            </a:r>
            <a:r>
              <a:rPr lang="sv-SE" dirty="0" smtClean="0"/>
              <a:t>bryts sedan ner i nyckelfunktioner och eventuellt </a:t>
            </a:r>
            <a:r>
              <a:rPr lang="sv-SE" dirty="0" smtClean="0"/>
              <a:t>nyckelindivider</a:t>
            </a:r>
          </a:p>
          <a:p>
            <a:pPr marL="30163" indent="0">
              <a:buNone/>
            </a:pPr>
            <a:endParaRPr lang="sv-SE" dirty="0" smtClean="0"/>
          </a:p>
          <a:p>
            <a:pPr marL="30163" indent="0">
              <a:buNone/>
            </a:pPr>
            <a:r>
              <a:rPr lang="sv-SE" dirty="0" smtClean="0"/>
              <a:t>Satsning </a:t>
            </a:r>
            <a:r>
              <a:rPr lang="sv-SE" dirty="0"/>
              <a:t>på medarbetare som nyckelindivid kräver även måluppfyllelse</a:t>
            </a:r>
          </a:p>
          <a:p>
            <a:pPr>
              <a:buFontTx/>
              <a:buChar char="-"/>
            </a:pP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321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84272" y="417402"/>
            <a:ext cx="10765768" cy="1231392"/>
          </a:xfrm>
        </p:spPr>
        <p:txBody>
          <a:bodyPr/>
          <a:lstStyle/>
          <a:p>
            <a:r>
              <a:rPr lang="sv-SE" dirty="0" smtClean="0"/>
              <a:t>Genomförandet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64232" y="1333912"/>
            <a:ext cx="9609825" cy="4702181"/>
          </a:xfrm>
        </p:spPr>
        <p:txBody>
          <a:bodyPr/>
          <a:lstStyle/>
          <a:p>
            <a:pPr marL="30163" indent="0">
              <a:buNone/>
            </a:pPr>
            <a:r>
              <a:rPr lang="sv-SE" i="1" dirty="0" smtClean="0"/>
              <a:t>Ledarskapet är A och O</a:t>
            </a:r>
          </a:p>
          <a:p>
            <a:pPr marL="30163" indent="0">
              <a:buNone/>
            </a:pPr>
            <a:r>
              <a:rPr lang="sv-SE" dirty="0" smtClean="0"/>
              <a:t>Nomineringsförfarande </a:t>
            </a:r>
            <a:r>
              <a:rPr lang="sv-SE" dirty="0"/>
              <a:t>och diskussion i ledningsgrupp</a:t>
            </a:r>
          </a:p>
          <a:p>
            <a:pPr marL="30163" indent="0">
              <a:buNone/>
            </a:pPr>
            <a:r>
              <a:rPr lang="sv-SE" dirty="0" smtClean="0"/>
              <a:t>Tydlig </a:t>
            </a:r>
            <a:r>
              <a:rPr lang="sv-SE" dirty="0"/>
              <a:t>förankring i ledningsgrupp </a:t>
            </a:r>
            <a:r>
              <a:rPr lang="sv-SE" dirty="0" smtClean="0"/>
              <a:t>och politiskt beslut som följs upp av organisationen </a:t>
            </a:r>
          </a:p>
          <a:p>
            <a:pPr marL="30163" indent="0">
              <a:buNone/>
            </a:pPr>
            <a:r>
              <a:rPr lang="sv-SE" i="1" dirty="0" smtClean="0"/>
              <a:t>Generella insatser kring löneöversynsarbetet</a:t>
            </a:r>
          </a:p>
          <a:p>
            <a:pPr marL="30163" indent="0">
              <a:buNone/>
            </a:pPr>
            <a:r>
              <a:rPr lang="sv-SE" dirty="0" smtClean="0"/>
              <a:t>Utbildningsinsatser </a:t>
            </a:r>
            <a:r>
              <a:rPr lang="sv-SE" dirty="0" smtClean="0"/>
              <a:t>med besök i alla ledningsgrupper</a:t>
            </a:r>
          </a:p>
          <a:p>
            <a:pPr marL="30163" indent="0">
              <a:buNone/>
            </a:pPr>
            <a:r>
              <a:rPr lang="sv-SE" dirty="0" smtClean="0"/>
              <a:t>Dialog med arbetstagarorganisationerna genom hela löneöversynen</a:t>
            </a:r>
          </a:p>
          <a:p>
            <a:pPr marL="30163" indent="0">
              <a:buNone/>
            </a:pPr>
            <a:r>
              <a:rPr lang="sv-SE" dirty="0" smtClean="0"/>
              <a:t>Viktigt med modiga chefer som kan förklara för medarbetarna kring gjorda prioriteringar i att uppnå en ökad lönespridning</a:t>
            </a:r>
          </a:p>
          <a:p>
            <a:pPr marL="30163" indent="0">
              <a:buNone/>
            </a:pPr>
            <a:r>
              <a:rPr lang="sv-SE" dirty="0" smtClean="0"/>
              <a:t>Insatser för att fånga upp tidiga tecken på bristande lönespridning</a:t>
            </a:r>
          </a:p>
          <a:p>
            <a:pPr marL="30163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070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KL PPT">
  <a:themeElements>
    <a:clrScheme name="SKL 2017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L grå.potx" id="{5695A1C9-F929-4530-AAB0-6184E3E53996}" vid="{87EE660F-6663-4DD2-8F44-69F2EA8D050C}"/>
    </a:ext>
  </a:extLst>
</a:theme>
</file>

<file path=ppt/theme/theme2.xml><?xml version="1.0" encoding="utf-8"?>
<a:theme xmlns:a="http://schemas.openxmlformats.org/drawingml/2006/main" name="Vit SKL PPT">
  <a:themeElements>
    <a:clrScheme name="SKL PP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L grå.potx" id="{5695A1C9-F929-4530-AAB0-6184E3E53996}" vid="{41DFCB59-CA65-44F2-AFE8-3398A5A4045F}"/>
    </a:ext>
  </a:extLst>
</a:theme>
</file>

<file path=ppt/theme/theme3.xml><?xml version="1.0" encoding="utf-8"?>
<a:theme xmlns:a="http://schemas.openxmlformats.org/drawingml/2006/main" name="Inledningsbilder">
  <a:themeElements>
    <a:clrScheme name="SKL PP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L grå.potx" id="{5695A1C9-F929-4530-AAB0-6184E3E53996}" vid="{EB6D4100-FEBF-4699-9587-93DE1200B5DA}"/>
    </a:ext>
  </a:extLst>
</a:theme>
</file>

<file path=ppt/theme/theme4.xml><?xml version="1.0" encoding="utf-8"?>
<a:theme xmlns:a="http://schemas.openxmlformats.org/drawingml/2006/main" name="SKL PPT Mörk">
  <a:themeElements>
    <a:clrScheme name="SKL PPT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L grå.potx" id="{5695A1C9-F929-4530-AAB0-6184E3E53996}" vid="{A3C3E367-1D4D-412D-A683-D4C1CEFFDD8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SKL grå</Template>
  <TotalTime>65</TotalTime>
  <Words>140</Words>
  <Application>Microsoft Office PowerPoint</Application>
  <PresentationFormat>Bredbild</PresentationFormat>
  <Paragraphs>23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Arial</vt:lpstr>
      <vt:lpstr>Symbol</vt:lpstr>
      <vt:lpstr>SKL PPT</vt:lpstr>
      <vt:lpstr>Vit SKL PPT</vt:lpstr>
      <vt:lpstr>Inledningsbilder</vt:lpstr>
      <vt:lpstr>SKL PPT Mörk</vt:lpstr>
      <vt:lpstr>Identifiering av viktiga processer och nyckelfunktioner</vt:lpstr>
      <vt:lpstr>Bakgrund</vt:lpstr>
      <vt:lpstr>Viktiga process och nyckelfunktioner ur lönesammanhang?</vt:lpstr>
      <vt:lpstr>Genomförandet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Identifiering av viktiga processer och nyckelfunktioner</dc:title>
  <dc:creator>Vincent Paciello Lundvall</dc:creator>
  <cp:lastModifiedBy>Studion</cp:lastModifiedBy>
  <cp:revision>7</cp:revision>
  <dcterms:created xsi:type="dcterms:W3CDTF">2018-10-28T18:10:46Z</dcterms:created>
  <dcterms:modified xsi:type="dcterms:W3CDTF">2018-10-29T09:24:27Z</dcterms:modified>
</cp:coreProperties>
</file>