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86" r:id="rId4"/>
  </p:sldMasterIdLst>
  <p:sldIdLst>
    <p:sldId id="257" r:id="rId5"/>
    <p:sldId id="263" r:id="rId6"/>
    <p:sldId id="267" r:id="rId7"/>
    <p:sldId id="268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5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8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09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2019-10-09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2019-10-09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D81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2019-10-09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vimeo.com/album/4360213/video/194675216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youtube.com/watch?v=8sjME3haxdc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använda </a:t>
            </a:r>
            <a:r>
              <a:rPr lang="sv-SE" dirty="0" smtClean="0"/>
              <a:t>PrimärvårdsKvalitet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330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391432"/>
            <a:ext cx="9609825" cy="1231392"/>
          </a:xfrm>
        </p:spPr>
        <p:txBody>
          <a:bodyPr/>
          <a:lstStyle/>
          <a:p>
            <a:r>
              <a:rPr lang="sv-SE" dirty="0"/>
              <a:t>Så kan </a:t>
            </a:r>
            <a:r>
              <a:rPr lang="sv-SE" dirty="0" err="1"/>
              <a:t>PrimärvårdsKvalitet</a:t>
            </a:r>
            <a:r>
              <a:rPr lang="sv-SE" dirty="0"/>
              <a:t> användas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3" y="1761861"/>
            <a:ext cx="9443594" cy="921623"/>
          </a:xfrm>
        </p:spPr>
        <p:txBody>
          <a:bodyPr/>
          <a:lstStyle/>
          <a:p>
            <a:pPr marL="30163" indent="0">
              <a:buNone/>
            </a:pPr>
            <a:r>
              <a:rPr lang="sv-SE" sz="2400" dirty="0"/>
              <a:t>I filmen berättar distriktsläkare Jan Hasselström om hur Storvretens vårdcentral har använt </a:t>
            </a:r>
            <a:r>
              <a:rPr lang="sv-SE" sz="2400" dirty="0" err="1"/>
              <a:t>PrimärvårdsKvalitet</a:t>
            </a:r>
            <a:r>
              <a:rPr lang="sv-SE" sz="2400" dirty="0"/>
              <a:t>.  Ca 2 minuter.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76" y="2683484"/>
            <a:ext cx="5042337" cy="283498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Framåt eller nästa 4">
            <a:hlinkClick r:id="rId3" highlightClick="1"/>
          </p:cNvPr>
          <p:cNvSpPr/>
          <p:nvPr/>
        </p:nvSpPr>
        <p:spPr>
          <a:xfrm>
            <a:off x="5034598" y="3841486"/>
            <a:ext cx="869094" cy="51898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5" y="6134675"/>
            <a:ext cx="733827" cy="538457"/>
          </a:xfrm>
          <a:prstGeom prst="rect">
            <a:avLst/>
          </a:prstGeom>
        </p:spPr>
      </p:pic>
      <p:pic>
        <p:nvPicPr>
          <p:cNvPr id="8" name="Bildobjekt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33" y="6162934"/>
            <a:ext cx="709836" cy="594734"/>
          </a:xfrm>
          <a:prstGeom prst="rect">
            <a:avLst/>
          </a:prstGeom>
        </p:spPr>
      </p:pic>
      <p:pic>
        <p:nvPicPr>
          <p:cNvPr id="9" name="Bildobjekt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83" y="6316843"/>
            <a:ext cx="846669" cy="31242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64" y="6227273"/>
            <a:ext cx="1508542" cy="425638"/>
          </a:xfrm>
          <a:prstGeom prst="rect">
            <a:avLst/>
          </a:prstGeom>
        </p:spPr>
      </p:pic>
      <p:pic>
        <p:nvPicPr>
          <p:cNvPr id="11" name="Bildobjekt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546" y="6104238"/>
            <a:ext cx="514156" cy="523677"/>
          </a:xfrm>
          <a:prstGeom prst="rect">
            <a:avLst/>
          </a:prstGeom>
        </p:spPr>
      </p:pic>
      <p:pic>
        <p:nvPicPr>
          <p:cNvPr id="12" name="584BCF88-C9B0-42BB-B411-2535F9FD2680" descr="image001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33" y="6181284"/>
            <a:ext cx="585779" cy="5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30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3339" y="596668"/>
            <a:ext cx="10063138" cy="1198484"/>
          </a:xfrm>
        </p:spPr>
        <p:txBody>
          <a:bodyPr/>
          <a:lstStyle/>
          <a:p>
            <a:r>
              <a:rPr lang="sv-SE" dirty="0"/>
              <a:t>Användningsområden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757260" y="2304435"/>
            <a:ext cx="5800426" cy="309401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sv-SE" sz="2400" dirty="0"/>
              <a:t>Följa upp hur</a:t>
            </a:r>
            <a:r>
              <a:rPr lang="en-US" sz="2400" dirty="0"/>
              <a:t> </a:t>
            </a:r>
            <a:r>
              <a:rPr lang="sv-SE" sz="2400" dirty="0"/>
              <a:t>det</a:t>
            </a:r>
            <a:r>
              <a:rPr lang="en-US" sz="2400" dirty="0"/>
              <a:t> </a:t>
            </a:r>
            <a:r>
              <a:rPr lang="sv-SE" sz="2400" dirty="0"/>
              <a:t>går för patienterna</a:t>
            </a:r>
          </a:p>
          <a:p>
            <a:pPr>
              <a:buFont typeface="Arial"/>
              <a:buChar char="•"/>
            </a:pPr>
            <a:r>
              <a:rPr lang="sv-SE" sz="2400" dirty="0"/>
              <a:t>Hitta</a:t>
            </a:r>
            <a:r>
              <a:rPr lang="en-US" sz="2400" dirty="0"/>
              <a:t> </a:t>
            </a:r>
            <a:r>
              <a:rPr lang="sv-SE" sz="2400" dirty="0"/>
              <a:t>patienter</a:t>
            </a:r>
            <a:r>
              <a:rPr lang="en-US" sz="2400" dirty="0"/>
              <a:t> </a:t>
            </a:r>
            <a:r>
              <a:rPr lang="sv-SE" sz="2400" dirty="0"/>
              <a:t>som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sv-SE" sz="2400" dirty="0"/>
              <a:t>behöver</a:t>
            </a:r>
            <a:r>
              <a:rPr lang="en-US" sz="2400" dirty="0"/>
              <a:t> </a:t>
            </a:r>
            <a:r>
              <a:rPr lang="sv-SE" sz="2400" dirty="0"/>
              <a:t>ytterligare</a:t>
            </a:r>
            <a:r>
              <a:rPr lang="en-US" sz="2400" dirty="0"/>
              <a:t> åtgärder</a:t>
            </a:r>
          </a:p>
          <a:p>
            <a:pPr>
              <a:buFont typeface="Arial"/>
              <a:buChar char="•"/>
            </a:pPr>
            <a:r>
              <a:rPr lang="sv-SE" sz="2400" dirty="0"/>
              <a:t>Identifiera förbättringsområden</a:t>
            </a:r>
          </a:p>
          <a:p>
            <a:pPr>
              <a:buFont typeface="Arial"/>
              <a:buChar char="•"/>
            </a:pPr>
            <a:r>
              <a:rPr lang="sv-SE" sz="2400" dirty="0"/>
              <a:t>Använda som mätetal vid förbättringsarbete</a:t>
            </a:r>
            <a:endParaRPr lang="en-US" sz="2400" dirty="0"/>
          </a:p>
          <a:p>
            <a:pPr>
              <a:buFont typeface="Arial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7" name="Pictur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141" y="2304435"/>
            <a:ext cx="4661496" cy="30940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5" y="6134675"/>
            <a:ext cx="733827" cy="538457"/>
          </a:xfrm>
          <a:prstGeom prst="rect">
            <a:avLst/>
          </a:prstGeom>
        </p:spPr>
      </p:pic>
      <p:pic>
        <p:nvPicPr>
          <p:cNvPr id="8" name="Bildobjekt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33" y="6162934"/>
            <a:ext cx="709836" cy="594734"/>
          </a:xfrm>
          <a:prstGeom prst="rect">
            <a:avLst/>
          </a:prstGeom>
        </p:spPr>
      </p:pic>
      <p:pic>
        <p:nvPicPr>
          <p:cNvPr id="9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60" y="6304090"/>
            <a:ext cx="846669" cy="31242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32" y="6190873"/>
            <a:ext cx="1508542" cy="425638"/>
          </a:xfrm>
          <a:prstGeom prst="rect">
            <a:avLst/>
          </a:prstGeom>
        </p:spPr>
      </p:pic>
      <p:pic>
        <p:nvPicPr>
          <p:cNvPr id="11" name="Bildobjekt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546" y="6104238"/>
            <a:ext cx="514156" cy="523677"/>
          </a:xfrm>
          <a:prstGeom prst="rect">
            <a:avLst/>
          </a:prstGeom>
        </p:spPr>
      </p:pic>
      <p:pic>
        <p:nvPicPr>
          <p:cNvPr id="12" name="584BCF88-C9B0-42BB-B411-2535F9FD2680" descr="image001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33" y="6181284"/>
            <a:ext cx="585779" cy="5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23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527286"/>
            <a:ext cx="9608400" cy="1228105"/>
          </a:xfrm>
        </p:spPr>
        <p:txBody>
          <a:bodyPr/>
          <a:lstStyle/>
          <a:p>
            <a:r>
              <a:rPr lang="sv-SE" dirty="0"/>
              <a:t>Användningsområden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808776" y="2551038"/>
            <a:ext cx="4743893" cy="368776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sv-SE" sz="2400" dirty="0"/>
              <a:t>Vetenskapliga arbeten</a:t>
            </a:r>
          </a:p>
          <a:p>
            <a:pPr>
              <a:buFont typeface="Arial"/>
              <a:buChar char="•"/>
            </a:pPr>
            <a:r>
              <a:rPr lang="sv-SE" sz="2400" dirty="0"/>
              <a:t>Handledning</a:t>
            </a:r>
          </a:p>
          <a:p>
            <a:pPr>
              <a:buFont typeface="Arial"/>
              <a:buChar char="•"/>
            </a:pPr>
            <a:r>
              <a:rPr lang="sv-SE" sz="2400" dirty="0"/>
              <a:t>Fortbildning</a:t>
            </a:r>
          </a:p>
          <a:p>
            <a:pPr>
              <a:buFont typeface="Arial"/>
              <a:buChar char="•"/>
            </a:pPr>
            <a:r>
              <a:rPr lang="sv-SE" sz="2400" dirty="0"/>
              <a:t>Underlag för lokal-regional dialog till exempel med läkemedelskommitté-</a:t>
            </a:r>
            <a:r>
              <a:rPr lang="sv-SE" sz="2400" dirty="0" err="1"/>
              <a:t>represetant</a:t>
            </a:r>
            <a:r>
              <a:rPr lang="sv-SE" sz="2400" dirty="0"/>
              <a:t>, informationsläkare</a:t>
            </a:r>
          </a:p>
          <a:p>
            <a:endParaRPr lang="sv-SE" dirty="0"/>
          </a:p>
        </p:txBody>
      </p:sp>
      <p:pic>
        <p:nvPicPr>
          <p:cNvPr id="7" name="Pictur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9567" y="2551038"/>
            <a:ext cx="4434034" cy="2943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5" y="6134675"/>
            <a:ext cx="733827" cy="538457"/>
          </a:xfrm>
          <a:prstGeom prst="rect">
            <a:avLst/>
          </a:prstGeom>
        </p:spPr>
      </p:pic>
      <p:pic>
        <p:nvPicPr>
          <p:cNvPr id="8" name="Bildobjekt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33" y="6162934"/>
            <a:ext cx="709836" cy="594734"/>
          </a:xfrm>
          <a:prstGeom prst="rect">
            <a:avLst/>
          </a:prstGeom>
        </p:spPr>
      </p:pic>
      <p:pic>
        <p:nvPicPr>
          <p:cNvPr id="9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60" y="6285794"/>
            <a:ext cx="846669" cy="31242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666" y="6247482"/>
            <a:ext cx="1508542" cy="425638"/>
          </a:xfrm>
          <a:prstGeom prst="rect">
            <a:avLst/>
          </a:prstGeom>
        </p:spPr>
      </p:pic>
      <p:pic>
        <p:nvPicPr>
          <p:cNvPr id="11" name="Bildobjekt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546" y="6104238"/>
            <a:ext cx="514156" cy="523677"/>
          </a:xfrm>
          <a:prstGeom prst="rect">
            <a:avLst/>
          </a:prstGeom>
        </p:spPr>
      </p:pic>
      <p:pic>
        <p:nvPicPr>
          <p:cNvPr id="12" name="584BCF88-C9B0-42BB-B411-2535F9FD2680" descr="image001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33" y="6181284"/>
            <a:ext cx="585779" cy="5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66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Diskutera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Vilka användningsområden ser du i ditt arbete?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Vad behöver vi göra på vårdcentralen för att organisera vårt kvalitetsarbete?</a:t>
            </a:r>
          </a:p>
          <a:p>
            <a:pPr marL="30163" indent="0">
              <a:buNone/>
            </a:pPr>
            <a:endParaRPr lang="sv-SE" dirty="0"/>
          </a:p>
        </p:txBody>
      </p:sp>
      <p:pic>
        <p:nvPicPr>
          <p:cNvPr id="4" name="Bildobjekt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5" y="6134675"/>
            <a:ext cx="733827" cy="538457"/>
          </a:xfrm>
          <a:prstGeom prst="rect">
            <a:avLst/>
          </a:prstGeom>
        </p:spPr>
      </p:pic>
      <p:pic>
        <p:nvPicPr>
          <p:cNvPr id="5" name="Bildobjekt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33" y="6162934"/>
            <a:ext cx="709836" cy="594734"/>
          </a:xfrm>
          <a:prstGeom prst="rect">
            <a:avLst/>
          </a:prstGeom>
        </p:spPr>
      </p:pic>
      <p:pic>
        <p:nvPicPr>
          <p:cNvPr id="6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61" y="6229040"/>
            <a:ext cx="846669" cy="31242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664" y="6172577"/>
            <a:ext cx="1508542" cy="425638"/>
          </a:xfrm>
          <a:prstGeom prst="rect">
            <a:avLst/>
          </a:prstGeom>
        </p:spPr>
      </p:pic>
      <p:pic>
        <p:nvPicPr>
          <p:cNvPr id="8" name="Bildobjekt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546" y="6104238"/>
            <a:ext cx="514156" cy="52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1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Film om att arbeta med förbättringsarbete och data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Filmen är cirka 4 minuter lång.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769" y="3080951"/>
            <a:ext cx="5197484" cy="2585844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åt eller nästa 5">
            <a:hlinkClick r:id="rId3" highlightClick="1"/>
          </p:cNvPr>
          <p:cNvSpPr/>
          <p:nvPr/>
        </p:nvSpPr>
        <p:spPr>
          <a:xfrm>
            <a:off x="4979478" y="4077730"/>
            <a:ext cx="972065" cy="715140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5" y="6134675"/>
            <a:ext cx="733827" cy="538457"/>
          </a:xfrm>
          <a:prstGeom prst="rect">
            <a:avLst/>
          </a:prstGeom>
        </p:spPr>
      </p:pic>
      <p:pic>
        <p:nvPicPr>
          <p:cNvPr id="8" name="Bildobjekt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33" y="6162934"/>
            <a:ext cx="709836" cy="594734"/>
          </a:xfrm>
          <a:prstGeom prst="rect">
            <a:avLst/>
          </a:prstGeom>
        </p:spPr>
      </p:pic>
      <p:pic>
        <p:nvPicPr>
          <p:cNvPr id="9" name="Bildobjekt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13" y="6259797"/>
            <a:ext cx="846669" cy="31242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205" y="6233801"/>
            <a:ext cx="1508542" cy="425638"/>
          </a:xfrm>
          <a:prstGeom prst="rect">
            <a:avLst/>
          </a:prstGeom>
        </p:spPr>
      </p:pic>
      <p:pic>
        <p:nvPicPr>
          <p:cNvPr id="11" name="Bildobjekt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546" y="6104238"/>
            <a:ext cx="514156" cy="523677"/>
          </a:xfrm>
          <a:prstGeom prst="rect">
            <a:avLst/>
          </a:prstGeom>
        </p:spPr>
      </p:pic>
      <p:pic>
        <p:nvPicPr>
          <p:cNvPr id="12" name="584BCF88-C9B0-42BB-B411-2535F9FD2680" descr="image001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33" y="6181284"/>
            <a:ext cx="585779" cy="5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97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PrimärvårdsKvalitet </a:t>
            </a:r>
            <a:r>
              <a:rPr lang="sv-SE" dirty="0" err="1" smtClean="0"/>
              <a:t>Quiz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1790164"/>
            <a:ext cx="9609825" cy="4443638"/>
          </a:xfrm>
        </p:spPr>
        <p:txBody>
          <a:bodyPr/>
          <a:lstStyle/>
          <a:p>
            <a:pPr marL="30163" indent="0">
              <a:buNone/>
            </a:pPr>
            <a:r>
              <a:rPr lang="sv-SE" dirty="0"/>
              <a:t>Använd </a:t>
            </a:r>
            <a:r>
              <a:rPr lang="sv-SE" dirty="0" err="1"/>
              <a:t>PrimärvårdsKvalitet</a:t>
            </a:r>
            <a:r>
              <a:rPr lang="sv-SE" dirty="0"/>
              <a:t> för att svara på frågorna. 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Är vi bra på att ställa etiologisk diagnos vid bensår?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Har vi missat att behandla några patienter med förmaksflimmer som borde ha </a:t>
            </a:r>
            <a:r>
              <a:rPr lang="sv-SE" dirty="0" err="1"/>
              <a:t>antikoagulantia</a:t>
            </a:r>
            <a:r>
              <a:rPr lang="sv-SE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Är det en lagom andel patienter som behandlas med antidepressiva läkemedel vid ångest eller depression?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Finns det några patienter med demens som har </a:t>
            </a:r>
            <a:r>
              <a:rPr lang="sv-SE" dirty="0" err="1"/>
              <a:t>psykofarmakologiska</a:t>
            </a:r>
            <a:r>
              <a:rPr lang="sv-SE" dirty="0"/>
              <a:t> läkemedel?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Hur stor andel av våra patienter som haft TIA eller </a:t>
            </a:r>
            <a:r>
              <a:rPr lang="sv-SE" dirty="0" err="1"/>
              <a:t>ischemisk</a:t>
            </a:r>
            <a:r>
              <a:rPr lang="sv-SE" dirty="0"/>
              <a:t> stroke behandlas med statin?</a:t>
            </a:r>
          </a:p>
          <a:p>
            <a:pPr marL="30163" indent="0">
              <a:buNone/>
            </a:pPr>
            <a:endParaRPr lang="sv-SE" dirty="0"/>
          </a:p>
        </p:txBody>
      </p:sp>
      <p:pic>
        <p:nvPicPr>
          <p:cNvPr id="4" name="Bildobjekt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5" y="6134675"/>
            <a:ext cx="733827" cy="538457"/>
          </a:xfrm>
          <a:prstGeom prst="rect">
            <a:avLst/>
          </a:prstGeom>
        </p:spPr>
      </p:pic>
      <p:pic>
        <p:nvPicPr>
          <p:cNvPr id="5" name="Bildobjekt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33" y="6162934"/>
            <a:ext cx="709836" cy="594734"/>
          </a:xfrm>
          <a:prstGeom prst="rect">
            <a:avLst/>
          </a:prstGeom>
        </p:spPr>
      </p:pic>
      <p:pic>
        <p:nvPicPr>
          <p:cNvPr id="6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83" y="6259798"/>
            <a:ext cx="846669" cy="31242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89" y="6146581"/>
            <a:ext cx="1508542" cy="425638"/>
          </a:xfrm>
          <a:prstGeom prst="rect">
            <a:avLst/>
          </a:prstGeom>
        </p:spPr>
      </p:pic>
      <p:pic>
        <p:nvPicPr>
          <p:cNvPr id="8" name="Bildobjekt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546" y="6104238"/>
            <a:ext cx="514156" cy="523677"/>
          </a:xfrm>
          <a:prstGeom prst="rect">
            <a:avLst/>
          </a:prstGeom>
        </p:spPr>
      </p:pic>
      <p:pic>
        <p:nvPicPr>
          <p:cNvPr id="9" name="584BCF88-C9B0-42BB-B411-2535F9FD2680" descr="image001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33" y="6181284"/>
            <a:ext cx="585779" cy="5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84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Diskutera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1812623"/>
            <a:ext cx="9609825" cy="37385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Titta </a:t>
            </a:r>
            <a:r>
              <a:rPr lang="sv-SE"/>
              <a:t>på era </a:t>
            </a:r>
            <a:r>
              <a:rPr lang="sv-SE" dirty="0"/>
              <a:t>resultat i PrimärvårdsKvalitet, är det något särskilt område som sticker ut och som vi behöver förbättra?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Ett stöd till detta kan vara att sortera in områdena i fyrkanten nedan för att lättare kunna prioritera</a:t>
            </a:r>
          </a:p>
          <a:p>
            <a:endParaRPr lang="sv-SE" dirty="0"/>
          </a:p>
        </p:txBody>
      </p:sp>
      <p:pic>
        <p:nvPicPr>
          <p:cNvPr id="4" name="Picture 2" descr="https://lh3.googleusercontent.com/2LdiAQjLPn--VPqBIdjNkh430skrFhJL9NV9NnD6-p0jra1iprNwFB1ZDnHTtRGgohl59DqSD8CCObdVmqGtzGDbbs5GLAWavYXSx7XM7kNgzaxKSHkXvIjlZ5kUfPUUQ7MH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99" y="3113171"/>
            <a:ext cx="4450991" cy="28577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5" y="6134675"/>
            <a:ext cx="733827" cy="538457"/>
          </a:xfrm>
          <a:prstGeom prst="rect">
            <a:avLst/>
          </a:prstGeom>
        </p:spPr>
      </p:pic>
      <p:pic>
        <p:nvPicPr>
          <p:cNvPr id="6" name="Bildobjekt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33" y="6162934"/>
            <a:ext cx="709836" cy="594734"/>
          </a:xfrm>
          <a:prstGeom prst="rect">
            <a:avLst/>
          </a:prstGeom>
        </p:spPr>
      </p:pic>
      <p:pic>
        <p:nvPicPr>
          <p:cNvPr id="7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76" y="6315494"/>
            <a:ext cx="846669" cy="31242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912" y="6202277"/>
            <a:ext cx="1508542" cy="425638"/>
          </a:xfrm>
          <a:prstGeom prst="rect">
            <a:avLst/>
          </a:prstGeom>
        </p:spPr>
      </p:pic>
      <p:pic>
        <p:nvPicPr>
          <p:cNvPr id="9" name="Bildobjekt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546" y="6104238"/>
            <a:ext cx="514156" cy="523677"/>
          </a:xfrm>
          <a:prstGeom prst="rect">
            <a:avLst/>
          </a:prstGeom>
        </p:spPr>
      </p:pic>
      <p:pic>
        <p:nvPicPr>
          <p:cNvPr id="10" name="584BCF88-C9B0-42BB-B411-2535F9FD2680" descr="image001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33" y="6181284"/>
            <a:ext cx="585779" cy="5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186928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PPT 2017 - kopia.potx" id="{4C235305-D824-4B25-BB04-4F6412D50AA4}" vid="{61CF23B4-FBFB-40C1-B3D4-006776942EC0}"/>
    </a:ext>
  </a:extLst>
</a:theme>
</file>

<file path=ppt/theme/theme2.xml><?xml version="1.0" encoding="utf-8"?>
<a:theme xmlns:a="http://schemas.openxmlformats.org/drawingml/2006/main" name="Vit SKL PPT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PPT 2017 - kopia.potx" id="{4C235305-D824-4B25-BB04-4F6412D50AA4}" vid="{5CF48263-8110-4E85-86B6-8C097C9908AA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PPT 2017 - kopia.potx" id="{4C235305-D824-4B25-BB04-4F6412D50AA4}" vid="{64E5283D-0E50-43D5-9D89-99D7FC26FC97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PPT 2017 - kopia.potx" id="{4C235305-D824-4B25-BB04-4F6412D50AA4}" vid="{7D6AEFEA-E6B3-4FA1-B8D2-F8CAEDFD90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SKL vit</Template>
  <TotalTime>208</TotalTime>
  <Words>175</Words>
  <Application>Microsoft Office PowerPoint</Application>
  <PresentationFormat>Bredbild</PresentationFormat>
  <Paragraphs>29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Symbol</vt:lpstr>
      <vt:lpstr>SKL PPT</vt:lpstr>
      <vt:lpstr>Vit SKL PPT</vt:lpstr>
      <vt:lpstr>Inledningsbilder</vt:lpstr>
      <vt:lpstr>SKL PPT Mörk</vt:lpstr>
      <vt:lpstr>Att använda PrimärvårdsKvalitet</vt:lpstr>
      <vt:lpstr>Så kan PrimärvårdsKvalitet användas</vt:lpstr>
      <vt:lpstr>Användningsområden</vt:lpstr>
      <vt:lpstr>Användningsområden</vt:lpstr>
      <vt:lpstr>Diskutera</vt:lpstr>
      <vt:lpstr>Film om att arbeta med förbättringsarbete och data</vt:lpstr>
      <vt:lpstr>PrimärvårdsKvalitet Quiz </vt:lpstr>
      <vt:lpstr>Diskutera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Sköld Elin</dc:creator>
  <cp:lastModifiedBy>Gäre Arvidsson Stina</cp:lastModifiedBy>
  <cp:revision>32</cp:revision>
  <dcterms:created xsi:type="dcterms:W3CDTF">2017-04-26T08:44:37Z</dcterms:created>
  <dcterms:modified xsi:type="dcterms:W3CDTF">2019-10-09T19:56:57Z</dcterms:modified>
</cp:coreProperties>
</file>