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4.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5.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1" r:id="rId2"/>
    <p:sldMasterId id="2147483682" r:id="rId3"/>
    <p:sldMasterId id="2147483686" r:id="rId4"/>
    <p:sldMasterId id="2147483695" r:id="rId5"/>
    <p:sldMasterId id="2147483705" r:id="rId6"/>
  </p:sldMasterIdLst>
  <p:notesMasterIdLst>
    <p:notesMasterId r:id="rId20"/>
  </p:notesMasterIdLst>
  <p:sldIdLst>
    <p:sldId id="266" r:id="rId7"/>
    <p:sldId id="267" r:id="rId8"/>
    <p:sldId id="280" r:id="rId9"/>
    <p:sldId id="283" r:id="rId10"/>
    <p:sldId id="271" r:id="rId11"/>
    <p:sldId id="284" r:id="rId12"/>
    <p:sldId id="268" r:id="rId13"/>
    <p:sldId id="285" r:id="rId14"/>
    <p:sldId id="275" r:id="rId15"/>
    <p:sldId id="273" r:id="rId16"/>
    <p:sldId id="269" r:id="rId17"/>
    <p:sldId id="274" r:id="rId18"/>
    <p:sldId id="277" r:id="rId19"/>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rlsson Sofia" initials="KS" lastIdx="6" clrIdx="0">
    <p:extLst>
      <p:ext uri="{19B8F6BF-5375-455C-9EA6-DF929625EA0E}">
        <p15:presenceInfo xmlns:p15="http://schemas.microsoft.com/office/powerpoint/2012/main" userId="S-1-5-21-1499430162-1245868380-186260367-62664" providerId="AD"/>
      </p:ext>
    </p:extLst>
  </p:cmAuthor>
  <p:cmAuthor id="2" name="Fransson Lovisa" initials="FL" lastIdx="4" clrIdx="1">
    <p:extLst>
      <p:ext uri="{19B8F6BF-5375-455C-9EA6-DF929625EA0E}">
        <p15:presenceInfo xmlns:p15="http://schemas.microsoft.com/office/powerpoint/2012/main" userId="S-1-5-21-1499430162-1245868380-186260367-600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2222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63022" autoAdjust="0"/>
  </p:normalViewPr>
  <p:slideViewPr>
    <p:cSldViewPr snapToGrid="0">
      <p:cViewPr varScale="1">
        <p:scale>
          <a:sx n="66" d="100"/>
          <a:sy n="66" d="100"/>
        </p:scale>
        <p:origin x="1368" y="72"/>
      </p:cViewPr>
      <p:guideLst/>
    </p:cSldViewPr>
  </p:slideViewPr>
  <p:notesTextViewPr>
    <p:cViewPr>
      <p:scale>
        <a:sx n="1" d="1"/>
        <a:sy n="1" d="1"/>
      </p:scale>
      <p:origin x="0" y="-144"/>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slideMaster" Target="slideMasters/slideMaster3.xml"/><Relationship Id="rId21" Type="http://schemas.openxmlformats.org/officeDocument/2006/relationships/commentAuthors" Target="commentAuthor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AFDAE6-77A5-4A16-BCF9-A9EEA8A00537}" type="datetimeFigureOut">
              <a:rPr lang="sv-SE" smtClean="0"/>
              <a:t>2020-12-03</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F9F4BC-3B2C-4F8A-8B58-0669CD3B65C2}" type="slidenum">
              <a:rPr lang="sv-SE" smtClean="0"/>
              <a:t>‹#›</a:t>
            </a:fld>
            <a:endParaRPr lang="sv-SE"/>
          </a:p>
        </p:txBody>
      </p:sp>
    </p:spTree>
    <p:extLst>
      <p:ext uri="{BB962C8B-B14F-4D97-AF65-F5344CB8AC3E}">
        <p14:creationId xmlns:p14="http://schemas.microsoft.com/office/powerpoint/2010/main" val="12992292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youtube.com/embed/U6nPUXqtd3w"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bra.se/forskning-och-analys/brott-i-nara-relationer.html"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www.regeringen.se/49b6bf/contentassets/e715b8a3f3de45358a87d59d2591cd3d/del-1-t.o.m.-kap.-7-barnmisshandel"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regeringen.se/contentassets/738becd6961e4a3d8d986c00b8c8bc9e/nationell-strategi-mot-mans-vald-mot-kvinnor-och-hedersrelaterat-vald-och-fortryck-sou_2015_55.pdf"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www.ifau.se/globalassets/pdf/se/2017/wp2017-22-the-price-of-violence-consequences-of-violent-crime-in-sweden.pdf"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kunskapsbanken.nck.uu.se/nckkb/nck/publik/fil/visa/487/nck-rapport-vald-och-halsa-2014-1.pdf#__utma=1.414284016.1523015463.1576750939.1576761159.57&amp;__utmb=1.3.10.1576761159&amp;__utmc=1&amp;__utmx=-&amp;__utmz=1.1576750939.56.10.utmcsr=google|utmccn=(organic)|utmcmd=organic|utmctr=(not%20provided)&amp;__utmv=-&amp;__utmk=19652792"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www.socialstyrelsen.se/globalassets/sharepoint-dokument/artikelkatalog/vagledning/2014-10-30.pdf"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22F9F4BC-3B2C-4F8A-8B58-0669CD3B65C2}" type="slidenum">
              <a:rPr lang="sv-SE" smtClean="0"/>
              <a:t>1</a:t>
            </a:fld>
            <a:endParaRPr lang="sv-SE"/>
          </a:p>
        </p:txBody>
      </p:sp>
    </p:spTree>
    <p:extLst>
      <p:ext uri="{BB962C8B-B14F-4D97-AF65-F5344CB8AC3E}">
        <p14:creationId xmlns:p14="http://schemas.microsoft.com/office/powerpoint/2010/main" val="2928211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smtClean="0"/>
              <a:t>Du som presenterar:</a:t>
            </a:r>
          </a:p>
          <a:p>
            <a:r>
              <a:rPr lang="sv-SE" b="0" dirty="0" smtClean="0"/>
              <a:t>Be gruppen diskutera frågan.</a:t>
            </a:r>
          </a:p>
        </p:txBody>
      </p:sp>
      <p:sp>
        <p:nvSpPr>
          <p:cNvPr id="4" name="Platshållare för bildnummer 3"/>
          <p:cNvSpPr>
            <a:spLocks noGrp="1"/>
          </p:cNvSpPr>
          <p:nvPr>
            <p:ph type="sldNum" sz="quarter" idx="10"/>
          </p:nvPr>
        </p:nvSpPr>
        <p:spPr/>
        <p:txBody>
          <a:bodyPr/>
          <a:lstStyle/>
          <a:p>
            <a:fld id="{22F9F4BC-3B2C-4F8A-8B58-0669CD3B65C2}" type="slidenum">
              <a:rPr lang="sv-SE" smtClean="0"/>
              <a:t>10</a:t>
            </a:fld>
            <a:endParaRPr lang="sv-SE"/>
          </a:p>
        </p:txBody>
      </p:sp>
    </p:spTree>
    <p:extLst>
      <p:ext uri="{BB962C8B-B14F-4D97-AF65-F5344CB8AC3E}">
        <p14:creationId xmlns:p14="http://schemas.microsoft.com/office/powerpoint/2010/main" val="17924888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dirty="0" smtClean="0">
                <a:solidFill>
                  <a:srgbClr val="1F497D"/>
                </a:solidFill>
                <a:effectLst/>
                <a:latin typeface="Calibri" panose="020F0502020204030204" pitchFamily="34" charset="0"/>
                <a:ea typeface="Calibri" panose="020F0502020204030204" pitchFamily="34" charset="0"/>
              </a:rPr>
              <a:t>(</a:t>
            </a:r>
            <a:r>
              <a:rPr lang="sv-SE" sz="1200" b="1" dirty="0" smtClean="0">
                <a:solidFill>
                  <a:srgbClr val="1F497D"/>
                </a:solidFill>
                <a:effectLst/>
                <a:latin typeface="Calibri" panose="020F0502020204030204" pitchFamily="34" charset="0"/>
                <a:ea typeface="Calibri" panose="020F0502020204030204" pitchFamily="34" charset="0"/>
              </a:rPr>
              <a:t>Du </a:t>
            </a:r>
            <a:r>
              <a:rPr lang="sv-SE" sz="1200" b="1" baseline="0" dirty="0" smtClean="0">
                <a:solidFill>
                  <a:srgbClr val="1F497D"/>
                </a:solidFill>
                <a:effectLst/>
                <a:latin typeface="Calibri" panose="020F0502020204030204" pitchFamily="34" charset="0"/>
                <a:ea typeface="Calibri" panose="020F0502020204030204" pitchFamily="34" charset="0"/>
              </a:rPr>
              <a:t>som presenterar:  </a:t>
            </a:r>
            <a:r>
              <a:rPr lang="sv-SE" sz="1200" b="0" dirty="0" smtClean="0">
                <a:solidFill>
                  <a:srgbClr val="1F497D"/>
                </a:solidFill>
                <a:effectLst/>
                <a:latin typeface="Calibri" panose="020F0502020204030204" pitchFamily="34" charset="0"/>
                <a:ea typeface="Calibri" panose="020F0502020204030204" pitchFamily="34" charset="0"/>
              </a:rPr>
              <a:t>Anpassa den här bilden utifrån det upplägg ni har valt för er arbetsplats</a:t>
            </a:r>
            <a:r>
              <a:rPr kumimoji="0" lang="sv-SE" sz="1200" b="0" i="0" u="none" strike="noStrike" kern="1200" cap="none" spc="0" normalizeH="0" baseline="0" noProof="0" dirty="0" smtClean="0">
                <a:ln>
                  <a:noFill/>
                </a:ln>
                <a:solidFill>
                  <a:prstClr val="black"/>
                </a:solidFill>
                <a:effectLst/>
                <a:uLnTx/>
                <a:uFillTx/>
                <a:latin typeface="Arial"/>
                <a:ea typeface="+mj-ea"/>
                <a:cs typeface="+mj-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0"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dirty="0" smtClean="0">
                <a:effectLst/>
                <a:latin typeface="Times New Roman" panose="02020603050405020304" pitchFamily="18" charset="0"/>
                <a:ea typeface="Times New Roman" panose="02020603050405020304" pitchFamily="18" charset="0"/>
                <a:cs typeface="Times New Roman" panose="02020603050405020304" pitchFamily="18" charset="0"/>
              </a:rPr>
              <a:t>Att uppmärksamma våld i nära relationer</a:t>
            </a:r>
            <a:r>
              <a:rPr lang="sv-SE" sz="1200" b="1"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är </a:t>
            </a:r>
            <a:r>
              <a:rPr kumimoji="0" lang="sv-SE" sz="4400" b="1" i="0" u="none" strike="noStrike" kern="1200" cap="none" spc="0" normalizeH="0" baseline="0" noProof="0" dirty="0" smtClean="0">
                <a:ln>
                  <a:noFill/>
                </a:ln>
                <a:solidFill>
                  <a:prstClr val="black"/>
                </a:solidFill>
                <a:effectLst/>
                <a:uLnTx/>
                <a:uFillTx/>
                <a:latin typeface="Arial"/>
                <a:ea typeface="+mj-ea"/>
                <a:cs typeface="+mj-cs"/>
              </a:rPr>
              <a:t>viktigt ur ett arbetsmiljöperspektiv, det handlar om omsorg om er som jobbar här.</a:t>
            </a:r>
            <a:endParaRPr lang="sv-SE" sz="4400" b="1" dirty="0" smtClean="0">
              <a:solidFill>
                <a:srgbClr val="1F497D"/>
              </a:solidFill>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4400" b="0" i="0" u="none" strike="noStrike" kern="1200" cap="none" spc="0" normalizeH="0" baseline="0" noProof="0" dirty="0" smtClean="0">
              <a:ln>
                <a:noFill/>
              </a:ln>
              <a:solidFill>
                <a:prstClr val="black"/>
              </a:solidFill>
              <a:effectLst/>
              <a:uLnTx/>
              <a:uFillTx/>
              <a:latin typeface="Arial"/>
              <a:ea typeface="+mj-ea"/>
              <a:cs typeface="+mj-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4400" b="0" i="0" u="none" strike="noStrike" kern="1200" cap="none" spc="0" normalizeH="0" baseline="0" noProof="0" dirty="0" smtClean="0">
                <a:ln>
                  <a:noFill/>
                </a:ln>
                <a:solidFill>
                  <a:prstClr val="black"/>
                </a:solidFill>
                <a:effectLst/>
                <a:uLnTx/>
                <a:uFillTx/>
                <a:latin typeface="Arial"/>
                <a:ea typeface="+mj-ea"/>
                <a:cs typeface="+mj-cs"/>
              </a:rPr>
              <a:t>Därför kommer jag att: </a:t>
            </a:r>
            <a:endParaRPr lang="sv-SE" b="0" dirty="0" smtClean="0"/>
          </a:p>
          <a:p>
            <a:pPr marL="373063" marR="0" lvl="0" indent="-3429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sv-SE" sz="2400" b="0" i="0" u="none" strike="noStrike" kern="1200" cap="none" spc="0" normalizeH="0" baseline="0" noProof="0" dirty="0" smtClean="0">
                <a:ln>
                  <a:noFill/>
                </a:ln>
                <a:solidFill>
                  <a:prstClr val="black"/>
                </a:solidFill>
                <a:effectLst/>
                <a:uLnTx/>
                <a:uFillTx/>
                <a:latin typeface="Arial"/>
                <a:ea typeface="+mn-ea"/>
                <a:cs typeface="+mn-cs"/>
              </a:rPr>
              <a:t>Ställa frågor om våld till alla, vid medarbetarsamtal, </a:t>
            </a:r>
            <a:r>
              <a:rPr lang="sv-SE" sz="2400" dirty="0" smtClean="0"/>
              <a:t>i anslutning till andra frågor som rör </a:t>
            </a:r>
            <a:r>
              <a:rPr lang="sv-SE" sz="2400" dirty="0" smtClean="0">
                <a:ea typeface="Times New Roman" panose="02020603050405020304" pitchFamily="18" charset="0"/>
              </a:rPr>
              <a:t>hälsa och livssituation</a:t>
            </a:r>
            <a:r>
              <a:rPr lang="sv-SE" sz="2400" dirty="0" smtClean="0"/>
              <a:t>. </a:t>
            </a:r>
            <a:r>
              <a:rPr lang="sv-SE" sz="1200" kern="1200" dirty="0" smtClean="0">
                <a:solidFill>
                  <a:schemeClr val="tx1"/>
                </a:solidFill>
                <a:effectLst/>
                <a:latin typeface="+mn-lt"/>
                <a:ea typeface="+mn-ea"/>
                <a:cs typeface="+mn-cs"/>
              </a:rPr>
              <a:t>Alla</a:t>
            </a:r>
            <a:r>
              <a:rPr lang="sv-SE" sz="1200" kern="1200" baseline="0" dirty="0" smtClean="0">
                <a:solidFill>
                  <a:schemeClr val="tx1"/>
                </a:solidFill>
                <a:effectLst/>
                <a:latin typeface="+mn-lt"/>
                <a:ea typeface="+mn-ea"/>
                <a:cs typeface="+mn-cs"/>
              </a:rPr>
              <a:t> </a:t>
            </a:r>
            <a:r>
              <a:rPr lang="sv-SE" sz="1200" kern="1200" dirty="0" smtClean="0">
                <a:solidFill>
                  <a:schemeClr val="tx1"/>
                </a:solidFill>
                <a:effectLst/>
                <a:latin typeface="+mn-lt"/>
                <a:ea typeface="+mn-ea"/>
                <a:cs typeface="+mn-cs"/>
              </a:rPr>
              <a:t>medarbetare får frågan, eftersom våld kan påverka psykisk och fysisk hälsa både på kort och lång sikt. </a:t>
            </a:r>
            <a:r>
              <a:rPr lang="sv-SE" sz="1200" kern="1200" dirty="0" smtClean="0">
                <a:solidFill>
                  <a:srgbClr val="FF0000"/>
                </a:solidFill>
                <a:effectLst/>
                <a:latin typeface="Calibri" panose="020F0502020204030204" pitchFamily="34" charset="0"/>
                <a:ea typeface="+mn-ea"/>
                <a:cs typeface="+mn-cs"/>
              </a:rPr>
              <a:t>Det</a:t>
            </a:r>
            <a:r>
              <a:rPr lang="sv-SE" sz="1200" kern="1200" baseline="0" dirty="0" smtClean="0">
                <a:solidFill>
                  <a:srgbClr val="FF0000"/>
                </a:solidFill>
                <a:effectLst/>
                <a:latin typeface="Calibri" panose="020F0502020204030204" pitchFamily="34" charset="0"/>
                <a:ea typeface="+mn-ea"/>
                <a:cs typeface="+mn-cs"/>
              </a:rPr>
              <a:t> handlar om att j</a:t>
            </a:r>
            <a:r>
              <a:rPr lang="sv-SE" sz="1200" dirty="0" smtClean="0">
                <a:solidFill>
                  <a:srgbClr val="FF0000"/>
                </a:solidFill>
                <a:effectLst/>
                <a:latin typeface="Calibri" panose="020F0502020204030204" pitchFamily="34" charset="0"/>
                <a:ea typeface="Calibri" panose="020F0502020204030204" pitchFamily="34" charset="0"/>
              </a:rPr>
              <a:t>ag kommer</a:t>
            </a:r>
            <a:r>
              <a:rPr lang="sv-SE" sz="1200" baseline="0" dirty="0" smtClean="0">
                <a:solidFill>
                  <a:srgbClr val="FF0000"/>
                </a:solidFill>
                <a:effectLst/>
                <a:latin typeface="Calibri" panose="020F0502020204030204" pitchFamily="34" charset="0"/>
                <a:ea typeface="Calibri" panose="020F0502020204030204" pitchFamily="34" charset="0"/>
              </a:rPr>
              <a:t> ställa </a:t>
            </a:r>
            <a:r>
              <a:rPr lang="sv-SE" sz="1200" dirty="0" smtClean="0">
                <a:solidFill>
                  <a:srgbClr val="FF0000"/>
                </a:solidFill>
                <a:effectLst/>
                <a:latin typeface="Calibri" panose="020F0502020204030204" pitchFamily="34" charset="0"/>
                <a:ea typeface="Calibri" panose="020F0502020204030204" pitchFamily="34" charset="0"/>
              </a:rPr>
              <a:t>frågor om du någon gång känt dig rädd, otrygg eller kränkt hemma, om du är rädd för någon i din omgivning eller om det förekommer våld i din närhet.</a:t>
            </a:r>
            <a:endParaRPr kumimoji="0" lang="sv-SE" sz="2400" b="0" i="0" u="none" strike="noStrike" kern="1200" cap="none" spc="0" normalizeH="0" baseline="0" noProof="0" dirty="0" smtClean="0">
              <a:ln>
                <a:noFill/>
              </a:ln>
              <a:solidFill>
                <a:prstClr val="black"/>
              </a:solidFill>
              <a:effectLst/>
              <a:uLnTx/>
              <a:uFillTx/>
              <a:latin typeface="Arial"/>
              <a:ea typeface="+mn-ea"/>
              <a:cs typeface="+mn-cs"/>
            </a:endParaRPr>
          </a:p>
          <a:p>
            <a:pPr marL="373063" marR="0" lvl="0" indent="-3429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sv-SE" sz="2400" b="0" i="0" u="none" strike="noStrike" kern="1200" cap="none" spc="0" normalizeH="0" baseline="0" noProof="0" dirty="0" smtClean="0">
                <a:ln>
                  <a:noFill/>
                </a:ln>
                <a:solidFill>
                  <a:prstClr val="black"/>
                </a:solidFill>
                <a:effectLst/>
                <a:uLnTx/>
                <a:uFillTx/>
                <a:latin typeface="Arial"/>
                <a:ea typeface="+mn-ea"/>
                <a:cs typeface="+mn-cs"/>
              </a:rPr>
              <a:t>Hålla enskilt samtal vid misstanke om våldsutsatthet. </a:t>
            </a:r>
          </a:p>
          <a:p>
            <a:pPr marL="373063" marR="0" lvl="0" indent="-3429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sv-SE" sz="2400" b="0" i="0" u="none" strike="noStrike" kern="1200" cap="none" spc="0" normalizeH="0" baseline="0" noProof="0" dirty="0" smtClean="0">
                <a:ln>
                  <a:noFill/>
                </a:ln>
                <a:solidFill>
                  <a:prstClr val="black"/>
                </a:solidFill>
                <a:effectLst/>
                <a:uLnTx/>
                <a:uFillTx/>
                <a:latin typeface="Arial"/>
                <a:ea typeface="+mn-ea"/>
                <a:cs typeface="+mn-cs"/>
              </a:rPr>
              <a:t>Vara ett stöd, och se över vilken hjälp arbetsplatsen och andra aktörer kan ge.</a:t>
            </a:r>
            <a:endParaRPr lang="sv-SE" dirty="0" smtClean="0"/>
          </a:p>
          <a:p>
            <a:endParaRPr lang="sv-SE" dirty="0" smtClean="0"/>
          </a:p>
          <a:p>
            <a:r>
              <a:rPr lang="sv-SE" b="1" dirty="0" smtClean="0"/>
              <a:t>Arbetsgivarens arbetsmiljöansvar</a:t>
            </a:r>
            <a:r>
              <a:rPr lang="sv-SE" b="1" baseline="0" dirty="0" smtClean="0"/>
              <a:t> </a:t>
            </a:r>
          </a:p>
          <a:p>
            <a:pPr marL="171450" indent="-171450">
              <a:buFont typeface="Arial" panose="020B0604020202020204" pitchFamily="34" charset="0"/>
              <a:buChar char="•"/>
            </a:pPr>
            <a:r>
              <a:rPr lang="sv-SE" b="0" baseline="0" dirty="0" smtClean="0"/>
              <a:t>Arbetsgivaren är skyldig att förebygga ohälsa och sjukskrivning på arbetsplatsen.</a:t>
            </a:r>
          </a:p>
          <a:p>
            <a:pPr marL="171450" indent="-171450">
              <a:buFont typeface="Arial" panose="020B0604020202020204" pitchFamily="34" charset="0"/>
              <a:buChar char="•"/>
            </a:pPr>
            <a:r>
              <a:rPr kumimoji="0" lang="sv-SE" sz="2000" b="0" i="0" u="none" strike="noStrike" kern="1200" cap="none" spc="0" normalizeH="0" baseline="0" noProof="0" dirty="0" smtClean="0">
                <a:ln>
                  <a:noFill/>
                </a:ln>
                <a:solidFill>
                  <a:prstClr val="black"/>
                </a:solidFill>
                <a:effectLst/>
                <a:uLnTx/>
                <a:uFillTx/>
                <a:latin typeface="Arial"/>
                <a:ea typeface="Times New Roman" panose="02020603050405020304" pitchFamily="18" charset="0"/>
                <a:cs typeface="TimesNewRomanPSMT"/>
              </a:rPr>
              <a:t>Våld i nära relationer kan vara en dold orsak till ohälsa som påverkar arbetsförmågan. Oavsett om en nedsatt arbetsförmåga är orsakad av arbetet eller av privatlivet har arbetsgivaren och jag som chef en skyldighet att utreda en medarbetares behov av arbetsanpassning och rehabilitering.</a:t>
            </a:r>
          </a:p>
          <a:p>
            <a:pPr marL="0" indent="0">
              <a:buFont typeface="Arial" panose="020B0604020202020204" pitchFamily="34" charset="0"/>
              <a:buNone/>
            </a:pPr>
            <a:endParaRPr kumimoji="0" lang="sv-SE" sz="2000" b="0" i="0" u="none" strike="noStrike" kern="1200" cap="none" spc="0" normalizeH="0" baseline="0" noProof="0" dirty="0" smtClean="0">
              <a:ln>
                <a:noFill/>
              </a:ln>
              <a:solidFill>
                <a:prstClr val="black"/>
              </a:solidFill>
              <a:effectLst/>
              <a:uLnTx/>
              <a:uFillTx/>
              <a:latin typeface="Arial"/>
              <a:ea typeface="Times New Roman" panose="02020603050405020304" pitchFamily="18" charset="0"/>
              <a:cs typeface="TimesNewRomanPSMT"/>
            </a:endParaRPr>
          </a:p>
          <a:p>
            <a:pPr marL="171450" indent="-171450">
              <a:buFont typeface="Arial" panose="020B0604020202020204" pitchFamily="34" charset="0"/>
              <a:buChar char="•"/>
            </a:pPr>
            <a:r>
              <a:rPr lang="sv-SE" sz="2000" dirty="0" smtClean="0">
                <a:effectLst/>
                <a:latin typeface="Times New Roman" panose="02020603050405020304" pitchFamily="18" charset="0"/>
                <a:ea typeface="Times New Roman" panose="02020603050405020304" pitchFamily="18" charset="0"/>
              </a:rPr>
              <a:t>Om du</a:t>
            </a:r>
            <a:r>
              <a:rPr lang="sv-SE" sz="2000" baseline="0" dirty="0" smtClean="0">
                <a:effectLst/>
                <a:latin typeface="Times New Roman" panose="02020603050405020304" pitchFamily="18" charset="0"/>
                <a:ea typeface="Times New Roman" panose="02020603050405020304" pitchFamily="18" charset="0"/>
              </a:rPr>
              <a:t> som </a:t>
            </a:r>
            <a:r>
              <a:rPr lang="sv-SE" sz="2000" dirty="0" smtClean="0">
                <a:effectLst/>
                <a:latin typeface="Times New Roman" panose="02020603050405020304" pitchFamily="18" charset="0"/>
                <a:ea typeface="Times New Roman" panose="02020603050405020304" pitchFamily="18" charset="0"/>
              </a:rPr>
              <a:t>medarbetare inte vill berätta så behöver du inte göra det. Jag som chef</a:t>
            </a:r>
            <a:r>
              <a:rPr lang="sv-SE" sz="2000" baseline="0" dirty="0" smtClean="0">
                <a:effectLst/>
                <a:latin typeface="Times New Roman" panose="02020603050405020304" pitchFamily="18" charset="0"/>
                <a:ea typeface="Times New Roman" panose="02020603050405020304" pitchFamily="18" charset="0"/>
              </a:rPr>
              <a:t> kommer inte att tvinga eller pressa någon att berätta om sin utsatthet. </a:t>
            </a:r>
            <a:endParaRPr kumimoji="0" lang="sv-SE" sz="2000" b="0" i="0" u="none" strike="noStrike" kern="1200" cap="none" spc="0" normalizeH="0" baseline="0" noProof="0" dirty="0" smtClean="0">
              <a:ln>
                <a:noFill/>
              </a:ln>
              <a:solidFill>
                <a:prstClr val="black"/>
              </a:solidFill>
              <a:effectLst/>
              <a:uLnTx/>
              <a:uFillTx/>
              <a:latin typeface="Arial"/>
              <a:ea typeface="Times New Roman" panose="02020603050405020304" pitchFamily="18" charset="0"/>
              <a:cs typeface="TimesNewRomanPSMT"/>
            </a:endParaRPr>
          </a:p>
          <a:p>
            <a:endParaRPr lang="sv-SE" sz="1200"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sv-SE" dirty="0" smtClean="0"/>
          </a:p>
        </p:txBody>
      </p:sp>
      <p:sp>
        <p:nvSpPr>
          <p:cNvPr id="4" name="Platshållare för bildnummer 3"/>
          <p:cNvSpPr>
            <a:spLocks noGrp="1"/>
          </p:cNvSpPr>
          <p:nvPr>
            <p:ph type="sldNum" sz="quarter" idx="10"/>
          </p:nvPr>
        </p:nvSpPr>
        <p:spPr/>
        <p:txBody>
          <a:bodyPr/>
          <a:lstStyle/>
          <a:p>
            <a:fld id="{22F9F4BC-3B2C-4F8A-8B58-0669CD3B65C2}" type="slidenum">
              <a:rPr lang="sv-SE" smtClean="0"/>
              <a:t>11</a:t>
            </a:fld>
            <a:endParaRPr lang="sv-SE"/>
          </a:p>
        </p:txBody>
      </p:sp>
    </p:spTree>
    <p:extLst>
      <p:ext uri="{BB962C8B-B14F-4D97-AF65-F5344CB8AC3E}">
        <p14:creationId xmlns:p14="http://schemas.microsoft.com/office/powerpoint/2010/main" val="22723705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smtClean="0"/>
              <a:t>Vad du</a:t>
            </a:r>
            <a:r>
              <a:rPr lang="sv-SE" b="1" baseline="0" dirty="0" smtClean="0"/>
              <a:t> som medarbetare kan göra:</a:t>
            </a:r>
          </a:p>
          <a:p>
            <a:endParaRPr kumimoji="0" lang="sv-SE" sz="2400" b="0" i="0" u="none" strike="noStrike" kern="1200" cap="none" spc="0" normalizeH="0" baseline="0" noProof="0" dirty="0" smtClean="0">
              <a:ln>
                <a:noFill/>
              </a:ln>
              <a:solidFill>
                <a:prstClr val="black"/>
              </a:solidFill>
              <a:effectLst/>
              <a:uLnTx/>
              <a:uFillTx/>
              <a:latin typeface="Arial"/>
              <a:ea typeface="+mn-ea"/>
              <a:cs typeface="+mn-cs"/>
            </a:endParaRPr>
          </a:p>
          <a:p>
            <a:r>
              <a:rPr kumimoji="0" lang="sv-SE" sz="2400" b="0" i="0" u="none" strike="noStrike" kern="1200" cap="none" spc="0" normalizeH="0" baseline="0" noProof="0" dirty="0" smtClean="0">
                <a:ln>
                  <a:noFill/>
                </a:ln>
                <a:solidFill>
                  <a:prstClr val="black"/>
                </a:solidFill>
                <a:effectLst/>
                <a:uLnTx/>
                <a:uFillTx/>
                <a:latin typeface="Arial"/>
                <a:ea typeface="+mn-ea"/>
                <a:cs typeface="+mn-cs"/>
              </a:rPr>
              <a:t>Uppmärksamma om någon kollega far illa: Fråga hur hen mår! </a:t>
            </a:r>
          </a:p>
          <a:p>
            <a:endParaRPr kumimoji="0" lang="sv-SE" sz="2400" b="0" i="0" u="none" strike="noStrike" kern="1200" cap="none" spc="0" normalizeH="0" baseline="0" noProof="0" dirty="0" smtClean="0">
              <a:ln>
                <a:noFill/>
              </a:ln>
              <a:solidFill>
                <a:prstClr val="black"/>
              </a:solidFill>
              <a:effectLst/>
              <a:uLnTx/>
              <a:uFillTx/>
              <a:latin typeface="Arial"/>
              <a:ea typeface="+mn-ea"/>
              <a:cs typeface="+mn-cs"/>
            </a:endParaRPr>
          </a:p>
          <a:p>
            <a:r>
              <a:rPr kumimoji="0" lang="sv-SE" sz="2400" b="0" i="0" u="none" strike="noStrike" kern="1200" cap="none" spc="0" normalizeH="0" baseline="0" noProof="0" dirty="0" smtClean="0">
                <a:ln>
                  <a:noFill/>
                </a:ln>
                <a:solidFill>
                  <a:prstClr val="black"/>
                </a:solidFill>
                <a:effectLst/>
                <a:uLnTx/>
                <a:uFillTx/>
                <a:latin typeface="Arial"/>
                <a:ea typeface="+mn-ea"/>
                <a:cs typeface="+mn-cs"/>
              </a:rPr>
              <a:t>Om du själv är utsatt:</a:t>
            </a:r>
          </a:p>
          <a:p>
            <a:endParaRPr kumimoji="0" lang="sv-SE" sz="2400" b="0" i="0" u="none" strike="noStrike" kern="1200" cap="none" spc="0" normalizeH="0" baseline="0" noProof="0" dirty="0" smtClean="0">
              <a:ln>
                <a:noFill/>
              </a:ln>
              <a:solidFill>
                <a:prstClr val="black"/>
              </a:solidFill>
              <a:effectLst/>
              <a:uLnTx/>
              <a:uFillTx/>
              <a:latin typeface="Arial"/>
              <a:ea typeface="+mn-ea"/>
              <a:cs typeface="+mn-cs"/>
            </a:endParaRPr>
          </a:p>
          <a:p>
            <a:pPr marL="342900" indent="-342900">
              <a:buFont typeface="Arial" panose="020B0604020202020204" pitchFamily="34" charset="0"/>
              <a:buChar char="•"/>
            </a:pPr>
            <a:r>
              <a:rPr kumimoji="0" lang="sv-SE" sz="2000" b="0" i="0" u="none" strike="noStrike" kern="1200" cap="none" spc="0" normalizeH="0" baseline="0" noProof="0" dirty="0" smtClean="0">
                <a:ln>
                  <a:noFill/>
                </a:ln>
                <a:solidFill>
                  <a:prstClr val="black"/>
                </a:solidFill>
                <a:effectLst/>
                <a:uLnTx/>
                <a:uFillTx/>
                <a:latin typeface="Arial"/>
                <a:ea typeface="+mn-ea"/>
                <a:cs typeface="+mn-cs"/>
              </a:rPr>
              <a:t>Kontakta polisen om läget är akut och/eller för att anmäla brott.</a:t>
            </a:r>
          </a:p>
          <a:p>
            <a:pPr marL="342900" indent="-342900">
              <a:buFont typeface="Arial" panose="020B0604020202020204" pitchFamily="34" charset="0"/>
              <a:buChar char="•"/>
            </a:pPr>
            <a:r>
              <a:rPr kumimoji="0" lang="sv-SE" sz="2000" b="0" i="0" u="none" strike="noStrike" kern="1200" cap="none" spc="0" normalizeH="0" baseline="0" noProof="0" dirty="0" smtClean="0">
                <a:ln>
                  <a:noFill/>
                </a:ln>
                <a:solidFill>
                  <a:prstClr val="black"/>
                </a:solidFill>
                <a:effectLst/>
                <a:uLnTx/>
                <a:uFillTx/>
                <a:latin typeface="Arial"/>
                <a:ea typeface="+mn-ea"/>
                <a:cs typeface="+mn-cs"/>
              </a:rPr>
              <a:t>Kontakta socialtjänsten eller kvinnojouren för stöd och skydd.  </a:t>
            </a:r>
          </a:p>
          <a:p>
            <a:pPr marL="342900" indent="-342900">
              <a:buFont typeface="Arial" panose="020B0604020202020204" pitchFamily="34" charset="0"/>
              <a:buChar char="•"/>
            </a:pPr>
            <a:r>
              <a:rPr kumimoji="0" lang="sv-SE" sz="2000" b="0" i="0" u="none" strike="noStrike" kern="1200" cap="none" spc="0" normalizeH="0" baseline="0" noProof="0" dirty="0" smtClean="0">
                <a:ln>
                  <a:noFill/>
                </a:ln>
                <a:solidFill>
                  <a:prstClr val="black"/>
                </a:solidFill>
                <a:effectLst/>
                <a:uLnTx/>
                <a:uFillTx/>
                <a:latin typeface="Arial"/>
                <a:ea typeface="+mn-ea"/>
                <a:cs typeface="+mn-cs"/>
              </a:rPr>
              <a:t>Be mig som chef om stöd. </a:t>
            </a:r>
          </a:p>
          <a:p>
            <a:endParaRPr lang="sv-SE" dirty="0"/>
          </a:p>
        </p:txBody>
      </p:sp>
      <p:sp>
        <p:nvSpPr>
          <p:cNvPr id="4" name="Platshållare för bildnummer 3"/>
          <p:cNvSpPr>
            <a:spLocks noGrp="1"/>
          </p:cNvSpPr>
          <p:nvPr>
            <p:ph type="sldNum" sz="quarter" idx="10"/>
          </p:nvPr>
        </p:nvSpPr>
        <p:spPr/>
        <p:txBody>
          <a:bodyPr/>
          <a:lstStyle/>
          <a:p>
            <a:fld id="{22F9F4BC-3B2C-4F8A-8B58-0669CD3B65C2}" type="slidenum">
              <a:rPr lang="sv-SE" smtClean="0"/>
              <a:t>12</a:t>
            </a:fld>
            <a:endParaRPr lang="sv-SE"/>
          </a:p>
        </p:txBody>
      </p:sp>
    </p:spTree>
    <p:extLst>
      <p:ext uri="{BB962C8B-B14F-4D97-AF65-F5344CB8AC3E}">
        <p14:creationId xmlns:p14="http://schemas.microsoft.com/office/powerpoint/2010/main" val="41733830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smtClean="0"/>
              <a:t>Det finns många</a:t>
            </a:r>
            <a:r>
              <a:rPr lang="sv-SE" b="1" baseline="0" dirty="0" smtClean="0"/>
              <a:t> </a:t>
            </a:r>
            <a:r>
              <a:rPr lang="sv-SE" sz="1200" b="1" dirty="0" smtClean="0">
                <a:effectLst/>
                <a:latin typeface="Times New Roman" panose="02020603050405020304" pitchFamily="18" charset="0"/>
                <a:ea typeface="Times New Roman" panose="02020603050405020304" pitchFamily="18" charset="0"/>
              </a:rPr>
              <a:t>aktörer som kan ge stöd</a:t>
            </a:r>
            <a:r>
              <a:rPr lang="sv-SE" sz="1200" b="1" baseline="0" dirty="0" smtClean="0">
                <a:effectLst/>
                <a:latin typeface="Times New Roman" panose="02020603050405020304" pitchFamily="18" charset="0"/>
                <a:ea typeface="Times New Roman" panose="02020603050405020304" pitchFamily="18" charset="0"/>
              </a:rPr>
              <a:t> och skydd </a:t>
            </a:r>
            <a:r>
              <a:rPr lang="sv-SE" sz="1200" b="1" dirty="0" smtClean="0">
                <a:effectLst/>
                <a:latin typeface="Times New Roman" panose="02020603050405020304" pitchFamily="18" charset="0"/>
                <a:ea typeface="Times New Roman" panose="02020603050405020304" pitchFamily="18" charset="0"/>
              </a:rPr>
              <a:t>till våldsutsatta. Här är några exempel. </a:t>
            </a:r>
            <a:endParaRPr lang="sv-SE" sz="1200" b="1" dirty="0" smtClean="0">
              <a:effectLst/>
              <a:latin typeface="Times New Roman" panose="02020603050405020304" pitchFamily="18" charset="0"/>
            </a:endParaRPr>
          </a:p>
          <a:p>
            <a:endParaRPr lang="sv-SE" sz="1200" b="1" dirty="0" smtClean="0">
              <a:effectLst/>
              <a:latin typeface="Times New Roman" panose="02020603050405020304" pitchFamily="18" charset="0"/>
            </a:endParaRPr>
          </a:p>
          <a:p>
            <a:endParaRPr lang="sv-SE" sz="1200" b="1" dirty="0" smtClean="0">
              <a:effectLst/>
              <a:latin typeface="Times New Roman" panose="02020603050405020304" pitchFamily="18" charset="0"/>
            </a:endParaRPr>
          </a:p>
          <a:p>
            <a:r>
              <a:rPr lang="sv-SE" sz="1200" b="1" dirty="0" smtClean="0">
                <a:effectLst/>
                <a:latin typeface="Times New Roman" panose="02020603050405020304" pitchFamily="18" charset="0"/>
              </a:rPr>
              <a:t>Du som presenterar</a:t>
            </a:r>
            <a:r>
              <a:rPr lang="sv-SE" sz="1200" b="1" baseline="0" dirty="0" smtClean="0">
                <a:effectLst/>
                <a:latin typeface="Times New Roman" panose="02020603050405020304" pitchFamily="18" charset="0"/>
              </a:rPr>
              <a:t>:</a:t>
            </a:r>
          </a:p>
          <a:p>
            <a:r>
              <a:rPr lang="sv-SE" sz="1200" b="0" baseline="0" dirty="0" smtClean="0">
                <a:effectLst/>
                <a:latin typeface="Times New Roman" panose="02020603050405020304" pitchFamily="18" charset="0"/>
              </a:rPr>
              <a:t>Fyll i och/eller lägg till lokala aktörer och verksamheter som är aktuella. </a:t>
            </a:r>
          </a:p>
          <a:p>
            <a:endParaRPr lang="sv-SE" sz="1200" b="0" baseline="0" dirty="0" smtClean="0">
              <a:effectLst/>
              <a:latin typeface="Times New Roman" panose="02020603050405020304" pitchFamily="18" charset="0"/>
            </a:endParaRPr>
          </a:p>
          <a:p>
            <a:r>
              <a:rPr lang="sv-SE" sz="1200" b="0" baseline="0" dirty="0" smtClean="0">
                <a:effectLst/>
                <a:latin typeface="Times New Roman" panose="02020603050405020304" pitchFamily="18" charset="0"/>
              </a:rPr>
              <a:t>Ge medarbetarna möjlighet att ta del av kontaktuppgifterna i efterhand: </a:t>
            </a:r>
            <a:br>
              <a:rPr lang="sv-SE" sz="1200" b="0" baseline="0" dirty="0" smtClean="0">
                <a:effectLst/>
                <a:latin typeface="Times New Roman" panose="02020603050405020304" pitchFamily="18" charset="0"/>
              </a:rPr>
            </a:br>
            <a:r>
              <a:rPr lang="sv-SE" sz="1200" b="0" baseline="0" dirty="0" smtClean="0">
                <a:effectLst/>
                <a:latin typeface="Times New Roman" panose="02020603050405020304" pitchFamily="18" charset="0"/>
              </a:rPr>
              <a:t>Tex att du mejlar ut dem, berättar att man kan få dem av dig, eller att du sätter upp dem någonstans. </a:t>
            </a:r>
          </a:p>
        </p:txBody>
      </p:sp>
      <p:sp>
        <p:nvSpPr>
          <p:cNvPr id="4" name="Platshållare för bildnummer 3"/>
          <p:cNvSpPr>
            <a:spLocks noGrp="1"/>
          </p:cNvSpPr>
          <p:nvPr>
            <p:ph type="sldNum" sz="quarter" idx="10"/>
          </p:nvPr>
        </p:nvSpPr>
        <p:spPr/>
        <p:txBody>
          <a:bodyPr/>
          <a:lstStyle/>
          <a:p>
            <a:fld id="{22F9F4BC-3B2C-4F8A-8B58-0669CD3B65C2}" type="slidenum">
              <a:rPr lang="sv-SE" smtClean="0"/>
              <a:t>13</a:t>
            </a:fld>
            <a:endParaRPr lang="sv-SE"/>
          </a:p>
        </p:txBody>
      </p:sp>
    </p:spTree>
    <p:extLst>
      <p:ext uri="{BB962C8B-B14F-4D97-AF65-F5344CB8AC3E}">
        <p14:creationId xmlns:p14="http://schemas.microsoft.com/office/powerpoint/2010/main" val="12419029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Font typeface="Arial" panose="020B0604020202020204" pitchFamily="34" charset="0"/>
              <a:buNone/>
            </a:pPr>
            <a:r>
              <a:rPr lang="sv-SE" sz="1200" b="1" i="0" dirty="0" smtClean="0">
                <a:effectLst/>
                <a:latin typeface="Times New Roman" panose="02020603050405020304" pitchFamily="18" charset="0"/>
                <a:ea typeface="Times New Roman" panose="02020603050405020304" pitchFamily="18" charset="0"/>
              </a:rPr>
              <a:t>Varför</a:t>
            </a:r>
            <a:r>
              <a:rPr lang="sv-SE" sz="1200" b="1" i="0" baseline="0" dirty="0" smtClean="0">
                <a:effectLst/>
                <a:latin typeface="Times New Roman" panose="02020603050405020304" pitchFamily="18" charset="0"/>
                <a:ea typeface="Times New Roman" panose="02020603050405020304" pitchFamily="18" charset="0"/>
              </a:rPr>
              <a:t> tar vi upp våld i nära relationer på APT? </a:t>
            </a:r>
          </a:p>
          <a:p>
            <a:pPr marL="0" indent="0">
              <a:buFont typeface="Arial" panose="020B0604020202020204" pitchFamily="34" charset="0"/>
              <a:buNone/>
            </a:pPr>
            <a:endParaRPr lang="sv-SE" sz="1200" b="0" i="0" dirty="0" smtClean="0">
              <a:effectLst/>
              <a:latin typeface="Times New Roman" panose="02020603050405020304" pitchFamily="18" charset="0"/>
              <a:ea typeface="Times New Roman" panose="02020603050405020304" pitchFamily="18" charset="0"/>
            </a:endParaRPr>
          </a:p>
          <a:p>
            <a:pPr marL="171450" indent="-171450">
              <a:buFont typeface="Arial" panose="020B0604020202020204" pitchFamily="34" charset="0"/>
              <a:buChar char="•"/>
            </a:pPr>
            <a:r>
              <a:rPr lang="sv-SE" sz="1200" b="0" i="0" dirty="0" smtClean="0">
                <a:effectLst/>
                <a:latin typeface="Times New Roman" panose="02020603050405020304" pitchFamily="18" charset="0"/>
                <a:ea typeface="Times New Roman" panose="02020603050405020304" pitchFamily="18" charset="0"/>
              </a:rPr>
              <a:t>Att utsättas för våld av en närstående kan få stora konsekvenser för den</a:t>
            </a:r>
            <a:r>
              <a:rPr lang="sv-SE" sz="1200" b="0" i="0" baseline="0" dirty="0" smtClean="0">
                <a:effectLst/>
                <a:latin typeface="Times New Roman" panose="02020603050405020304" pitchFamily="18" charset="0"/>
                <a:ea typeface="Times New Roman" panose="02020603050405020304" pitchFamily="18" charset="0"/>
              </a:rPr>
              <a:t> utsattas </a:t>
            </a:r>
            <a:r>
              <a:rPr lang="sv-SE" sz="1200" b="0" i="0" dirty="0" smtClean="0">
                <a:effectLst/>
                <a:latin typeface="Times New Roman" panose="02020603050405020304" pitchFamily="18" charset="0"/>
                <a:ea typeface="Times New Roman" panose="02020603050405020304" pitchFamily="18" charset="0"/>
              </a:rPr>
              <a:t>arbetsförmåga, hälsa och hela livssituation.</a:t>
            </a:r>
            <a:br>
              <a:rPr lang="sv-SE" sz="1200" b="0" i="0" dirty="0" smtClean="0">
                <a:effectLst/>
                <a:latin typeface="Times New Roman" panose="02020603050405020304" pitchFamily="18" charset="0"/>
                <a:ea typeface="Times New Roman" panose="02020603050405020304" pitchFamily="18" charset="0"/>
              </a:rPr>
            </a:br>
            <a:endParaRPr lang="sv-SE" sz="1200" b="0" i="0" dirty="0" smtClean="0">
              <a:effectLst/>
              <a:latin typeface="Times New Roman" panose="02020603050405020304" pitchFamily="18" charset="0"/>
              <a:ea typeface="Times New Roman" panose="02020603050405020304" pitchFamily="18" charset="0"/>
            </a:endParaRPr>
          </a:p>
          <a:p>
            <a:pPr marL="171450" indent="-171450">
              <a:buFont typeface="Arial" panose="020B0604020202020204" pitchFamily="34" charset="0"/>
              <a:buChar char="•"/>
            </a:pPr>
            <a:r>
              <a:rPr lang="sv-SE" sz="1200" b="0" i="0" dirty="0" smtClean="0">
                <a:effectLst/>
                <a:latin typeface="Times New Roman" panose="02020603050405020304" pitchFamily="18" charset="0"/>
                <a:ea typeface="Times New Roman" panose="02020603050405020304" pitchFamily="18" charset="0"/>
                <a:cs typeface="Times New Roman" panose="02020603050405020304" pitchFamily="18" charset="0"/>
              </a:rPr>
              <a:t>Den som lever med våld, lever ofta under stark press och har svårt att själv ändra sin situation. </a:t>
            </a:r>
            <a:br>
              <a:rPr lang="sv-SE" sz="1200" b="0" i="0" dirty="0" smtClean="0">
                <a:effectLst/>
                <a:latin typeface="Times New Roman" panose="02020603050405020304" pitchFamily="18" charset="0"/>
                <a:ea typeface="Times New Roman" panose="02020603050405020304" pitchFamily="18" charset="0"/>
                <a:cs typeface="Times New Roman" panose="02020603050405020304" pitchFamily="18" charset="0"/>
              </a:rPr>
            </a:br>
            <a:r>
              <a:rPr lang="sv-SE" sz="1200" b="0" i="0" dirty="0" smtClean="0">
                <a:effectLst/>
                <a:latin typeface="Times New Roman" panose="02020603050405020304" pitchFamily="18" charset="0"/>
                <a:ea typeface="Times New Roman" panose="02020603050405020304" pitchFamily="18" charset="0"/>
                <a:cs typeface="Times New Roman" panose="02020603050405020304" pitchFamily="18" charset="0"/>
              </a:rPr>
              <a:t>I</a:t>
            </a:r>
            <a:r>
              <a:rPr lang="sv-SE" sz="1200" b="0" i="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sv-SE" sz="1200" b="0" i="0" dirty="0" smtClean="0">
                <a:effectLst/>
                <a:latin typeface="Times New Roman" panose="02020603050405020304" pitchFamily="18" charset="0"/>
                <a:ea typeface="Times New Roman" panose="02020603050405020304" pitchFamily="18" charset="0"/>
                <a:cs typeface="Times New Roman" panose="02020603050405020304" pitchFamily="18" charset="0"/>
              </a:rPr>
              <a:t>värsta fall kan våldet vara så allvarligt att det är fråga om liv eller död.  </a:t>
            </a:r>
            <a:br>
              <a:rPr lang="sv-SE" sz="1200" b="0" i="0" dirty="0" smtClean="0">
                <a:effectLst/>
                <a:latin typeface="Times New Roman" panose="02020603050405020304" pitchFamily="18" charset="0"/>
                <a:ea typeface="Times New Roman" panose="02020603050405020304" pitchFamily="18" charset="0"/>
                <a:cs typeface="Times New Roman" panose="02020603050405020304" pitchFamily="18" charset="0"/>
              </a:rPr>
            </a:br>
            <a:endParaRPr lang="sv-SE" sz="1200" b="0" i="0" dirty="0" smtClean="0">
              <a:effectLst/>
              <a:latin typeface="+mn-lt"/>
              <a:ea typeface="+mn-ea"/>
              <a:cs typeface="+mn-cs"/>
            </a:endParaRPr>
          </a:p>
          <a:p>
            <a:pPr marL="171450" indent="-171450">
              <a:buFont typeface="Arial" panose="020B0604020202020204" pitchFamily="34" charset="0"/>
              <a:buChar char="•"/>
            </a:pPr>
            <a:r>
              <a:rPr lang="sv-SE" sz="1200" b="0" i="0" dirty="0" smtClean="0">
                <a:effectLst/>
                <a:latin typeface="Times New Roman" panose="02020603050405020304" pitchFamily="18" charset="0"/>
                <a:ea typeface="Times New Roman" panose="02020603050405020304" pitchFamily="18" charset="0"/>
                <a:cs typeface="Times New Roman" panose="02020603050405020304" pitchFamily="18" charset="0"/>
              </a:rPr>
              <a:t>Arbetsplatsen och kollegor kan vara ett tryggt stöd för den som är utsatt för våld i nära relation.</a:t>
            </a:r>
            <a:br>
              <a:rPr lang="sv-SE" sz="1200" b="0" i="0" dirty="0" smtClean="0">
                <a:effectLst/>
                <a:latin typeface="Times New Roman" panose="02020603050405020304" pitchFamily="18" charset="0"/>
                <a:ea typeface="Times New Roman" panose="02020603050405020304" pitchFamily="18" charset="0"/>
                <a:cs typeface="Times New Roman" panose="02020603050405020304" pitchFamily="18" charset="0"/>
              </a:rPr>
            </a:br>
            <a:endParaRPr lang="sv-SE" sz="1200" b="0" i="0"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pPr>
            <a:r>
              <a:rPr lang="sv-SE" sz="1200" b="0" i="0" dirty="0" smtClean="0">
                <a:effectLst/>
                <a:latin typeface="Times New Roman" panose="02020603050405020304" pitchFamily="18" charset="0"/>
                <a:ea typeface="Times New Roman" panose="02020603050405020304" pitchFamily="18" charset="0"/>
                <a:cs typeface="Times New Roman" panose="02020603050405020304" pitchFamily="18" charset="0"/>
              </a:rPr>
              <a:t>Det handlar om omtanke och omsorg om</a:t>
            </a:r>
            <a:r>
              <a:rPr lang="sv-SE" sz="1200" b="0" i="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varandra. </a:t>
            </a:r>
          </a:p>
        </p:txBody>
      </p:sp>
      <p:sp>
        <p:nvSpPr>
          <p:cNvPr id="4" name="Platshållare för bildnummer 3"/>
          <p:cNvSpPr>
            <a:spLocks noGrp="1"/>
          </p:cNvSpPr>
          <p:nvPr>
            <p:ph type="sldNum" sz="quarter" idx="10"/>
          </p:nvPr>
        </p:nvSpPr>
        <p:spPr/>
        <p:txBody>
          <a:bodyPr/>
          <a:lstStyle/>
          <a:p>
            <a:fld id="{22F9F4BC-3B2C-4F8A-8B58-0669CD3B65C2}" type="slidenum">
              <a:rPr lang="sv-SE" smtClean="0"/>
              <a:t>2</a:t>
            </a:fld>
            <a:endParaRPr lang="sv-SE"/>
          </a:p>
        </p:txBody>
      </p:sp>
    </p:spTree>
    <p:extLst>
      <p:ext uri="{BB962C8B-B14F-4D97-AF65-F5344CB8AC3E}">
        <p14:creationId xmlns:p14="http://schemas.microsoft.com/office/powerpoint/2010/main" val="727833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sv-SE" sz="1200" b="1" i="0" u="none" strike="noStrike" kern="0" cap="none" spc="0" normalizeH="0" baseline="0" noProof="0" dirty="0" smtClean="0">
                <a:ln>
                  <a:noFill/>
                </a:ln>
                <a:solidFill>
                  <a:sysClr val="windowText" lastClr="000000"/>
                </a:solidFill>
                <a:effectLst/>
                <a:uLnTx/>
                <a:uFillTx/>
                <a:latin typeface="+mn-lt"/>
                <a:cs typeface="Calibri"/>
                <a:sym typeface="Calibri"/>
              </a:rPr>
              <a:t>Nu ska vi se en kort film. </a:t>
            </a:r>
          </a:p>
          <a:p>
            <a:pPr marL="0" marR="0" lvl="0" indent="0" defTabSz="914400" eaLnBrk="1" fontAlgn="auto" latinLnBrk="0" hangingPunct="1">
              <a:lnSpc>
                <a:spcPct val="100000"/>
              </a:lnSpc>
              <a:spcBef>
                <a:spcPts val="0"/>
              </a:spcBef>
              <a:spcAft>
                <a:spcPts val="0"/>
              </a:spcAft>
              <a:buClrTx/>
              <a:buSzTx/>
              <a:buFontTx/>
              <a:buNone/>
              <a:tabLst/>
              <a:defRPr/>
            </a:pPr>
            <a:endParaRPr kumimoji="0" lang="sv-SE" sz="1200" b="1" i="0" u="none" strike="noStrike" kern="0" cap="none" spc="0" normalizeH="0" baseline="0" noProof="0" dirty="0" smtClean="0">
              <a:ln>
                <a:noFill/>
              </a:ln>
              <a:solidFill>
                <a:sysClr val="windowText" lastClr="000000"/>
              </a:solidFill>
              <a:effectLst/>
              <a:uLnTx/>
              <a:uFillTx/>
              <a:latin typeface="+mn-lt"/>
              <a:cs typeface="Calibri"/>
              <a:sym typeface="Calibri"/>
            </a:endParaRPr>
          </a:p>
          <a:p>
            <a:pPr marL="0" marR="0" lvl="0" indent="0" defTabSz="914400" eaLnBrk="1" fontAlgn="auto" latinLnBrk="0" hangingPunct="1">
              <a:lnSpc>
                <a:spcPct val="100000"/>
              </a:lnSpc>
              <a:spcBef>
                <a:spcPts val="0"/>
              </a:spcBef>
              <a:spcAft>
                <a:spcPts val="0"/>
              </a:spcAft>
              <a:buClrTx/>
              <a:buSzTx/>
              <a:buFontTx/>
              <a:buNone/>
              <a:tabLst/>
              <a:defRPr b="1"/>
            </a:pPr>
            <a:endParaRPr kumimoji="0" lang="sv-SE" sz="1200" b="1" i="0" u="none" strike="noStrike" kern="0" cap="none" spc="0" normalizeH="0" baseline="0" noProof="0" dirty="0" smtClean="0">
              <a:ln>
                <a:noFill/>
              </a:ln>
              <a:solidFill>
                <a:sysClr val="windowText" lastClr="000000"/>
              </a:solidFill>
              <a:effectLst/>
              <a:uLnTx/>
              <a:uFillTx/>
              <a:latin typeface="+mn-lt"/>
              <a:cs typeface="Calibri"/>
              <a:sym typeface="Calibri"/>
            </a:endParaRPr>
          </a:p>
          <a:p>
            <a:pPr marL="0" marR="0" lvl="0" indent="0" defTabSz="914400" eaLnBrk="1" fontAlgn="auto" latinLnBrk="0" hangingPunct="1">
              <a:lnSpc>
                <a:spcPct val="100000"/>
              </a:lnSpc>
              <a:spcBef>
                <a:spcPts val="0"/>
              </a:spcBef>
              <a:spcAft>
                <a:spcPts val="0"/>
              </a:spcAft>
              <a:buClrTx/>
              <a:buSzTx/>
              <a:buFontTx/>
              <a:buNone/>
              <a:tabLst/>
              <a:defRPr b="1"/>
            </a:pPr>
            <a:r>
              <a:rPr kumimoji="0" lang="sv-SE" sz="1200" b="1" i="0" u="none" strike="noStrike" kern="0" cap="none" spc="0" normalizeH="0" baseline="0" noProof="0" dirty="0" smtClean="0">
                <a:ln>
                  <a:noFill/>
                </a:ln>
                <a:solidFill>
                  <a:sysClr val="windowText" lastClr="000000"/>
                </a:solidFill>
                <a:effectLst/>
                <a:uLnTx/>
                <a:uFillTx/>
                <a:latin typeface="+mn-lt"/>
                <a:cs typeface="Calibri"/>
                <a:sym typeface="Calibri"/>
              </a:rPr>
              <a:t>Du som presenterar: </a:t>
            </a:r>
          </a:p>
          <a:p>
            <a:pPr marL="171450" marR="0" lvl="0" indent="-171450" defTabSz="914400" eaLnBrk="1" fontAlgn="auto" latinLnBrk="0" hangingPunct="1">
              <a:lnSpc>
                <a:spcPct val="100000"/>
              </a:lnSpc>
              <a:spcBef>
                <a:spcPts val="0"/>
              </a:spcBef>
              <a:spcAft>
                <a:spcPts val="0"/>
              </a:spcAft>
              <a:buClrTx/>
              <a:buSzPct val="100000"/>
              <a:buFont typeface="Arial"/>
              <a:buChar char="•"/>
              <a:tabLst/>
              <a:defRPr/>
            </a:pPr>
            <a:r>
              <a:rPr kumimoji="0" lang="sv-SE" sz="1200" b="0" i="0" u="none" strike="noStrike" kern="0" cap="none" spc="0" normalizeH="0" baseline="0" noProof="0" dirty="0" smtClean="0">
                <a:ln>
                  <a:noFill/>
                </a:ln>
                <a:solidFill>
                  <a:sysClr val="windowText" lastClr="000000"/>
                </a:solidFill>
                <a:effectLst/>
                <a:uLnTx/>
                <a:uFillTx/>
                <a:latin typeface="+mn-lt"/>
                <a:cs typeface="Calibri"/>
                <a:sym typeface="Calibri"/>
              </a:rPr>
              <a:t>Tryck på bilden för att visa filmen. (obs! du måste ha PowerPoint i visningsläge för att kunna klicka på bilden)</a:t>
            </a:r>
          </a:p>
          <a:p>
            <a:pPr marL="171450" marR="0" lvl="0" indent="-171450" defTabSz="914400" eaLnBrk="1" fontAlgn="auto" latinLnBrk="0" hangingPunct="1">
              <a:lnSpc>
                <a:spcPct val="100000"/>
              </a:lnSpc>
              <a:spcBef>
                <a:spcPts val="0"/>
              </a:spcBef>
              <a:spcAft>
                <a:spcPts val="0"/>
              </a:spcAft>
              <a:buClrTx/>
              <a:buSzPct val="100000"/>
              <a:buFont typeface="Arial"/>
              <a:buChar char="•"/>
              <a:tabLst/>
              <a:defRPr/>
            </a:pPr>
            <a:r>
              <a:rPr kumimoji="0" lang="sv-SE" sz="1200" b="0" i="0" u="none" strike="noStrike" kern="0" cap="none" spc="0" normalizeH="0" baseline="0" noProof="0" dirty="0" smtClean="0">
                <a:ln>
                  <a:noFill/>
                </a:ln>
                <a:solidFill>
                  <a:sysClr val="windowText" lastClr="000000"/>
                </a:solidFill>
                <a:effectLst/>
                <a:uLnTx/>
                <a:uFillTx/>
                <a:latin typeface="+mn-lt"/>
                <a:cs typeface="Calibri"/>
                <a:sym typeface="Calibri"/>
              </a:rPr>
              <a:t>Om det inte fungerar: kontrollera att du har tillräcklig internetuppkoppling. </a:t>
            </a:r>
          </a:p>
          <a:p>
            <a:pPr marL="171450" marR="0" lvl="0" indent="-171450" algn="l" defTabSz="914400" rtl="0" eaLnBrk="1" fontAlgn="auto" latinLnBrk="0" hangingPunct="1">
              <a:lnSpc>
                <a:spcPct val="100000"/>
              </a:lnSpc>
              <a:spcBef>
                <a:spcPts val="0"/>
              </a:spcBef>
              <a:spcAft>
                <a:spcPts val="0"/>
              </a:spcAft>
              <a:buClrTx/>
              <a:buSzPct val="100000"/>
              <a:buFont typeface="Arial"/>
              <a:buChar char="•"/>
              <a:tabLst/>
              <a:defRPr/>
            </a:pPr>
            <a:r>
              <a:rPr kumimoji="0" lang="sv-SE" sz="1200" b="0" i="0" u="none" strike="noStrike" kern="0" cap="none" spc="0" normalizeH="0" baseline="0" noProof="0" dirty="0" smtClean="0">
                <a:ln>
                  <a:noFill/>
                </a:ln>
                <a:solidFill>
                  <a:sysClr val="windowText" lastClr="000000"/>
                </a:solidFill>
                <a:effectLst/>
                <a:uLnTx/>
                <a:uFillTx/>
                <a:latin typeface="+mn-lt"/>
                <a:cs typeface="Calibri"/>
                <a:sym typeface="Calibri"/>
              </a:rPr>
              <a:t>Du kan också hitta filmen här:  </a:t>
            </a:r>
            <a:r>
              <a:rPr lang="sv-SE" dirty="0" smtClean="0">
                <a:hlinkClick r:id="rId3"/>
              </a:rPr>
              <a:t>https://www.youtube.com/embed/U6nPUXqtd3w</a:t>
            </a:r>
            <a:r>
              <a:rPr lang="sv-SE" dirty="0" smtClean="0"/>
              <a:t> </a:t>
            </a:r>
          </a:p>
          <a:p>
            <a:pPr marL="0" marR="0" lvl="0" indent="0" defTabSz="914400" eaLnBrk="1" fontAlgn="auto" latinLnBrk="0" hangingPunct="1">
              <a:lnSpc>
                <a:spcPct val="100000"/>
              </a:lnSpc>
              <a:spcBef>
                <a:spcPts val="0"/>
              </a:spcBef>
              <a:spcAft>
                <a:spcPts val="0"/>
              </a:spcAft>
              <a:buClrTx/>
              <a:buSzPct val="100000"/>
              <a:buFont typeface="Arial"/>
              <a:buNone/>
              <a:tabLst/>
              <a:defRPr/>
            </a:pPr>
            <a:endParaRPr kumimoji="0" lang="sv-SE" sz="1200" b="0" i="0" u="none" strike="noStrike" kern="0" cap="none" spc="0" normalizeH="0" baseline="0" noProof="0" dirty="0" smtClean="0">
              <a:ln>
                <a:noFill/>
              </a:ln>
              <a:solidFill>
                <a:sysClr val="windowText" lastClr="000000"/>
              </a:solidFill>
              <a:effectLst/>
              <a:uLnTx/>
              <a:uFillTx/>
              <a:latin typeface="+mn-lt"/>
              <a:cs typeface="Calibri"/>
              <a:sym typeface="Calibri"/>
            </a:endParaRPr>
          </a:p>
          <a:p>
            <a:endParaRPr lang="sv-SE" dirty="0"/>
          </a:p>
        </p:txBody>
      </p:sp>
      <p:sp>
        <p:nvSpPr>
          <p:cNvPr id="4" name="Platshållare för bildnummer 3"/>
          <p:cNvSpPr>
            <a:spLocks noGrp="1"/>
          </p:cNvSpPr>
          <p:nvPr>
            <p:ph type="sldNum" sz="quarter" idx="10"/>
          </p:nvPr>
        </p:nvSpPr>
        <p:spPr/>
        <p:txBody>
          <a:bodyPr/>
          <a:lstStyle/>
          <a:p>
            <a:fld id="{22F9F4BC-3B2C-4F8A-8B58-0669CD3B65C2}" type="slidenum">
              <a:rPr lang="sv-SE" smtClean="0"/>
              <a:t>3</a:t>
            </a:fld>
            <a:endParaRPr lang="sv-SE"/>
          </a:p>
        </p:txBody>
      </p:sp>
    </p:spTree>
    <p:extLst>
      <p:ext uri="{BB962C8B-B14F-4D97-AF65-F5344CB8AC3E}">
        <p14:creationId xmlns:p14="http://schemas.microsoft.com/office/powerpoint/2010/main" val="17828925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30163" marR="0" lvl="0" indent="0" algn="l" defTabSz="914400" rtl="0" eaLnBrk="1" fontAlgn="auto" latinLnBrk="0" hangingPunct="1">
              <a:lnSpc>
                <a:spcPct val="100000"/>
              </a:lnSpc>
              <a:spcBef>
                <a:spcPts val="0"/>
              </a:spcBef>
              <a:spcAft>
                <a:spcPts val="1200"/>
              </a:spcAft>
              <a:buClrTx/>
              <a:buSzTx/>
              <a:buFont typeface="Symbol" panose="05050102010706020507" pitchFamily="18" charset="2"/>
              <a:buNone/>
              <a:tabLst/>
              <a:defRPr/>
            </a:pPr>
            <a:r>
              <a:rPr kumimoji="0" lang="sv-SE" sz="2400" b="1" i="0" u="none" strike="noStrike" kern="1200" cap="none" spc="0" normalizeH="0" baseline="0" noProof="0" dirty="0" smtClean="0">
                <a:ln>
                  <a:noFill/>
                </a:ln>
                <a:solidFill>
                  <a:prstClr val="black"/>
                </a:solidFill>
                <a:effectLst/>
                <a:uLnTx/>
                <a:uFillTx/>
                <a:latin typeface="+mn-lt"/>
                <a:ea typeface="+mn-ea"/>
                <a:cs typeface="+mn-cs"/>
              </a:rPr>
              <a:t>Våld i nära relationer förekommer i alla samhällsklasser och grupper, och är mycket vanligare än man tror. </a:t>
            </a:r>
            <a:endParaRPr kumimoji="0" lang="sv-SE" sz="2400" b="0" i="0" u="none" strike="noStrike" kern="1200" cap="none" spc="0" normalizeH="0" baseline="0" noProof="0" dirty="0" smtClean="0">
              <a:ln>
                <a:noFill/>
              </a:ln>
              <a:solidFill>
                <a:prstClr val="black"/>
              </a:solidFill>
              <a:effectLst/>
              <a:uLnTx/>
              <a:uFillTx/>
              <a:latin typeface="Arial"/>
              <a:ea typeface="+mn-ea"/>
              <a:cs typeface="+mn-cs"/>
            </a:endParaRPr>
          </a:p>
          <a:p>
            <a:pPr marL="258763" marR="0" lvl="0" indent="-228600" algn="l" defTabSz="914400" rtl="0" eaLnBrk="1" fontAlgn="auto" latinLnBrk="0" hangingPunct="1">
              <a:lnSpc>
                <a:spcPct val="100000"/>
              </a:lnSpc>
              <a:spcBef>
                <a:spcPts val="0"/>
              </a:spcBef>
              <a:spcAft>
                <a:spcPts val="1200"/>
              </a:spcAft>
              <a:buClrTx/>
              <a:buSzTx/>
              <a:buFont typeface="Symbol" panose="05050102010706020507" pitchFamily="18" charset="2"/>
              <a:buChar char=""/>
              <a:tabLst/>
              <a:defRPr/>
            </a:pPr>
            <a:endParaRPr kumimoji="0" lang="sv-SE" sz="2400" b="0" i="0" u="none" strike="noStrike" kern="1200" cap="none" spc="0" normalizeH="0" baseline="0" noProof="0" dirty="0" smtClean="0">
              <a:ln>
                <a:noFill/>
              </a:ln>
              <a:solidFill>
                <a:prstClr val="black"/>
              </a:solidFill>
              <a:effectLst/>
              <a:uLnTx/>
              <a:uFillTx/>
              <a:latin typeface="Arial"/>
              <a:ea typeface="+mn-ea"/>
              <a:cs typeface="+mn-cs"/>
            </a:endParaRPr>
          </a:p>
          <a:p>
            <a:pPr marL="373063" marR="0" lvl="0" indent="-3429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sv-SE" sz="2400" b="0" i="0" u="none" strike="noStrike" kern="1200" cap="none" spc="0" normalizeH="0" baseline="0" noProof="0" dirty="0" smtClean="0">
                <a:ln>
                  <a:noFill/>
                </a:ln>
                <a:solidFill>
                  <a:prstClr val="black"/>
                </a:solidFill>
                <a:effectLst/>
                <a:uLnTx/>
                <a:uFillTx/>
                <a:latin typeface="Arial"/>
                <a:ea typeface="+mn-ea"/>
                <a:cs typeface="+mn-cs"/>
              </a:rPr>
              <a:t>25 procent av alla kvinnor har någon gång utsatts för våld av en partner eller före detta partner.</a:t>
            </a:r>
            <a:br>
              <a:rPr kumimoji="0" lang="sv-SE" sz="2400" b="0" i="0" u="none" strike="noStrike" kern="1200" cap="none" spc="0" normalizeH="0" baseline="0" noProof="0" dirty="0" smtClean="0">
                <a:ln>
                  <a:noFill/>
                </a:ln>
                <a:solidFill>
                  <a:prstClr val="black"/>
                </a:solidFill>
                <a:effectLst/>
                <a:uLnTx/>
                <a:uFillTx/>
                <a:latin typeface="Arial"/>
                <a:ea typeface="+mn-ea"/>
                <a:cs typeface="+mn-cs"/>
              </a:rPr>
            </a:br>
            <a:endParaRPr kumimoji="0" lang="sv-SE" sz="2400" b="0" i="0" u="none" strike="noStrike" kern="1200" cap="none" spc="0" normalizeH="0" baseline="0" noProof="0" dirty="0" smtClean="0">
              <a:ln>
                <a:noFill/>
              </a:ln>
              <a:solidFill>
                <a:prstClr val="black"/>
              </a:solidFill>
              <a:effectLst/>
              <a:uLnTx/>
              <a:uFillTx/>
              <a:latin typeface="Arial"/>
              <a:ea typeface="+mn-ea"/>
              <a:cs typeface="+mn-cs"/>
            </a:endParaRPr>
          </a:p>
          <a:p>
            <a:pPr marL="373063" marR="0" lvl="0" indent="-3429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sv-SE" sz="2400" b="0" i="0" u="none" strike="noStrike" kern="1200" cap="none" spc="0" normalizeH="0" baseline="0" noProof="0" dirty="0" smtClean="0">
                <a:ln>
                  <a:noFill/>
                </a:ln>
                <a:solidFill>
                  <a:prstClr val="black"/>
                </a:solidFill>
                <a:effectLst/>
                <a:uLnTx/>
                <a:uFillTx/>
                <a:latin typeface="Arial"/>
                <a:ea typeface="+mn-ea"/>
                <a:cs typeface="+mn-cs"/>
              </a:rPr>
              <a:t>Även män och personer i samkönade relationer kan drabbas.</a:t>
            </a:r>
            <a:br>
              <a:rPr kumimoji="0" lang="sv-SE" sz="2400" b="0" i="0" u="none" strike="noStrike" kern="1200" cap="none" spc="0" normalizeH="0" baseline="0" noProof="0" dirty="0" smtClean="0">
                <a:ln>
                  <a:noFill/>
                </a:ln>
                <a:solidFill>
                  <a:prstClr val="black"/>
                </a:solidFill>
                <a:effectLst/>
                <a:uLnTx/>
                <a:uFillTx/>
                <a:latin typeface="Arial"/>
                <a:ea typeface="+mn-ea"/>
                <a:cs typeface="+mn-cs"/>
              </a:rPr>
            </a:br>
            <a:endParaRPr kumimoji="0" lang="sv-SE" sz="2400" b="0" i="0" u="none" strike="noStrike" kern="1200" cap="none" spc="0" normalizeH="0" baseline="0" noProof="0" dirty="0" smtClean="0">
              <a:ln>
                <a:noFill/>
              </a:ln>
              <a:solidFill>
                <a:prstClr val="black"/>
              </a:solidFill>
              <a:effectLst/>
              <a:uLnTx/>
              <a:uFillTx/>
              <a:latin typeface="Arial"/>
              <a:ea typeface="+mn-ea"/>
              <a:cs typeface="+mn-cs"/>
            </a:endParaRPr>
          </a:p>
          <a:p>
            <a:pPr marL="373063" marR="0" lvl="0" indent="-3429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sv-SE" sz="2400" b="0" i="0" u="none" strike="noStrike" kern="1200" cap="none" spc="0" normalizeH="0" baseline="0" noProof="0" dirty="0" smtClean="0">
                <a:ln>
                  <a:noFill/>
                </a:ln>
                <a:solidFill>
                  <a:prstClr val="black"/>
                </a:solidFill>
                <a:effectLst/>
                <a:uLnTx/>
                <a:uFillTx/>
                <a:latin typeface="Arial"/>
                <a:ea typeface="+mn-ea"/>
                <a:cs typeface="+mn-cs"/>
              </a:rPr>
              <a:t>Var tionde barn har upplevt våld i familjen.</a:t>
            </a:r>
          </a:p>
          <a:p>
            <a:pPr marL="373063" marR="0" lvl="0" indent="-3429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endParaRPr kumimoji="0" lang="sv-SE" sz="2400" b="0" i="0" u="none" strike="noStrike" kern="1200" cap="none" spc="0" normalizeH="0" baseline="0" noProof="0" dirty="0" smtClean="0">
              <a:ln>
                <a:noFill/>
              </a:ln>
              <a:solidFill>
                <a:prstClr val="black"/>
              </a:solidFill>
              <a:effectLst/>
              <a:uLnTx/>
              <a:uFillTx/>
              <a:latin typeface="Arial"/>
              <a:ea typeface="+mn-ea"/>
              <a:cs typeface="+mn-cs"/>
            </a:endParaRPr>
          </a:p>
          <a:p>
            <a:pPr marL="373063" marR="0" lvl="0" indent="-3429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sv-SE" sz="2400" b="0" i="0" u="none" strike="noStrike" kern="1200" cap="none" spc="0" normalizeH="0" baseline="0" noProof="0" dirty="0" smtClean="0">
                <a:ln>
                  <a:noFill/>
                </a:ln>
                <a:solidFill>
                  <a:prstClr val="black"/>
                </a:solidFill>
                <a:effectLst/>
                <a:uLnTx/>
                <a:uFillTx/>
                <a:latin typeface="Arial"/>
                <a:ea typeface="+mn-ea"/>
                <a:cs typeface="+mn-cs"/>
              </a:rPr>
              <a:t>Hedersrelaterat våld kan också utövas i nära relation. </a:t>
            </a:r>
            <a:br>
              <a:rPr kumimoji="0" lang="sv-SE" sz="2400" b="0" i="0" u="none" strike="noStrike" kern="1200" cap="none" spc="0" normalizeH="0" baseline="0" noProof="0" dirty="0" smtClean="0">
                <a:ln>
                  <a:noFill/>
                </a:ln>
                <a:solidFill>
                  <a:prstClr val="black"/>
                </a:solidFill>
                <a:effectLst/>
                <a:uLnTx/>
                <a:uFillTx/>
                <a:latin typeface="Arial"/>
                <a:ea typeface="+mn-ea"/>
                <a:cs typeface="+mn-cs"/>
              </a:rPr>
            </a:br>
            <a:r>
              <a:rPr kumimoji="0" lang="sv-SE" sz="2400" b="0" i="0" u="none" strike="noStrike" kern="1200" cap="none" spc="0" normalizeH="0" baseline="0" noProof="0" dirty="0" smtClean="0">
                <a:ln>
                  <a:noFill/>
                </a:ln>
                <a:solidFill>
                  <a:prstClr val="black"/>
                </a:solidFill>
                <a:effectLst/>
                <a:uLnTx/>
                <a:uFillTx/>
                <a:latin typeface="Arial"/>
                <a:ea typeface="+mn-ea"/>
                <a:cs typeface="+mn-cs"/>
              </a:rPr>
              <a:t>Men hedersvåld och förtryck behöver inte bara utövas av en partner. </a:t>
            </a:r>
            <a:br>
              <a:rPr kumimoji="0" lang="sv-SE" sz="2400" b="0" i="0" u="none" strike="noStrike" kern="1200" cap="none" spc="0" normalizeH="0" baseline="0" noProof="0" dirty="0" smtClean="0">
                <a:ln>
                  <a:noFill/>
                </a:ln>
                <a:solidFill>
                  <a:prstClr val="black"/>
                </a:solidFill>
                <a:effectLst/>
                <a:uLnTx/>
                <a:uFillTx/>
                <a:latin typeface="Arial"/>
                <a:ea typeface="+mn-ea"/>
                <a:cs typeface="+mn-cs"/>
              </a:rPr>
            </a:br>
            <a:r>
              <a:rPr kumimoji="0" lang="sv-SE" sz="2400" b="0" i="0" u="none" strike="noStrike" kern="1200" cap="none" spc="0" normalizeH="0" baseline="0" noProof="0" dirty="0" smtClean="0">
                <a:ln>
                  <a:noFill/>
                </a:ln>
                <a:solidFill>
                  <a:prstClr val="black"/>
                </a:solidFill>
                <a:effectLst/>
                <a:uLnTx/>
                <a:uFillTx/>
                <a:latin typeface="Arial"/>
                <a:ea typeface="+mn-ea"/>
                <a:cs typeface="+mn-cs"/>
              </a:rPr>
              <a:t>Det kan också </a:t>
            </a:r>
            <a:r>
              <a:rPr lang="sv-SE" sz="2400" dirty="0" smtClean="0">
                <a:solidFill>
                  <a:srgbClr val="1F497D"/>
                </a:solidFill>
                <a:effectLst/>
                <a:latin typeface="Calibri" panose="020F0502020204030204" pitchFamily="34" charset="0"/>
                <a:ea typeface="Calibri" panose="020F0502020204030204" pitchFamily="34" charset="0"/>
              </a:rPr>
              <a:t>också utövas av släkt, nätverk och andra som </a:t>
            </a:r>
            <a:r>
              <a:rPr lang="sv-SE" sz="2400" i="1" dirty="0" smtClean="0">
                <a:solidFill>
                  <a:srgbClr val="1F497D"/>
                </a:solidFill>
                <a:effectLst/>
                <a:latin typeface="Calibri" panose="020F0502020204030204" pitchFamily="34" charset="0"/>
                <a:ea typeface="Calibri" panose="020F0502020204030204" pitchFamily="34" charset="0"/>
              </a:rPr>
              <a:t>inte</a:t>
            </a:r>
            <a:r>
              <a:rPr lang="sv-SE" sz="2400" dirty="0" smtClean="0">
                <a:solidFill>
                  <a:srgbClr val="1F497D"/>
                </a:solidFill>
                <a:effectLst/>
                <a:latin typeface="Calibri" panose="020F0502020204030204" pitchFamily="34" charset="0"/>
                <a:ea typeface="Calibri" panose="020F0502020204030204" pitchFamily="34" charset="0"/>
              </a:rPr>
              <a:t> står</a:t>
            </a:r>
            <a:r>
              <a:rPr lang="sv-SE" sz="2400" baseline="0" dirty="0" smtClean="0">
                <a:solidFill>
                  <a:srgbClr val="1F497D"/>
                </a:solidFill>
                <a:effectLst/>
                <a:latin typeface="Calibri" panose="020F0502020204030204" pitchFamily="34" charset="0"/>
                <a:ea typeface="Calibri" panose="020F0502020204030204" pitchFamily="34" charset="0"/>
              </a:rPr>
              <a:t> i en nära relation till offret. </a:t>
            </a:r>
            <a:endParaRPr kumimoji="0" lang="sv-SE" sz="2400" b="0" i="0" u="none" strike="noStrike" kern="1200" cap="none" spc="0" normalizeH="0" baseline="0" noProof="0" dirty="0" smtClean="0">
              <a:ln>
                <a:noFill/>
              </a:ln>
              <a:solidFill>
                <a:prstClr val="black"/>
              </a:solidFill>
              <a:effectLst/>
              <a:uLnTx/>
              <a:uFillTx/>
              <a:latin typeface="Arial"/>
              <a:ea typeface="+mn-ea"/>
              <a:cs typeface="+mn-cs"/>
            </a:endParaRPr>
          </a:p>
          <a:p>
            <a:pPr>
              <a:spcAft>
                <a:spcPts val="0"/>
              </a:spcAft>
            </a:pPr>
            <a:endParaRPr lang="sv-SE" sz="1200" dirty="0" smtClean="0">
              <a:solidFill>
                <a:srgbClr val="1F497D"/>
              </a:solidFill>
              <a:effectLst/>
              <a:latin typeface="Calibri" panose="020F0502020204030204" pitchFamily="34" charset="0"/>
              <a:ea typeface="Calibri" panose="020F0502020204030204" pitchFamily="34" charset="0"/>
            </a:endParaRPr>
          </a:p>
          <a:p>
            <a:pPr>
              <a:spcAft>
                <a:spcPts val="0"/>
              </a:spcAft>
            </a:pPr>
            <a:endParaRPr lang="sv-SE" sz="1200" dirty="0" smtClean="0">
              <a:solidFill>
                <a:srgbClr val="1F497D"/>
              </a:solidFill>
              <a:effectLst/>
              <a:latin typeface="Calibri" panose="020F0502020204030204" pitchFamily="34" charset="0"/>
              <a:ea typeface="Calibri" panose="020F0502020204030204" pitchFamily="34" charset="0"/>
            </a:endParaRPr>
          </a:p>
          <a:p>
            <a:endParaRPr lang="sv-SE" b="1" dirty="0" smtClean="0"/>
          </a:p>
          <a:p>
            <a:r>
              <a:rPr lang="sv-SE" sz="1100" b="1" i="0" dirty="0" smtClean="0">
                <a:latin typeface="Arial" panose="020B0604020202020204" pitchFamily="34" charset="0"/>
                <a:cs typeface="Arial" panose="020B0604020202020204" pitchFamily="34" charset="0"/>
              </a:rPr>
              <a:t>Källor</a:t>
            </a:r>
            <a:r>
              <a:rPr lang="sv-SE" sz="1100" b="1" i="0" baseline="0" dirty="0" smtClean="0">
                <a:latin typeface="Arial" panose="020B0604020202020204" pitchFamily="34" charset="0"/>
                <a:cs typeface="Arial" panose="020B0604020202020204" pitchFamily="34" charset="0"/>
              </a:rPr>
              <a:t>: </a:t>
            </a:r>
            <a:r>
              <a:rPr lang="sv-SE" sz="1100" b="1" i="0" dirty="0" smtClean="0">
                <a:latin typeface="Arial" panose="020B0604020202020204" pitchFamily="34" charset="0"/>
                <a:cs typeface="Arial" panose="020B0604020202020204" pitchFamily="34" charset="0"/>
              </a:rPr>
              <a:t>Varifrån kommer siffrorna? </a:t>
            </a:r>
          </a:p>
          <a:p>
            <a:pPr marL="0" marR="0" indent="0" algn="l" defTabSz="914400" rtl="0" eaLnBrk="1" fontAlgn="auto" latinLnBrk="0" hangingPunct="1">
              <a:lnSpc>
                <a:spcPct val="100000"/>
              </a:lnSpc>
              <a:spcBef>
                <a:spcPts val="0"/>
              </a:spcBef>
              <a:spcAft>
                <a:spcPts val="0"/>
              </a:spcAft>
              <a:buClrTx/>
              <a:buSzTx/>
              <a:buFontTx/>
              <a:buNone/>
              <a:tabLst/>
              <a:defRPr/>
            </a:pPr>
            <a:r>
              <a:rPr lang="sv-SE" sz="1100" b="0" i="0" dirty="0" smtClean="0">
                <a:latin typeface="Arial" panose="020B0604020202020204" pitchFamily="34" charset="0"/>
                <a:cs typeface="Arial" panose="020B0604020202020204" pitchFamily="34" charset="0"/>
              </a:rPr>
              <a:t>25 % av alla kvinnor:</a:t>
            </a:r>
            <a:r>
              <a:rPr lang="sv-SE" sz="1100" b="0" i="0" baseline="0" dirty="0" smtClean="0">
                <a:latin typeface="Arial" panose="020B0604020202020204" pitchFamily="34" charset="0"/>
                <a:cs typeface="Arial" panose="020B0604020202020204" pitchFamily="34" charset="0"/>
              </a:rPr>
              <a:t> Brottsförebyggande rådet, </a:t>
            </a:r>
            <a:r>
              <a:rPr lang="sv-SE" sz="1100" i="0" u="sng" kern="1200" dirty="0" smtClean="0">
                <a:solidFill>
                  <a:schemeClr val="tx1"/>
                </a:solidFill>
                <a:effectLst/>
                <a:latin typeface="Arial" panose="020B0604020202020204" pitchFamily="34" charset="0"/>
                <a:ea typeface="+mn-ea"/>
                <a:cs typeface="Arial" panose="020B0604020202020204" pitchFamily="34" charset="0"/>
                <a:hlinkClick r:id="rId3"/>
              </a:rPr>
              <a:t>Brå, Brott i nära relation</a:t>
            </a:r>
            <a:endParaRPr lang="sv-SE" sz="1100" b="0" i="0" baseline="0" dirty="0" smtClean="0">
              <a:latin typeface="Arial" panose="020B0604020202020204" pitchFamily="34" charset="0"/>
              <a:cs typeface="Arial" panose="020B0604020202020204" pitchFamily="34" charset="0"/>
            </a:endParaRPr>
          </a:p>
          <a:p>
            <a:r>
              <a:rPr lang="sv-SE" sz="1100" b="0" i="0" baseline="0" dirty="0" smtClean="0">
                <a:latin typeface="Arial" panose="020B0604020202020204" pitchFamily="34" charset="0"/>
                <a:cs typeface="Arial" panose="020B0604020202020204" pitchFamily="34" charset="0"/>
              </a:rPr>
              <a:t>Vart tionde barn: </a:t>
            </a:r>
            <a:r>
              <a:rPr lang="sv-SE" sz="1100" i="0" u="sng" kern="1200" dirty="0" smtClean="0">
                <a:solidFill>
                  <a:schemeClr val="tx1"/>
                </a:solidFill>
                <a:effectLst/>
                <a:latin typeface="Arial" panose="020B0604020202020204" pitchFamily="34" charset="0"/>
                <a:ea typeface="+mn-ea"/>
                <a:cs typeface="Arial" panose="020B0604020202020204" pitchFamily="34" charset="0"/>
                <a:hlinkClick r:id="rId4"/>
              </a:rPr>
              <a:t>Kommittén mot barnmisshandel</a:t>
            </a:r>
            <a:r>
              <a:rPr lang="sv-SE" sz="1100" i="0" kern="1200" dirty="0" smtClean="0">
                <a:solidFill>
                  <a:schemeClr val="tx1"/>
                </a:solidFill>
                <a:effectLst/>
                <a:latin typeface="Arial" panose="020B0604020202020204" pitchFamily="34" charset="0"/>
                <a:ea typeface="+mn-ea"/>
                <a:cs typeface="Arial" panose="020B0604020202020204" pitchFamily="34" charset="0"/>
              </a:rPr>
              <a:t> </a:t>
            </a:r>
          </a:p>
          <a:p>
            <a:endParaRPr lang="sv-SE" sz="1100" b="0" i="0" baseline="0" dirty="0" smtClean="0">
              <a:latin typeface="Arial" panose="020B0604020202020204" pitchFamily="34" charset="0"/>
              <a:cs typeface="Arial" panose="020B0604020202020204" pitchFamily="34" charset="0"/>
            </a:endParaRPr>
          </a:p>
          <a:p>
            <a:r>
              <a:rPr lang="sv-SE" sz="1100" b="0" i="0" baseline="0" dirty="0" smtClean="0">
                <a:latin typeface="Arial" panose="020B0604020202020204" pitchFamily="34" charset="0"/>
                <a:cs typeface="Arial" panose="020B0604020202020204" pitchFamily="34" charset="0"/>
              </a:rPr>
              <a:t>Det saknas nationell statistik när det gäller utsatthet för hedersrelaterat våld </a:t>
            </a:r>
          </a:p>
        </p:txBody>
      </p:sp>
      <p:sp>
        <p:nvSpPr>
          <p:cNvPr id="4" name="Platshållare för bildnummer 3"/>
          <p:cNvSpPr>
            <a:spLocks noGrp="1"/>
          </p:cNvSpPr>
          <p:nvPr>
            <p:ph type="sldNum" sz="quarter" idx="10"/>
          </p:nvPr>
        </p:nvSpPr>
        <p:spPr/>
        <p:txBody>
          <a:bodyPr/>
          <a:lstStyle/>
          <a:p>
            <a:fld id="{22F9F4BC-3B2C-4F8A-8B58-0669CD3B65C2}" type="slidenum">
              <a:rPr lang="sv-SE" smtClean="0"/>
              <a:t>4</a:t>
            </a:fld>
            <a:endParaRPr lang="sv-SE"/>
          </a:p>
        </p:txBody>
      </p:sp>
    </p:spTree>
    <p:extLst>
      <p:ext uri="{BB962C8B-B14F-4D97-AF65-F5344CB8AC3E}">
        <p14:creationId xmlns:p14="http://schemas.microsoft.com/office/powerpoint/2010/main" val="10347136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kern="1200" dirty="0" smtClean="0">
                <a:solidFill>
                  <a:schemeClr val="tx1"/>
                </a:solidFill>
                <a:effectLst/>
                <a:latin typeface="+mn-lt"/>
                <a:ea typeface="+mn-ea"/>
                <a:cs typeface="+mn-cs"/>
              </a:rPr>
              <a:t>När man tänker på våld tänker man ofta på </a:t>
            </a:r>
            <a:r>
              <a:rPr lang="sv-SE" sz="1200" b="1" i="1" kern="1200" dirty="0" smtClean="0">
                <a:solidFill>
                  <a:schemeClr val="tx1"/>
                </a:solidFill>
                <a:effectLst/>
                <a:latin typeface="+mn-lt"/>
                <a:ea typeface="+mn-ea"/>
                <a:cs typeface="+mn-cs"/>
              </a:rPr>
              <a:t>fysiskt</a:t>
            </a:r>
            <a:r>
              <a:rPr lang="sv-SE" sz="1200" b="1" kern="1200" dirty="0" smtClean="0">
                <a:solidFill>
                  <a:schemeClr val="tx1"/>
                </a:solidFill>
                <a:effectLst/>
                <a:latin typeface="+mn-lt"/>
                <a:ea typeface="+mn-ea"/>
                <a:cs typeface="+mn-cs"/>
              </a:rPr>
              <a:t> våld. </a:t>
            </a:r>
          </a:p>
          <a:p>
            <a:r>
              <a:rPr lang="sv-SE" sz="1200" b="0" kern="1200" dirty="0" smtClean="0">
                <a:solidFill>
                  <a:schemeClr val="tx1"/>
                </a:solidFill>
                <a:effectLst/>
                <a:latin typeface="+mn-lt"/>
                <a:ea typeface="+mn-ea"/>
                <a:cs typeface="+mn-cs"/>
              </a:rPr>
              <a:t>Vid våld i nära relation kan förövaren</a:t>
            </a:r>
            <a:r>
              <a:rPr lang="sv-SE" sz="1200" b="0" kern="1200" baseline="0" dirty="0" smtClean="0">
                <a:solidFill>
                  <a:schemeClr val="tx1"/>
                </a:solidFill>
                <a:effectLst/>
                <a:latin typeface="+mn-lt"/>
                <a:ea typeface="+mn-ea"/>
                <a:cs typeface="+mn-cs"/>
              </a:rPr>
              <a:t> till exempel </a:t>
            </a:r>
            <a:r>
              <a:rPr lang="sv-SE" sz="1200" b="0" kern="1200" dirty="0" smtClean="0">
                <a:solidFill>
                  <a:schemeClr val="tx1"/>
                </a:solidFill>
                <a:effectLst/>
                <a:latin typeface="+mn-lt"/>
                <a:ea typeface="+mn-ea"/>
                <a:cs typeface="+mn-cs"/>
              </a:rPr>
              <a:t>slå, sparka</a:t>
            </a:r>
            <a:r>
              <a:rPr lang="sv-SE" sz="1200" kern="1200" dirty="0" smtClean="0">
                <a:solidFill>
                  <a:schemeClr val="tx1"/>
                </a:solidFill>
                <a:effectLst/>
                <a:latin typeface="+mn-lt"/>
                <a:ea typeface="+mn-ea"/>
                <a:cs typeface="+mn-cs"/>
              </a:rPr>
              <a:t>, dra i håret, ta stryptag eller slå med tillhyggen. </a:t>
            </a:r>
          </a:p>
          <a:p>
            <a:endParaRPr lang="sv-SE" sz="1200" kern="1200" dirty="0" smtClean="0">
              <a:solidFill>
                <a:schemeClr val="tx1"/>
              </a:solidFill>
              <a:effectLst/>
              <a:latin typeface="+mn-lt"/>
              <a:ea typeface="+mn-ea"/>
              <a:cs typeface="+mn-cs"/>
            </a:endParaRPr>
          </a:p>
          <a:p>
            <a:r>
              <a:rPr lang="sv-SE" sz="1200" b="1" kern="1200" dirty="0" smtClean="0">
                <a:solidFill>
                  <a:schemeClr val="tx1"/>
                </a:solidFill>
                <a:effectLst/>
                <a:latin typeface="+mn-lt"/>
                <a:ea typeface="+mn-ea"/>
                <a:cs typeface="+mn-cs"/>
              </a:rPr>
              <a:t>Men våldet syns sällan utanpå: </a:t>
            </a:r>
          </a:p>
          <a:p>
            <a:pPr marL="171450" indent="-171450">
              <a:buFont typeface="Arial" panose="020B0604020202020204" pitchFamily="34" charset="0"/>
              <a:buChar char="•"/>
            </a:pPr>
            <a:r>
              <a:rPr lang="sv-SE" sz="1200" kern="1200" dirty="0" smtClean="0">
                <a:solidFill>
                  <a:schemeClr val="tx1"/>
                </a:solidFill>
                <a:effectLst/>
                <a:latin typeface="+mn-lt"/>
                <a:ea typeface="+mn-ea"/>
                <a:cs typeface="+mn-cs"/>
              </a:rPr>
              <a:t>Dels är det vanligt att förövaren medvetet slår på ställen som döljs av hår eller kläder. </a:t>
            </a:r>
          </a:p>
          <a:p>
            <a:pPr marL="0" indent="0">
              <a:buFont typeface="Arial" panose="020B0604020202020204" pitchFamily="34" charset="0"/>
              <a:buNone/>
            </a:pPr>
            <a:endParaRPr lang="sv-SE"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sv-SE" sz="1200" kern="1200" dirty="0" smtClean="0">
                <a:solidFill>
                  <a:schemeClr val="tx1"/>
                </a:solidFill>
                <a:effectLst/>
                <a:latin typeface="+mn-lt"/>
                <a:ea typeface="+mn-ea"/>
                <a:cs typeface="+mn-cs"/>
              </a:rPr>
              <a:t>Dels är mycket</a:t>
            </a:r>
            <a:r>
              <a:rPr lang="sv-SE" sz="1200" kern="1200" baseline="0" dirty="0" smtClean="0">
                <a:solidFill>
                  <a:schemeClr val="tx1"/>
                </a:solidFill>
                <a:effectLst/>
                <a:latin typeface="+mn-lt"/>
                <a:ea typeface="+mn-ea"/>
                <a:cs typeface="+mn-cs"/>
              </a:rPr>
              <a:t> vanligt med</a:t>
            </a:r>
            <a:r>
              <a:rPr lang="sv-SE" sz="1200" kern="1200" dirty="0" smtClean="0">
                <a:solidFill>
                  <a:schemeClr val="tx1"/>
                </a:solidFill>
                <a:effectLst/>
                <a:latin typeface="+mn-lt"/>
                <a:ea typeface="+mn-ea"/>
                <a:cs typeface="+mn-cs"/>
              </a:rPr>
              <a:t> psykiskt våld  – som trakasserier, nedlåtande kommentarer</a:t>
            </a:r>
            <a:r>
              <a:rPr lang="sv-SE" sz="1200" kern="1200" baseline="0" dirty="0" smtClean="0">
                <a:solidFill>
                  <a:schemeClr val="tx1"/>
                </a:solidFill>
                <a:effectLst/>
                <a:latin typeface="+mn-lt"/>
                <a:ea typeface="+mn-ea"/>
                <a:cs typeface="+mn-cs"/>
              </a:rPr>
              <a:t> </a:t>
            </a:r>
            <a:r>
              <a:rPr lang="sv-SE" sz="1200" kern="1200" dirty="0" smtClean="0">
                <a:solidFill>
                  <a:schemeClr val="tx1"/>
                </a:solidFill>
                <a:effectLst/>
                <a:latin typeface="+mn-lt"/>
                <a:ea typeface="+mn-ea"/>
                <a:cs typeface="+mn-cs"/>
              </a:rPr>
              <a:t>och hot. </a:t>
            </a:r>
            <a:br>
              <a:rPr lang="sv-SE" sz="1200" kern="1200" dirty="0" smtClean="0">
                <a:solidFill>
                  <a:schemeClr val="tx1"/>
                </a:solidFill>
                <a:effectLst/>
                <a:latin typeface="+mn-lt"/>
                <a:ea typeface="+mn-ea"/>
                <a:cs typeface="+mn-cs"/>
              </a:rPr>
            </a:br>
            <a:r>
              <a:rPr lang="sv-SE" sz="1200" kern="1200" dirty="0" smtClean="0">
                <a:solidFill>
                  <a:schemeClr val="tx1"/>
                </a:solidFill>
                <a:effectLst/>
                <a:latin typeface="+mn-lt"/>
                <a:ea typeface="+mn-ea"/>
                <a:cs typeface="+mn-cs"/>
              </a:rPr>
              <a:t>De som varit utsatta för både fysiskt och psykiskt våld, säger ofta att det psykiska våldet är det som varit värst, det som gjort mest ont. </a:t>
            </a:r>
            <a:br>
              <a:rPr lang="sv-SE" sz="1200" kern="1200" dirty="0" smtClean="0">
                <a:solidFill>
                  <a:schemeClr val="tx1"/>
                </a:solidFill>
                <a:effectLst/>
                <a:latin typeface="+mn-lt"/>
                <a:ea typeface="+mn-ea"/>
                <a:cs typeface="+mn-cs"/>
              </a:rPr>
            </a:br>
            <a:endParaRPr lang="sv-SE"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sv-SE" sz="1200" kern="1200" dirty="0" smtClean="0">
                <a:solidFill>
                  <a:schemeClr val="tx1"/>
                </a:solidFill>
                <a:effectLst/>
                <a:latin typeface="+mn-lt"/>
                <a:ea typeface="+mn-ea"/>
                <a:cs typeface="+mn-cs"/>
              </a:rPr>
              <a:t>Det kan också handla om sexuellt våld</a:t>
            </a:r>
            <a:r>
              <a:rPr lang="sv-SE" sz="1200" kern="1200" baseline="0" dirty="0" smtClean="0">
                <a:solidFill>
                  <a:schemeClr val="tx1"/>
                </a:solidFill>
                <a:effectLst/>
                <a:latin typeface="+mn-lt"/>
                <a:ea typeface="+mn-ea"/>
                <a:cs typeface="+mn-cs"/>
              </a:rPr>
              <a:t> </a:t>
            </a:r>
            <a:r>
              <a:rPr lang="sv-SE" sz="1200" kern="1200" dirty="0" smtClean="0">
                <a:solidFill>
                  <a:schemeClr val="tx1"/>
                </a:solidFill>
                <a:effectLst/>
                <a:latin typeface="+mn-lt"/>
                <a:ea typeface="+mn-ea"/>
                <a:cs typeface="+mn-cs"/>
              </a:rPr>
              <a:t>– som våldtäkt, kränkningar och övergrepp.  </a:t>
            </a:r>
            <a:br>
              <a:rPr lang="sv-SE" sz="1200" kern="1200" dirty="0" smtClean="0">
                <a:solidFill>
                  <a:schemeClr val="tx1"/>
                </a:solidFill>
                <a:effectLst/>
                <a:latin typeface="+mn-lt"/>
                <a:ea typeface="+mn-ea"/>
                <a:cs typeface="+mn-cs"/>
              </a:rPr>
            </a:br>
            <a:endParaRPr lang="sv-SE"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sv-SE" sz="1200" kern="1200" dirty="0" smtClean="0">
                <a:solidFill>
                  <a:schemeClr val="tx1"/>
                </a:solidFill>
                <a:effectLst/>
                <a:latin typeface="+mn-lt"/>
                <a:ea typeface="+mn-ea"/>
                <a:cs typeface="+mn-cs"/>
              </a:rPr>
              <a:t>En annan</a:t>
            </a:r>
            <a:r>
              <a:rPr lang="sv-SE" sz="1200" kern="1200" baseline="0" dirty="0" smtClean="0">
                <a:solidFill>
                  <a:schemeClr val="tx1"/>
                </a:solidFill>
                <a:effectLst/>
                <a:latin typeface="+mn-lt"/>
                <a:ea typeface="+mn-ea"/>
                <a:cs typeface="+mn-cs"/>
              </a:rPr>
              <a:t> form av våld är ekonomiskt.  Det kan till exempel handla om att förövaren </a:t>
            </a:r>
            <a:r>
              <a:rPr lang="sv-SE" sz="1200" kern="1200" dirty="0" smtClean="0">
                <a:solidFill>
                  <a:schemeClr val="tx1"/>
                </a:solidFill>
                <a:effectLst/>
                <a:latin typeface="+mn-lt"/>
                <a:ea typeface="+mn-ea"/>
                <a:cs typeface="+mn-cs"/>
              </a:rPr>
              <a:t>tvingar den utsatta att ta gemensamma lån i eget namn, att förövaren förfalskar den utsattas namnteckning, eller förövaren tar full kontroll över den utsattas ekonomi så att hen måste be om pengar</a:t>
            </a:r>
            <a:r>
              <a:rPr lang="sv-SE" sz="1200" kern="1200" baseline="0" dirty="0" smtClean="0">
                <a:solidFill>
                  <a:schemeClr val="tx1"/>
                </a:solidFill>
                <a:effectLst/>
                <a:latin typeface="+mn-lt"/>
                <a:ea typeface="+mn-ea"/>
                <a:cs typeface="+mn-cs"/>
              </a:rPr>
              <a:t> för att tex köpa mat eller kläder till barnen. </a:t>
            </a:r>
            <a:endParaRPr lang="sv-SE" dirty="0"/>
          </a:p>
        </p:txBody>
      </p:sp>
      <p:sp>
        <p:nvSpPr>
          <p:cNvPr id="4" name="Platshållare för bildnummer 3"/>
          <p:cNvSpPr>
            <a:spLocks noGrp="1"/>
          </p:cNvSpPr>
          <p:nvPr>
            <p:ph type="sldNum" sz="quarter" idx="10"/>
          </p:nvPr>
        </p:nvSpPr>
        <p:spPr/>
        <p:txBody>
          <a:bodyPr/>
          <a:lstStyle/>
          <a:p>
            <a:fld id="{22F9F4BC-3B2C-4F8A-8B58-0669CD3B65C2}" type="slidenum">
              <a:rPr lang="sv-SE" smtClean="0"/>
              <a:t>5</a:t>
            </a:fld>
            <a:endParaRPr lang="sv-SE"/>
          </a:p>
        </p:txBody>
      </p:sp>
    </p:spTree>
    <p:extLst>
      <p:ext uri="{BB962C8B-B14F-4D97-AF65-F5344CB8AC3E}">
        <p14:creationId xmlns:p14="http://schemas.microsoft.com/office/powerpoint/2010/main" val="5202327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lnSpc>
                <a:spcPts val="1500"/>
              </a:lnSpc>
              <a:spcBef>
                <a:spcPts val="800"/>
              </a:spcBef>
              <a:spcAft>
                <a:spcPts val="400"/>
              </a:spcAft>
              <a:buFontTx/>
              <a:buNone/>
            </a:pPr>
            <a:r>
              <a:rPr lang="sv-SE" sz="1000" b="1" dirty="0" smtClean="0">
                <a:effectLst/>
                <a:latin typeface="Arial" panose="020B0604020202020204" pitchFamily="34" charset="0"/>
                <a:ea typeface="Times New Roman" panose="02020603050405020304" pitchFamily="18" charset="0"/>
                <a:cs typeface="Times New Roman" panose="02020603050405020304" pitchFamily="18" charset="0"/>
              </a:rPr>
              <a:t>För många våldsutsatta kan</a:t>
            </a:r>
            <a:r>
              <a:rPr lang="sv-SE" sz="1000" b="1" baseline="0" dirty="0" smtClean="0">
                <a:effectLst/>
                <a:latin typeface="Arial" panose="020B0604020202020204" pitchFamily="34" charset="0"/>
                <a:ea typeface="Times New Roman" panose="02020603050405020304" pitchFamily="18" charset="0"/>
                <a:cs typeface="Times New Roman" panose="02020603050405020304" pitchFamily="18" charset="0"/>
              </a:rPr>
              <a:t> det vara mycket svårt att lämna en våldsam partner. Det finns flera orsaker till det. </a:t>
            </a:r>
          </a:p>
          <a:p>
            <a:pPr marL="0" indent="0">
              <a:lnSpc>
                <a:spcPts val="1500"/>
              </a:lnSpc>
              <a:spcBef>
                <a:spcPts val="800"/>
              </a:spcBef>
              <a:spcAft>
                <a:spcPts val="400"/>
              </a:spcAft>
              <a:buFontTx/>
              <a:buNone/>
            </a:pPr>
            <a:endParaRPr lang="sv-SE" sz="1000" b="1"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171450" marR="0" lvl="0" indent="-171450" algn="l" defTabSz="914400" rtl="0" eaLnBrk="1" fontAlgn="auto" latinLnBrk="0" hangingPunct="1">
              <a:lnSpc>
                <a:spcPts val="1500"/>
              </a:lnSpc>
              <a:spcBef>
                <a:spcPts val="800"/>
              </a:spcBef>
              <a:spcAft>
                <a:spcPts val="400"/>
              </a:spcAft>
              <a:buClrTx/>
              <a:buSzTx/>
              <a:buFont typeface="Arial" panose="020B0604020202020204" pitchFamily="34" charset="0"/>
              <a:buChar char="•"/>
              <a:tabLst/>
              <a:defRPr/>
            </a:pPr>
            <a:r>
              <a:rPr lang="sv-SE" sz="1200" b="0" dirty="0" smtClean="0">
                <a:solidFill>
                  <a:srgbClr val="1F497D"/>
                </a:solidFill>
                <a:effectLst/>
                <a:latin typeface="Calibri" panose="020F0502020204030204" pitchFamily="34" charset="0"/>
                <a:ea typeface="Calibri" panose="020F0502020204030204" pitchFamily="34" charset="0"/>
              </a:rPr>
              <a:t>Det börjar med förälskelse och kärlek.</a:t>
            </a:r>
          </a:p>
          <a:p>
            <a:pPr marL="0" marR="0" lvl="0" indent="0" algn="l" defTabSz="914400" rtl="0" eaLnBrk="1" fontAlgn="auto" latinLnBrk="0" hangingPunct="1">
              <a:lnSpc>
                <a:spcPts val="1500"/>
              </a:lnSpc>
              <a:spcBef>
                <a:spcPts val="800"/>
              </a:spcBef>
              <a:spcAft>
                <a:spcPts val="400"/>
              </a:spcAft>
              <a:buClrTx/>
              <a:buSzTx/>
              <a:buFont typeface="Arial" panose="020B0604020202020204" pitchFamily="34" charset="0"/>
              <a:buNone/>
              <a:tabLst/>
              <a:defRPr/>
            </a:pPr>
            <a:endParaRPr lang="sv-SE" sz="1200"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marL="171450" indent="-171450">
              <a:lnSpc>
                <a:spcPts val="1500"/>
              </a:lnSpc>
              <a:spcBef>
                <a:spcPts val="800"/>
              </a:spcBef>
              <a:spcAft>
                <a:spcPts val="400"/>
              </a:spcAft>
              <a:buFont typeface="Arial" panose="020B0604020202020204" pitchFamily="34" charset="0"/>
              <a:buChar char="•"/>
            </a:pPr>
            <a:r>
              <a:rPr lang="sv-SE" sz="1200" dirty="0" smtClean="0">
                <a:effectLst/>
                <a:latin typeface="Times New Roman" panose="02020603050405020304" pitchFamily="18" charset="0"/>
                <a:ea typeface="Times New Roman" panose="02020603050405020304" pitchFamily="18" charset="0"/>
                <a:cs typeface="Times New Roman" panose="02020603050405020304" pitchFamily="18" charset="0"/>
              </a:rPr>
              <a:t>Våldet </a:t>
            </a:r>
            <a:r>
              <a:rPr lang="sv-SE" sz="12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kommer sedan smygande. Det börjar ofta med sådant som den utsatta kanske ser som ”småsaker” – tex att partnern är svartsjuk, eller hela tiden vill veta var den utsatta är eller gör.</a:t>
            </a:r>
          </a:p>
          <a:p>
            <a:pPr marL="0" indent="0">
              <a:lnSpc>
                <a:spcPts val="1500"/>
              </a:lnSpc>
              <a:spcBef>
                <a:spcPts val="800"/>
              </a:spcBef>
              <a:spcAft>
                <a:spcPts val="400"/>
              </a:spcAft>
              <a:buFont typeface="Arial" panose="020B0604020202020204" pitchFamily="34" charset="0"/>
              <a:buNone/>
            </a:pPr>
            <a:endParaRPr lang="sv-SE" sz="1200" baseline="0"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marL="171450" marR="0" indent="-171450" algn="l" defTabSz="914400" rtl="0" eaLnBrk="1" fontAlgn="auto" latinLnBrk="0" hangingPunct="1">
              <a:lnSpc>
                <a:spcPts val="1500"/>
              </a:lnSpc>
              <a:spcBef>
                <a:spcPts val="800"/>
              </a:spcBef>
              <a:spcAft>
                <a:spcPts val="400"/>
              </a:spcAft>
              <a:buClrTx/>
              <a:buSzTx/>
              <a:buFont typeface="Arial" panose="020B0604020202020204" pitchFamily="34" charset="0"/>
              <a:buChar char="•"/>
              <a:tabLst/>
              <a:defRPr/>
            </a:pPr>
            <a:r>
              <a:rPr lang="sv-SE" sz="12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Partnerns kontroll över den utsatta ökar sedan gradvis – från psykiskt våld till allt grövre fysiskt våld. </a:t>
            </a:r>
          </a:p>
          <a:p>
            <a:pPr marL="0" marR="0" indent="0" algn="l" defTabSz="914400" rtl="0" eaLnBrk="1" fontAlgn="auto" latinLnBrk="0" hangingPunct="1">
              <a:lnSpc>
                <a:spcPts val="1500"/>
              </a:lnSpc>
              <a:spcBef>
                <a:spcPts val="800"/>
              </a:spcBef>
              <a:spcAft>
                <a:spcPts val="400"/>
              </a:spcAft>
              <a:buClrTx/>
              <a:buSzTx/>
              <a:buFont typeface="Arial" panose="020B0604020202020204" pitchFamily="34" charset="0"/>
              <a:buNone/>
              <a:tabLst/>
              <a:defRPr/>
            </a:pPr>
            <a:endParaRPr lang="sv-SE" sz="1200" baseline="0"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marL="171450" marR="0" indent="-171450" algn="l" defTabSz="914400" rtl="0" eaLnBrk="1" fontAlgn="auto" latinLnBrk="0" hangingPunct="1">
              <a:lnSpc>
                <a:spcPts val="1500"/>
              </a:lnSpc>
              <a:spcBef>
                <a:spcPts val="800"/>
              </a:spcBef>
              <a:spcAft>
                <a:spcPts val="400"/>
              </a:spcAft>
              <a:buClrTx/>
              <a:buSzTx/>
              <a:buFont typeface="Arial" panose="020B0604020202020204" pitchFamily="34" charset="0"/>
              <a:buChar char="•"/>
              <a:tabLst/>
              <a:defRPr/>
            </a:pPr>
            <a:r>
              <a:rPr lang="sv-SE" sz="12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Samtidigt växlar förövaren mellan ömhet och våld, vilket kan vara förvirrande och gör att den utsatta har svårt att ta in vad som händer. </a:t>
            </a:r>
            <a:br>
              <a:rPr lang="sv-SE" sz="12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br>
            <a:endParaRPr lang="sv-SE" sz="1200" baseline="0"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marL="171450" marR="0" indent="-171450" algn="l" defTabSz="914400" rtl="0" eaLnBrk="1" fontAlgn="auto" latinLnBrk="0" hangingPunct="1">
              <a:lnSpc>
                <a:spcPts val="1500"/>
              </a:lnSpc>
              <a:spcBef>
                <a:spcPts val="800"/>
              </a:spcBef>
              <a:spcAft>
                <a:spcPts val="400"/>
              </a:spcAft>
              <a:buClrTx/>
              <a:buSzTx/>
              <a:buFont typeface="Arial" panose="020B0604020202020204" pitchFamily="34" charset="0"/>
              <a:buChar char="•"/>
              <a:tabLst/>
              <a:defRPr/>
            </a:pPr>
            <a:r>
              <a:rPr lang="sv-SE" sz="12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Förövaren förminskar också ofta allvaret, och lägger skulden på den utsatta. Ofta använder förövaren psykiskt våld som gör att en utsattas självkänsla bryts ner, att den utsatta börjar tvivla på sig själv. </a:t>
            </a:r>
            <a:br>
              <a:rPr lang="sv-SE" sz="12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br>
            <a:endParaRPr lang="sv-SE" sz="1200" baseline="0"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marL="171450" marR="0" indent="-171450" algn="l" defTabSz="914400" rtl="0" eaLnBrk="1" fontAlgn="auto" latinLnBrk="0" hangingPunct="1">
              <a:lnSpc>
                <a:spcPts val="1500"/>
              </a:lnSpc>
              <a:spcBef>
                <a:spcPts val="800"/>
              </a:spcBef>
              <a:spcAft>
                <a:spcPts val="400"/>
              </a:spcAft>
              <a:buClrTx/>
              <a:buSzTx/>
              <a:buFont typeface="Arial" panose="020B0604020202020204" pitchFamily="34" charset="0"/>
              <a:buChar char="•"/>
              <a:tabLst/>
              <a:defRPr/>
            </a:pPr>
            <a:r>
              <a:rPr lang="sv-SE" sz="12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Att förövaren är någon den utsatta älskar gör att hen tolkar våldet som mildare än det är. Den våldsutsatta ser sig inte som utsatt, eller som någon som blir slagen av sin partner. Den utsatta accepterar förövarens version av sanningen, och våldet blir liksom ”normalt”. </a:t>
            </a:r>
          </a:p>
          <a:p>
            <a:pPr marL="171450" marR="0" indent="-171450" algn="l" defTabSz="914400" rtl="0" eaLnBrk="1" fontAlgn="auto" latinLnBrk="0" hangingPunct="1">
              <a:lnSpc>
                <a:spcPts val="1500"/>
              </a:lnSpc>
              <a:spcBef>
                <a:spcPts val="800"/>
              </a:spcBef>
              <a:spcAft>
                <a:spcPts val="400"/>
              </a:spcAft>
              <a:buClrTx/>
              <a:buSzTx/>
              <a:buFont typeface="Arial" panose="020B0604020202020204" pitchFamily="34" charset="0"/>
              <a:buChar char="•"/>
              <a:tabLst/>
              <a:defRPr/>
            </a:pPr>
            <a:endParaRPr lang="sv-SE" sz="1200" baseline="0"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marL="171450" marR="0" indent="-171450" algn="l" defTabSz="914400" rtl="0" eaLnBrk="1" fontAlgn="auto" latinLnBrk="0" hangingPunct="1">
              <a:lnSpc>
                <a:spcPts val="1500"/>
              </a:lnSpc>
              <a:spcBef>
                <a:spcPts val="800"/>
              </a:spcBef>
              <a:spcAft>
                <a:spcPts val="400"/>
              </a:spcAft>
              <a:buClrTx/>
              <a:buSzTx/>
              <a:buFont typeface="Arial" panose="020B0604020202020204" pitchFamily="34" charset="0"/>
              <a:buChar char="•"/>
              <a:tabLst/>
              <a:defRPr/>
            </a:pPr>
            <a:r>
              <a:rPr lang="sv-SE" sz="12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Den som är utsatt känner ofta skam och skuld för det som sker, och isolerar sig från familj och vänner. </a:t>
            </a:r>
          </a:p>
          <a:p>
            <a:pPr marL="171450" marR="0" indent="-171450" algn="l" defTabSz="914400" rtl="0" eaLnBrk="1" fontAlgn="auto" latinLnBrk="0" hangingPunct="1">
              <a:lnSpc>
                <a:spcPts val="1500"/>
              </a:lnSpc>
              <a:spcBef>
                <a:spcPts val="800"/>
              </a:spcBef>
              <a:spcAft>
                <a:spcPts val="400"/>
              </a:spcAft>
              <a:buClrTx/>
              <a:buSzTx/>
              <a:buFont typeface="Arial" panose="020B0604020202020204" pitchFamily="34" charset="0"/>
              <a:buChar char="•"/>
              <a:tabLst/>
              <a:defRPr/>
            </a:pPr>
            <a:endParaRPr lang="sv-SE" sz="1200" baseline="0"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marL="171450" marR="0" indent="-171450" algn="l" defTabSz="914400" rtl="0" eaLnBrk="1" fontAlgn="auto" latinLnBrk="0" hangingPunct="1">
              <a:lnSpc>
                <a:spcPts val="1500"/>
              </a:lnSpc>
              <a:spcBef>
                <a:spcPts val="800"/>
              </a:spcBef>
              <a:spcAft>
                <a:spcPts val="400"/>
              </a:spcAft>
              <a:buClrTx/>
              <a:buSzTx/>
              <a:buFont typeface="Arial" panose="020B0604020202020204" pitchFamily="34" charset="0"/>
              <a:buChar char="•"/>
              <a:tabLst/>
              <a:defRPr/>
            </a:pPr>
            <a:r>
              <a:rPr lang="sv-SE" sz="12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När våldet eskalerat kan det också vara mycket farligt att försöka lämna relationen. Många vågar inte lämna eftersom det innebär en risk för grövre våld. Det är också något man ska ta på allvar. Vi vet från forskning att det är som allra farligast för den utsatta vid separation och skilsmässa.  </a:t>
            </a:r>
          </a:p>
          <a:p>
            <a:pPr marL="171450" marR="0" indent="-171450" algn="l" defTabSz="914400" rtl="0" eaLnBrk="1" fontAlgn="auto" latinLnBrk="0" hangingPunct="1">
              <a:lnSpc>
                <a:spcPts val="1500"/>
              </a:lnSpc>
              <a:spcBef>
                <a:spcPts val="800"/>
              </a:spcBef>
              <a:spcAft>
                <a:spcPts val="400"/>
              </a:spcAft>
              <a:buClrTx/>
              <a:buSzTx/>
              <a:buFont typeface="Arial" panose="020B0604020202020204" pitchFamily="34" charset="0"/>
              <a:buChar char="•"/>
              <a:tabLst/>
              <a:defRPr/>
            </a:pPr>
            <a:endParaRPr lang="sv-SE" sz="1200" baseline="0"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sv-SE" dirty="0" smtClean="0"/>
          </a:p>
          <a:p>
            <a:endParaRPr lang="sv-SE" dirty="0"/>
          </a:p>
        </p:txBody>
      </p:sp>
      <p:sp>
        <p:nvSpPr>
          <p:cNvPr id="4" name="Platshållare för bildnummer 3"/>
          <p:cNvSpPr>
            <a:spLocks noGrp="1"/>
          </p:cNvSpPr>
          <p:nvPr>
            <p:ph type="sldNum" sz="quarter" idx="10"/>
          </p:nvPr>
        </p:nvSpPr>
        <p:spPr/>
        <p:txBody>
          <a:bodyPr/>
          <a:lstStyle/>
          <a:p>
            <a:fld id="{22F9F4BC-3B2C-4F8A-8B58-0669CD3B65C2}" type="slidenum">
              <a:rPr lang="sv-SE" smtClean="0"/>
              <a:t>6</a:t>
            </a:fld>
            <a:endParaRPr lang="sv-SE"/>
          </a:p>
        </p:txBody>
      </p:sp>
    </p:spTree>
    <p:extLst>
      <p:ext uri="{BB962C8B-B14F-4D97-AF65-F5344CB8AC3E}">
        <p14:creationId xmlns:p14="http://schemas.microsoft.com/office/powerpoint/2010/main" val="18040108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lvl="0" indent="0">
              <a:lnSpc>
                <a:spcPts val="1500"/>
              </a:lnSpc>
              <a:spcAft>
                <a:spcPts val="0"/>
              </a:spcAft>
              <a:buFont typeface="Symbol" panose="05050102010706020507" pitchFamily="18" charset="2"/>
              <a:buNone/>
            </a:pPr>
            <a:r>
              <a:rPr lang="sv-SE" sz="1200" b="1" kern="1200" dirty="0" smtClean="0">
                <a:solidFill>
                  <a:schemeClr val="tx1"/>
                </a:solidFill>
                <a:effectLst/>
                <a:latin typeface="+mn-lt"/>
                <a:ea typeface="+mn-ea"/>
                <a:cs typeface="+mn-cs"/>
              </a:rPr>
              <a:t>Våld</a:t>
            </a:r>
            <a:r>
              <a:rPr lang="sv-SE" sz="1200" b="1" kern="1200" baseline="0" dirty="0" smtClean="0">
                <a:solidFill>
                  <a:schemeClr val="tx1"/>
                </a:solidFill>
                <a:effectLst/>
                <a:latin typeface="+mn-lt"/>
                <a:ea typeface="+mn-ea"/>
                <a:cs typeface="+mn-cs"/>
              </a:rPr>
              <a:t> i nära relationer ger allvarliga konsekvenser för den som utsätts </a:t>
            </a:r>
          </a:p>
          <a:p>
            <a:pPr marL="0" lvl="0" indent="0">
              <a:lnSpc>
                <a:spcPts val="1500"/>
              </a:lnSpc>
              <a:spcAft>
                <a:spcPts val="0"/>
              </a:spcAft>
              <a:buFont typeface="Symbol" panose="05050102010706020507" pitchFamily="18" charset="2"/>
              <a:buNone/>
            </a:pPr>
            <a:endParaRPr lang="sv-SE" sz="1200" b="0" kern="1200" dirty="0" smtClean="0">
              <a:solidFill>
                <a:schemeClr val="tx1"/>
              </a:solidFill>
              <a:effectLst/>
              <a:latin typeface="+mn-lt"/>
              <a:ea typeface="+mn-ea"/>
              <a:cs typeface="+mn-cs"/>
            </a:endParaRPr>
          </a:p>
          <a:p>
            <a:pPr marL="171450" lvl="0" indent="-171450">
              <a:lnSpc>
                <a:spcPts val="1500"/>
              </a:lnSpc>
              <a:spcAft>
                <a:spcPts val="0"/>
              </a:spcAft>
              <a:buFont typeface="Arial" panose="020B0604020202020204" pitchFamily="34" charset="0"/>
              <a:buChar char="•"/>
            </a:pPr>
            <a:r>
              <a:rPr lang="sv-SE" sz="1200" b="0" kern="1200" dirty="0" smtClean="0">
                <a:solidFill>
                  <a:schemeClr val="tx1"/>
                </a:solidFill>
                <a:effectLst/>
                <a:latin typeface="+mn-lt"/>
                <a:ea typeface="+mn-ea"/>
                <a:cs typeface="+mn-cs"/>
              </a:rPr>
              <a:t>Det påverkar</a:t>
            </a:r>
            <a:r>
              <a:rPr lang="sv-SE" sz="1200" b="0" kern="1200" baseline="0" dirty="0" smtClean="0">
                <a:solidFill>
                  <a:schemeClr val="tx1"/>
                </a:solidFill>
                <a:effectLst/>
                <a:latin typeface="+mn-lt"/>
                <a:ea typeface="+mn-ea"/>
                <a:cs typeface="+mn-cs"/>
              </a:rPr>
              <a:t> hälsan, både fysiskt och psykiskt, och på kort och lång sikt. </a:t>
            </a:r>
          </a:p>
          <a:p>
            <a:pPr marL="171450" lvl="0" indent="-171450">
              <a:lnSpc>
                <a:spcPts val="1500"/>
              </a:lnSpc>
              <a:spcAft>
                <a:spcPts val="0"/>
              </a:spcAft>
              <a:buFont typeface="Arial" panose="020B0604020202020204" pitchFamily="34" charset="0"/>
              <a:buChar char="•"/>
            </a:pPr>
            <a:endParaRPr lang="sv-SE" sz="1200" b="0" kern="1200" baseline="0" dirty="0" smtClean="0">
              <a:solidFill>
                <a:schemeClr val="tx1"/>
              </a:solidFill>
              <a:effectLst/>
              <a:latin typeface="+mn-lt"/>
              <a:ea typeface="+mn-ea"/>
              <a:cs typeface="+mn-cs"/>
            </a:endParaRPr>
          </a:p>
          <a:p>
            <a:pPr marL="171450" lvl="0" indent="-171450">
              <a:lnSpc>
                <a:spcPts val="1500"/>
              </a:lnSpc>
              <a:spcAft>
                <a:spcPts val="0"/>
              </a:spcAft>
              <a:buFont typeface="Arial" panose="020B0604020202020204" pitchFamily="34" charset="0"/>
              <a:buChar char="•"/>
            </a:pPr>
            <a:r>
              <a:rPr lang="sv-SE" sz="1200" dirty="0" smtClean="0">
                <a:effectLst/>
                <a:latin typeface="Times New Roman" panose="02020603050405020304" pitchFamily="18" charset="0"/>
                <a:ea typeface="Times New Roman" panose="02020603050405020304" pitchFamily="18" charset="0"/>
                <a:cs typeface="Times New Roman" panose="02020603050405020304" pitchFamily="18" charset="0"/>
              </a:rPr>
              <a:t>Våldet kan också påverka arbetsförmågan.</a:t>
            </a:r>
            <a:br>
              <a:rPr lang="sv-SE" sz="1200" dirty="0" smtClean="0">
                <a:effectLst/>
                <a:latin typeface="Times New Roman" panose="02020603050405020304" pitchFamily="18" charset="0"/>
                <a:ea typeface="Times New Roman" panose="02020603050405020304" pitchFamily="18" charset="0"/>
                <a:cs typeface="Times New Roman" panose="02020603050405020304" pitchFamily="18" charset="0"/>
              </a:rPr>
            </a:br>
            <a:r>
              <a:rPr lang="sv-SE" sz="1200" dirty="0" smtClean="0">
                <a:effectLst/>
                <a:latin typeface="Times New Roman" panose="02020603050405020304" pitchFamily="18" charset="0"/>
                <a:ea typeface="Times New Roman" panose="02020603050405020304" pitchFamily="18" charset="0"/>
                <a:cs typeface="Times New Roman" panose="02020603050405020304" pitchFamily="18" charset="0"/>
              </a:rPr>
              <a:t>Varje år handlägger Försäkringskassan 11 000 ärenden som är kopplade till våld.  </a:t>
            </a:r>
            <a:br>
              <a:rPr lang="sv-SE" sz="1200" dirty="0" smtClean="0">
                <a:effectLst/>
                <a:latin typeface="Times New Roman" panose="02020603050405020304" pitchFamily="18" charset="0"/>
                <a:ea typeface="Times New Roman" panose="02020603050405020304" pitchFamily="18" charset="0"/>
                <a:cs typeface="Times New Roman" panose="02020603050405020304" pitchFamily="18" charset="0"/>
              </a:rPr>
            </a:br>
            <a:r>
              <a:rPr lang="sv-SE" sz="1200" dirty="0" smtClean="0">
                <a:effectLst/>
                <a:latin typeface="Times New Roman" panose="02020603050405020304" pitchFamily="18" charset="0"/>
                <a:ea typeface="Times New Roman" panose="02020603050405020304" pitchFamily="18" charset="0"/>
                <a:cs typeface="Times New Roman" panose="02020603050405020304" pitchFamily="18" charset="0"/>
              </a:rPr>
              <a:t>För våldsutsatta kvinnor ökar sjukfrånvaron med 20 procent. Inkomsten</a:t>
            </a:r>
            <a:r>
              <a:rPr lang="sv-SE" sz="12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minskar med 25 procent. </a:t>
            </a:r>
          </a:p>
          <a:p>
            <a:pPr marL="0" lvl="0" indent="0">
              <a:lnSpc>
                <a:spcPts val="1500"/>
              </a:lnSpc>
              <a:spcAft>
                <a:spcPts val="0"/>
              </a:spcAft>
              <a:buFont typeface="Symbol" panose="05050102010706020507" pitchFamily="18" charset="2"/>
              <a:buNone/>
            </a:pPr>
            <a:endParaRPr lang="sv-SE" sz="1200" baseline="0"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marL="0" lvl="0" indent="0">
              <a:lnSpc>
                <a:spcPts val="1500"/>
              </a:lnSpc>
              <a:spcAft>
                <a:spcPts val="0"/>
              </a:spcAft>
              <a:buFont typeface="Symbol" panose="05050102010706020507" pitchFamily="18" charset="2"/>
              <a:buNone/>
            </a:pPr>
            <a:endParaRPr lang="sv-SE" sz="1200" b="1" i="0" u="none" baseline="0"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marL="0" lvl="0" indent="0">
              <a:lnSpc>
                <a:spcPts val="1500"/>
              </a:lnSpc>
              <a:spcAft>
                <a:spcPts val="0"/>
              </a:spcAft>
              <a:buFont typeface="Symbol" panose="05050102010706020507" pitchFamily="18" charset="2"/>
              <a:buNone/>
            </a:pPr>
            <a:endParaRPr lang="sv-SE" sz="1200" b="1" i="0" u="none" baseline="0"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marL="0" lvl="0" indent="0">
              <a:lnSpc>
                <a:spcPts val="1500"/>
              </a:lnSpc>
              <a:spcAft>
                <a:spcPts val="0"/>
              </a:spcAft>
              <a:buFont typeface="Symbol" panose="05050102010706020507" pitchFamily="18" charset="2"/>
              <a:buNone/>
            </a:pPr>
            <a:endParaRPr lang="sv-SE" sz="1200" b="0" i="0" u="none" baseline="0"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marL="0" lvl="0" indent="0">
              <a:lnSpc>
                <a:spcPts val="1500"/>
              </a:lnSpc>
              <a:spcAft>
                <a:spcPts val="0"/>
              </a:spcAft>
              <a:buFont typeface="Symbol" panose="05050102010706020507" pitchFamily="18" charset="2"/>
              <a:buNone/>
            </a:pPr>
            <a:r>
              <a:rPr lang="sv-SE" sz="1200" b="1" i="0" u="none"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Källor: Varifrån kommer siffrorna? </a:t>
            </a:r>
          </a:p>
          <a:p>
            <a:pPr marL="0" lvl="0" indent="0">
              <a:lnSpc>
                <a:spcPts val="1500"/>
              </a:lnSpc>
              <a:spcAft>
                <a:spcPts val="0"/>
              </a:spcAft>
              <a:buFont typeface="Symbol" panose="05050102010706020507" pitchFamily="18" charset="2"/>
              <a:buNone/>
            </a:pPr>
            <a:r>
              <a:rPr lang="sv-SE" sz="12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11 000 sjukskrivningsärenden kommer från regeringens utredning </a:t>
            </a:r>
            <a:r>
              <a:rPr lang="sv-SE" sz="1200" u="sng" kern="1200" dirty="0" smtClean="0">
                <a:solidFill>
                  <a:schemeClr val="tx1"/>
                </a:solidFill>
                <a:effectLst/>
                <a:latin typeface="+mn-lt"/>
                <a:ea typeface="+mn-ea"/>
                <a:cs typeface="+mn-cs"/>
                <a:hlinkClick r:id="rId3"/>
              </a:rPr>
              <a:t>SOU 2015:15 Slutbetänkande Nationell strategi mot mäns våld mot kvinnor</a:t>
            </a:r>
            <a:r>
              <a:rPr lang="sv-SE" sz="1200" u="sng" kern="1200" baseline="0" dirty="0" smtClean="0">
                <a:solidFill>
                  <a:schemeClr val="tx1"/>
                </a:solidFill>
                <a:effectLst/>
                <a:latin typeface="+mn-lt"/>
                <a:ea typeface="+mn-ea"/>
                <a:cs typeface="+mn-cs"/>
              </a:rPr>
              <a:t> </a:t>
            </a:r>
            <a:r>
              <a:rPr lang="sv-SE" sz="12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och bygger på statistik från Försäkringskassan, Brottförebyggande rådet, SCB och Socialstyrelsen.  Med ”relaterade till våld i nära relationer” avses ärenden som Försäkringskassan handlägger som rör sjukskrivning, rehabilitering eller aktivitetsersättning som är kopplade till misshandel, grov kvinnofridskränkning eller olaga hot mot kvinnor. </a:t>
            </a:r>
          </a:p>
          <a:p>
            <a:pPr marL="0" lvl="0" indent="0">
              <a:lnSpc>
                <a:spcPts val="1500"/>
              </a:lnSpc>
              <a:spcAft>
                <a:spcPts val="0"/>
              </a:spcAft>
              <a:buFont typeface="Symbol" panose="05050102010706020507" pitchFamily="18" charset="2"/>
              <a:buNone/>
            </a:pPr>
            <a:endParaRPr lang="sv-SE" sz="1200" baseline="0"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marL="0" lvl="0" indent="0">
              <a:lnSpc>
                <a:spcPts val="1500"/>
              </a:lnSpc>
              <a:spcAft>
                <a:spcPts val="0"/>
              </a:spcAft>
              <a:buFont typeface="Symbol" panose="05050102010706020507" pitchFamily="18" charset="2"/>
              <a:buNone/>
            </a:pPr>
            <a:r>
              <a:rPr lang="sv-SE" sz="12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Sjukfrånvaro och minskad inkomst kommer från en studie om våld i nära relation i Sverige </a:t>
            </a:r>
          </a:p>
          <a:p>
            <a:pPr marL="0" marR="0" lvl="0" indent="0" algn="l" defTabSz="914400" rtl="0" eaLnBrk="1" fontAlgn="auto" latinLnBrk="0" hangingPunct="1">
              <a:lnSpc>
                <a:spcPts val="1500"/>
              </a:lnSpc>
              <a:spcBef>
                <a:spcPts val="0"/>
              </a:spcBef>
              <a:spcAft>
                <a:spcPts val="0"/>
              </a:spcAft>
              <a:buClrTx/>
              <a:buSzTx/>
              <a:buFont typeface="Symbol" panose="05050102010706020507" pitchFamily="18" charset="2"/>
              <a:buNone/>
              <a:tabLst/>
              <a:defRPr/>
            </a:pPr>
            <a:r>
              <a:rPr lang="en-US" sz="1200" u="sng" kern="1200" dirty="0" smtClean="0">
                <a:solidFill>
                  <a:schemeClr val="tx1"/>
                </a:solidFill>
                <a:effectLst/>
                <a:latin typeface="+mn-lt"/>
                <a:ea typeface="+mn-ea"/>
                <a:cs typeface="+mn-cs"/>
                <a:hlinkClick r:id="rId4"/>
              </a:rPr>
              <a:t>The price of violence: Consequences of violent crime in Sweden</a:t>
            </a:r>
            <a:r>
              <a:rPr lang="en-US" sz="1200" u="sng"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IFAU 2017: Ornstein P.)</a:t>
            </a:r>
            <a:r>
              <a:rPr lang="en-US" sz="1200" kern="1200" baseline="0" dirty="0" smtClean="0">
                <a:solidFill>
                  <a:schemeClr val="tx1"/>
                </a:solidFill>
                <a:effectLst/>
                <a:latin typeface="+mn-lt"/>
                <a:ea typeface="+mn-ea"/>
                <a:cs typeface="+mn-cs"/>
              </a:rPr>
              <a:t> </a:t>
            </a:r>
            <a:endParaRPr lang="sv-SE" sz="1200" kern="1200" dirty="0" smtClean="0">
              <a:solidFill>
                <a:schemeClr val="tx1"/>
              </a:solidFill>
              <a:effectLst/>
              <a:latin typeface="+mn-lt"/>
              <a:ea typeface="+mn-ea"/>
              <a:cs typeface="+mn-cs"/>
            </a:endParaRPr>
          </a:p>
          <a:p>
            <a:pPr marL="0" lvl="0" indent="0">
              <a:lnSpc>
                <a:spcPts val="1500"/>
              </a:lnSpc>
              <a:spcAft>
                <a:spcPts val="0"/>
              </a:spcAft>
              <a:buFont typeface="Symbol" panose="05050102010706020507" pitchFamily="18" charset="2"/>
              <a:buNone/>
            </a:pPr>
            <a:endParaRPr lang="sv-SE" sz="1200"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Platshållare för bildnummer 3"/>
          <p:cNvSpPr>
            <a:spLocks noGrp="1"/>
          </p:cNvSpPr>
          <p:nvPr>
            <p:ph type="sldNum" sz="quarter" idx="10"/>
          </p:nvPr>
        </p:nvSpPr>
        <p:spPr/>
        <p:txBody>
          <a:bodyPr/>
          <a:lstStyle/>
          <a:p>
            <a:fld id="{22F9F4BC-3B2C-4F8A-8B58-0669CD3B65C2}" type="slidenum">
              <a:rPr lang="sv-SE" smtClean="0"/>
              <a:t>7</a:t>
            </a:fld>
            <a:endParaRPr lang="sv-SE"/>
          </a:p>
        </p:txBody>
      </p:sp>
    </p:spTree>
    <p:extLst>
      <p:ext uri="{BB962C8B-B14F-4D97-AF65-F5344CB8AC3E}">
        <p14:creationId xmlns:p14="http://schemas.microsoft.com/office/powerpoint/2010/main" val="14127501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smtClean="0"/>
              <a:t>Våld leder inte bara till fysiska skador, utan påverkar</a:t>
            </a:r>
            <a:r>
              <a:rPr lang="sv-SE" b="1" baseline="0" dirty="0" smtClean="0"/>
              <a:t> även hälsan på en rad andra sätt. </a:t>
            </a:r>
          </a:p>
          <a:p>
            <a:endParaRPr lang="sv-SE" baseline="0" dirty="0" smtClean="0"/>
          </a:p>
          <a:p>
            <a:r>
              <a:rPr lang="sv-SE" baseline="0" dirty="0" smtClean="0"/>
              <a:t>Här är exempel på skador och ohälsa som är vanligt hos personer som utsatts för våld. </a:t>
            </a:r>
            <a:endParaRPr lang="sv-SE" dirty="0" smtClean="0"/>
          </a:p>
          <a:p>
            <a:endParaRPr lang="sv-SE" dirty="0" smtClean="0"/>
          </a:p>
          <a:p>
            <a:endParaRPr lang="sv-SE" dirty="0" smtClean="0"/>
          </a:p>
          <a:p>
            <a:endParaRPr lang="sv-SE" dirty="0" smtClean="0"/>
          </a:p>
          <a:p>
            <a:endParaRPr lang="sv-SE" b="1" dirty="0" smtClean="0"/>
          </a:p>
          <a:p>
            <a:endParaRPr lang="sv-SE" b="1" dirty="0" smtClean="0"/>
          </a:p>
          <a:p>
            <a:r>
              <a:rPr lang="sv-SE" b="1" dirty="0" smtClean="0"/>
              <a:t>Källor:</a:t>
            </a:r>
          </a:p>
          <a:p>
            <a:r>
              <a:rPr lang="sv-SE" sz="1200" kern="1200" dirty="0" smtClean="0">
                <a:solidFill>
                  <a:schemeClr val="tx1"/>
                </a:solidFill>
                <a:effectLst/>
                <a:latin typeface="+mn-lt"/>
                <a:ea typeface="+mn-ea"/>
                <a:cs typeface="+mn-cs"/>
              </a:rPr>
              <a:t>Nationellt centrum för kvinnofrid 2014: </a:t>
            </a:r>
            <a:r>
              <a:rPr lang="sv-SE" sz="1200" u="sng" kern="1200" dirty="0" smtClean="0">
                <a:solidFill>
                  <a:schemeClr val="tx1"/>
                </a:solidFill>
                <a:effectLst/>
                <a:latin typeface="+mn-lt"/>
                <a:ea typeface="+mn-ea"/>
                <a:cs typeface="+mn-cs"/>
                <a:hlinkClick r:id="rId3"/>
              </a:rPr>
              <a:t>Våld och hälsa – En befolkningsundersökning om kvinnors och mäns våldsutsatthet samt kopplingen till hälsa</a:t>
            </a:r>
            <a:r>
              <a:rPr lang="sv-SE" sz="1200" kern="1200" dirty="0" smtClean="0">
                <a:solidFill>
                  <a:schemeClr val="tx1"/>
                </a:solidFill>
                <a:effectLst/>
                <a:latin typeface="+mn-lt"/>
                <a:ea typeface="+mn-ea"/>
                <a:cs typeface="+mn-cs"/>
              </a:rPr>
              <a:t>, </a:t>
            </a:r>
          </a:p>
          <a:p>
            <a:r>
              <a:rPr lang="sv-SE" sz="1200" kern="1200" dirty="0" smtClean="0">
                <a:solidFill>
                  <a:schemeClr val="tx1"/>
                </a:solidFill>
                <a:effectLst/>
                <a:latin typeface="+mn-lt"/>
                <a:ea typeface="+mn-ea"/>
                <a:cs typeface="+mn-cs"/>
              </a:rPr>
              <a:t>Socialstyrelsen 2014: </a:t>
            </a:r>
            <a:r>
              <a:rPr lang="sv-SE" sz="1200" u="sng" kern="1200" dirty="0" smtClean="0">
                <a:solidFill>
                  <a:schemeClr val="tx1"/>
                </a:solidFill>
                <a:effectLst/>
                <a:latin typeface="+mn-lt"/>
                <a:ea typeface="+mn-ea"/>
                <a:cs typeface="+mn-cs"/>
                <a:hlinkClick r:id="rId4"/>
              </a:rPr>
              <a:t>Att vilja se, vilja veta och vilja fråga. Vägledning för att öka förutsättningarna att upptäcka våldsutsatthet</a:t>
            </a:r>
            <a:r>
              <a:rPr lang="sv-SE" sz="1200" kern="1200" dirty="0" smtClean="0">
                <a:solidFill>
                  <a:schemeClr val="tx1"/>
                </a:solidFill>
                <a:effectLst/>
                <a:latin typeface="+mn-lt"/>
                <a:ea typeface="+mn-ea"/>
                <a:cs typeface="+mn-cs"/>
              </a:rPr>
              <a:t> </a:t>
            </a:r>
            <a:endParaRPr lang="sv-SE" sz="1200" kern="1200" dirty="0">
              <a:solidFill>
                <a:schemeClr val="tx1"/>
              </a:solidFill>
              <a:effectLst/>
              <a:latin typeface="+mn-lt"/>
              <a:ea typeface="+mn-ea"/>
              <a:cs typeface="+mn-cs"/>
            </a:endParaRPr>
          </a:p>
        </p:txBody>
      </p:sp>
      <p:sp>
        <p:nvSpPr>
          <p:cNvPr id="4" name="Platshållare för bildnummer 3"/>
          <p:cNvSpPr>
            <a:spLocks noGrp="1"/>
          </p:cNvSpPr>
          <p:nvPr>
            <p:ph type="sldNum" sz="quarter" idx="10"/>
          </p:nvPr>
        </p:nvSpPr>
        <p:spPr/>
        <p:txBody>
          <a:bodyPr/>
          <a:lstStyle/>
          <a:p>
            <a:fld id="{22F9F4BC-3B2C-4F8A-8B58-0669CD3B65C2}" type="slidenum">
              <a:rPr lang="sv-SE" smtClean="0"/>
              <a:t>8</a:t>
            </a:fld>
            <a:endParaRPr lang="sv-SE"/>
          </a:p>
        </p:txBody>
      </p:sp>
    </p:spTree>
    <p:extLst>
      <p:ext uri="{BB962C8B-B14F-4D97-AF65-F5344CB8AC3E}">
        <p14:creationId xmlns:p14="http://schemas.microsoft.com/office/powerpoint/2010/main" val="2999349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sz="1200" b="1" dirty="0" smtClean="0">
                <a:effectLst/>
                <a:latin typeface="Times New Roman" panose="02020603050405020304" pitchFamily="18" charset="0"/>
                <a:ea typeface="Times New Roman" panose="02020603050405020304" pitchFamily="18" charset="0"/>
              </a:rPr>
              <a:t>Det finns många förutfattade meningar om våld i nära relationer, att det är en ”privatsak” som man inte ska prata om eller att det bara drabbar vissa grupper.</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v-SE" sz="1200" b="1" dirty="0" smtClean="0">
              <a:effectLst/>
              <a:latin typeface="Times New Roman" panose="02020603050405020304" pitchFamily="18" charset="0"/>
              <a:ea typeface="Times New Roman" panose="02020603050405020304" pitchFamily="18" charset="0"/>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b="0" dirty="0" smtClean="0">
                <a:effectLst/>
                <a:latin typeface="Times New Roman" panose="02020603050405020304" pitchFamily="18" charset="0"/>
                <a:ea typeface="Times New Roman" panose="02020603050405020304" pitchFamily="18" charset="0"/>
              </a:rPr>
              <a:t>Men ett </a:t>
            </a:r>
            <a:r>
              <a:rPr lang="sv-SE" sz="1200" b="0" baseline="0" dirty="0" smtClean="0">
                <a:effectLst/>
                <a:latin typeface="Times New Roman" panose="02020603050405020304" pitchFamily="18" charset="0"/>
                <a:ea typeface="Times New Roman" panose="02020603050405020304" pitchFamily="18" charset="0"/>
              </a:rPr>
              <a:t>stort problem vid våld i nära relationer är tystnad från omgivningen – att många inte vågar fråga fastän de kanske misstänker eller vet.  </a:t>
            </a:r>
            <a:br>
              <a:rPr lang="sv-SE" sz="1200" b="0" baseline="0" dirty="0" smtClean="0">
                <a:effectLst/>
                <a:latin typeface="Times New Roman" panose="02020603050405020304" pitchFamily="18" charset="0"/>
                <a:ea typeface="Times New Roman" panose="02020603050405020304" pitchFamily="18" charset="0"/>
              </a:rPr>
            </a:br>
            <a:endParaRPr lang="sv-SE" sz="1200" b="0" baseline="0" dirty="0" smtClean="0">
              <a:effectLst/>
              <a:latin typeface="Times New Roman" panose="02020603050405020304" pitchFamily="18" charset="0"/>
              <a:ea typeface="Times New Roman" panose="02020603050405020304" pitchFamily="18" charset="0"/>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b="0" baseline="0" dirty="0" smtClean="0">
                <a:effectLst/>
                <a:latin typeface="Times New Roman" panose="02020603050405020304" pitchFamily="18" charset="0"/>
                <a:ea typeface="Times New Roman" panose="02020603050405020304" pitchFamily="18" charset="0"/>
              </a:rPr>
              <a:t>Erfarenheter från olika stödverksamheter visar att det faktum att någon faktiskt såg och sa något, kan vara avgörande för att en utsatt till slut kan ta sig ur sin situation.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sv-SE" sz="1200" b="0" baseline="0" dirty="0" smtClean="0">
              <a:effectLst/>
              <a:latin typeface="Times New Roman" panose="02020603050405020304" pitchFamily="18" charset="0"/>
              <a:ea typeface="Times New Roman" panose="02020603050405020304" pitchFamily="18" charset="0"/>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b="0" dirty="0" smtClean="0">
                <a:effectLst/>
                <a:latin typeface="Times New Roman" panose="02020603050405020304" pitchFamily="18" charset="0"/>
                <a:ea typeface="Times New Roman" panose="02020603050405020304" pitchFamily="18" charset="0"/>
              </a:rPr>
              <a:t>Erfarenheter från vården visar också att få tar illa upp att få frågan,</a:t>
            </a:r>
            <a:r>
              <a:rPr lang="sv-SE" sz="1200" b="0" baseline="0" dirty="0" smtClean="0">
                <a:effectLst/>
                <a:latin typeface="Times New Roman" panose="02020603050405020304" pitchFamily="18" charset="0"/>
                <a:ea typeface="Times New Roman" panose="02020603050405020304" pitchFamily="18" charset="0"/>
              </a:rPr>
              <a:t> tvärtom.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sv-SE" sz="1200" b="0" dirty="0" smtClean="0">
              <a:effectLst/>
              <a:latin typeface="Times New Roman" panose="02020603050405020304" pitchFamily="18" charset="0"/>
              <a:ea typeface="Times New Roman" panose="02020603050405020304" pitchFamily="18" charset="0"/>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dirty="0" smtClean="0">
                <a:effectLst/>
                <a:latin typeface="Times New Roman" panose="02020603050405020304" pitchFamily="18" charset="0"/>
                <a:ea typeface="Times New Roman" panose="02020603050405020304" pitchFamily="18" charset="0"/>
              </a:rPr>
              <a:t>Genom att våga fråga</a:t>
            </a:r>
            <a:r>
              <a:rPr lang="sv-SE" sz="1200" baseline="0" dirty="0" smtClean="0">
                <a:effectLst/>
                <a:latin typeface="Times New Roman" panose="02020603050405020304" pitchFamily="18" charset="0"/>
                <a:ea typeface="Times New Roman" panose="02020603050405020304" pitchFamily="18" charset="0"/>
              </a:rPr>
              <a:t> kan du visa omtanke och att du bryr dig om dina kollegor.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sv-SE" sz="1200" b="0" kern="1200" baseline="0" dirty="0" smtClean="0">
              <a:solidFill>
                <a:schemeClr val="tx1"/>
              </a:solidFill>
              <a:effectLst/>
              <a:latin typeface="Times New Roman" panose="02020603050405020304" pitchFamily="18" charset="0"/>
              <a:ea typeface="+mn-ea"/>
              <a:cs typeface="+mn-cs"/>
            </a:endParaRPr>
          </a:p>
        </p:txBody>
      </p:sp>
      <p:sp>
        <p:nvSpPr>
          <p:cNvPr id="4" name="Platshållare för bildnummer 3"/>
          <p:cNvSpPr>
            <a:spLocks noGrp="1"/>
          </p:cNvSpPr>
          <p:nvPr>
            <p:ph type="sldNum" sz="quarter" idx="10"/>
          </p:nvPr>
        </p:nvSpPr>
        <p:spPr/>
        <p:txBody>
          <a:bodyPr/>
          <a:lstStyle/>
          <a:p>
            <a:fld id="{22F9F4BC-3B2C-4F8A-8B58-0669CD3B65C2}" type="slidenum">
              <a:rPr lang="sv-SE" smtClean="0"/>
              <a:t>9</a:t>
            </a:fld>
            <a:endParaRPr lang="sv-SE"/>
          </a:p>
        </p:txBody>
      </p:sp>
    </p:spTree>
    <p:extLst>
      <p:ext uri="{BB962C8B-B14F-4D97-AF65-F5344CB8AC3E}">
        <p14:creationId xmlns:p14="http://schemas.microsoft.com/office/powerpoint/2010/main" val="37382114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66000" y="2746800"/>
            <a:ext cx="9608400" cy="1965600"/>
          </a:xfrm>
        </p:spPr>
        <p:txBody>
          <a:bodyPr anchor="t">
            <a:noAutofit/>
          </a:bodyPr>
          <a:lstStyle>
            <a:lvl1pPr algn="ctr">
              <a:defRPr sz="4400"/>
            </a:lvl1pPr>
          </a:lstStyle>
          <a:p>
            <a:r>
              <a:rPr lang="sv-SE" smtClean="0"/>
              <a:t>Klicka här för att ändra format</a:t>
            </a:r>
            <a:endParaRPr lang="sv-SE" dirty="0"/>
          </a:p>
        </p:txBody>
      </p:sp>
      <p:sp>
        <p:nvSpPr>
          <p:cNvPr id="3" name="Underrubrik 2"/>
          <p:cNvSpPr>
            <a:spLocks noGrp="1"/>
          </p:cNvSpPr>
          <p:nvPr>
            <p:ph type="subTitle" idx="1"/>
          </p:nvPr>
        </p:nvSpPr>
        <p:spPr>
          <a:xfrm>
            <a:off x="666000" y="4809600"/>
            <a:ext cx="9608400" cy="1425600"/>
          </a:xfrm>
        </p:spPr>
        <p:txBody>
          <a:bodyPr>
            <a:no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smtClean="0"/>
              <a:t>Klicka om du vill redigera mall för underrubrikformat</a:t>
            </a:r>
            <a:endParaRPr lang="sv-SE" dirty="0"/>
          </a:p>
        </p:txBody>
      </p:sp>
      <p:sp>
        <p:nvSpPr>
          <p:cNvPr id="4" name="Platshållare för datum 3"/>
          <p:cNvSpPr>
            <a:spLocks noGrp="1"/>
          </p:cNvSpPr>
          <p:nvPr>
            <p:ph type="dt" sz="half" idx="10"/>
          </p:nvPr>
        </p:nvSpPr>
        <p:spPr/>
        <p:txBody>
          <a:bodyPr/>
          <a:lstStyle/>
          <a:p>
            <a:fld id="{765C18DA-410A-4124-BB0F-DE8CA676B1E5}" type="datetimeFigureOut">
              <a:rPr lang="sv-SE" smtClean="0"/>
              <a:t>2020-12-03</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18725573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66000" y="2746800"/>
            <a:ext cx="9608400" cy="1965600"/>
          </a:xfrm>
        </p:spPr>
        <p:txBody>
          <a:bodyPr anchor="t">
            <a:noAutofit/>
          </a:bodyPr>
          <a:lstStyle>
            <a:lvl1pPr algn="ctr">
              <a:defRPr sz="4400"/>
            </a:lvl1pPr>
          </a:lstStyle>
          <a:p>
            <a:r>
              <a:rPr lang="sv-SE"/>
              <a:t>Klicka här för att ändra format</a:t>
            </a:r>
            <a:endParaRPr lang="sv-SE" dirty="0"/>
          </a:p>
        </p:txBody>
      </p:sp>
      <p:sp>
        <p:nvSpPr>
          <p:cNvPr id="3" name="Underrubrik 2"/>
          <p:cNvSpPr>
            <a:spLocks noGrp="1"/>
          </p:cNvSpPr>
          <p:nvPr>
            <p:ph type="subTitle" idx="1"/>
          </p:nvPr>
        </p:nvSpPr>
        <p:spPr>
          <a:xfrm>
            <a:off x="666000" y="4809600"/>
            <a:ext cx="9608400" cy="1425600"/>
          </a:xfrm>
        </p:spPr>
        <p:txBody>
          <a:bodyPr>
            <a:no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endParaRPr lang="sv-SE" dirty="0"/>
          </a:p>
        </p:txBody>
      </p:sp>
      <p:sp>
        <p:nvSpPr>
          <p:cNvPr id="4" name="Platshållare för datum 3"/>
          <p:cNvSpPr>
            <a:spLocks noGrp="1"/>
          </p:cNvSpPr>
          <p:nvPr>
            <p:ph type="dt" sz="half" idx="10"/>
          </p:nvPr>
        </p:nvSpPr>
        <p:spPr/>
        <p:txBody>
          <a:bodyPr/>
          <a:lstStyle/>
          <a:p>
            <a:fld id="{4B42D259-ACB8-4FD1-AC0F-9CAC8F5E07E0}" type="datetimeFigureOut">
              <a:rPr lang="sv-SE" smtClean="0"/>
              <a:t>2020-12-03</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34C9B0E5-37D7-412E-A162-6A236BADC197}" type="slidenum">
              <a:rPr lang="sv-SE" smtClean="0"/>
              <a:t>‹#›</a:t>
            </a:fld>
            <a:endParaRPr lang="sv-SE" dirty="0"/>
          </a:p>
        </p:txBody>
      </p:sp>
    </p:spTree>
    <p:extLst>
      <p:ext uri="{BB962C8B-B14F-4D97-AF65-F5344CB8AC3E}">
        <p14:creationId xmlns:p14="http://schemas.microsoft.com/office/powerpoint/2010/main" val="3575484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innehåll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4B42D259-ACB8-4FD1-AC0F-9CAC8F5E07E0}" type="datetimeFigureOut">
              <a:rPr lang="sv-SE" smtClean="0"/>
              <a:t>2020-12-03</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34C9B0E5-37D7-412E-A162-6A236BADC197}" type="slidenum">
              <a:rPr lang="sv-SE" smtClean="0"/>
              <a:t>‹#›</a:t>
            </a:fld>
            <a:endParaRPr lang="sv-SE" dirty="0"/>
          </a:p>
        </p:txBody>
      </p:sp>
    </p:spTree>
    <p:extLst>
      <p:ext uri="{BB962C8B-B14F-4D97-AF65-F5344CB8AC3E}">
        <p14:creationId xmlns:p14="http://schemas.microsoft.com/office/powerpoint/2010/main" val="25189611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666000" y="2746800"/>
            <a:ext cx="9608400" cy="1965600"/>
          </a:xfrm>
        </p:spPr>
        <p:txBody>
          <a:bodyPr anchor="t">
            <a:noAutofit/>
          </a:bodyPr>
          <a:lstStyle>
            <a:lvl1pPr algn="ctr">
              <a:defRPr sz="5400">
                <a:solidFill>
                  <a:schemeClr val="tx1"/>
                </a:solidFill>
              </a:defRPr>
            </a:lvl1pPr>
          </a:lstStyle>
          <a:p>
            <a:r>
              <a:rPr lang="sv-SE"/>
              <a:t>Klicka här för att ändra format</a:t>
            </a:r>
            <a:endParaRPr lang="sv-SE" dirty="0"/>
          </a:p>
        </p:txBody>
      </p:sp>
      <p:sp>
        <p:nvSpPr>
          <p:cNvPr id="3" name="Platshållare för text 2"/>
          <p:cNvSpPr>
            <a:spLocks noGrp="1"/>
          </p:cNvSpPr>
          <p:nvPr>
            <p:ph type="body" idx="1"/>
          </p:nvPr>
        </p:nvSpPr>
        <p:spPr>
          <a:xfrm>
            <a:off x="666000" y="4810125"/>
            <a:ext cx="9608400" cy="1427163"/>
          </a:xfrm>
        </p:spPr>
        <p:txBody>
          <a:bodyPr>
            <a:noAutofit/>
          </a:bodyPr>
          <a:lstStyle>
            <a:lvl1pPr marL="0" indent="0" algn="ctr">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4" name="Platshållare för datum 3"/>
          <p:cNvSpPr>
            <a:spLocks noGrp="1"/>
          </p:cNvSpPr>
          <p:nvPr>
            <p:ph type="dt" sz="half" idx="10"/>
          </p:nvPr>
        </p:nvSpPr>
        <p:spPr/>
        <p:txBody>
          <a:bodyPr/>
          <a:lstStyle>
            <a:lvl1pPr>
              <a:defRPr>
                <a:solidFill>
                  <a:schemeClr val="tx1"/>
                </a:solidFill>
              </a:defRPr>
            </a:lvl1pPr>
          </a:lstStyle>
          <a:p>
            <a:fld id="{4B42D259-ACB8-4FD1-AC0F-9CAC8F5E07E0}" type="datetimeFigureOut">
              <a:rPr lang="sv-SE" smtClean="0"/>
              <a:pPr/>
              <a:t>2020-12-03</a:t>
            </a:fld>
            <a:endParaRPr lang="sv-SE" dirty="0"/>
          </a:p>
        </p:txBody>
      </p:sp>
      <p:sp>
        <p:nvSpPr>
          <p:cNvPr id="5" name="Platshållare för sidfot 4"/>
          <p:cNvSpPr>
            <a:spLocks noGrp="1"/>
          </p:cNvSpPr>
          <p:nvPr>
            <p:ph type="ftr" sz="quarter" idx="11"/>
          </p:nvPr>
        </p:nvSpPr>
        <p:spPr/>
        <p:txBody>
          <a:bodyPr/>
          <a:lstStyle>
            <a:lvl1pPr>
              <a:defRPr>
                <a:solidFill>
                  <a:schemeClr val="tx1"/>
                </a:solidFill>
              </a:defRPr>
            </a:lvl1pPr>
          </a:lstStyle>
          <a:p>
            <a:endParaRPr lang="sv-SE" dirty="0"/>
          </a:p>
        </p:txBody>
      </p:sp>
      <p:sp>
        <p:nvSpPr>
          <p:cNvPr id="6" name="Platshållare för bildnummer 5"/>
          <p:cNvSpPr>
            <a:spLocks noGrp="1"/>
          </p:cNvSpPr>
          <p:nvPr>
            <p:ph type="sldNum" sz="quarter" idx="12"/>
          </p:nvPr>
        </p:nvSpPr>
        <p:spPr/>
        <p:txBody>
          <a:bodyPr/>
          <a:lstStyle>
            <a:lvl1pPr>
              <a:defRPr>
                <a:solidFill>
                  <a:schemeClr val="tx1"/>
                </a:solidFill>
              </a:defRPr>
            </a:lvl1pPr>
          </a:lstStyle>
          <a:p>
            <a:fld id="{34C9B0E5-37D7-412E-A162-6A236BADC197}" type="slidenum">
              <a:rPr lang="sv-SE" smtClean="0"/>
              <a:pPr/>
              <a:t>‹#›</a:t>
            </a:fld>
            <a:endParaRPr lang="sv-SE" dirty="0"/>
          </a:p>
        </p:txBody>
      </p:sp>
    </p:spTree>
    <p:extLst>
      <p:ext uri="{BB962C8B-B14F-4D97-AF65-F5344CB8AC3E}">
        <p14:creationId xmlns:p14="http://schemas.microsoft.com/office/powerpoint/2010/main" val="20881808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innehåll 2"/>
          <p:cNvSpPr>
            <a:spLocks noGrp="1"/>
          </p:cNvSpPr>
          <p:nvPr>
            <p:ph sz="half" idx="1"/>
          </p:nvPr>
        </p:nvSpPr>
        <p:spPr>
          <a:xfrm>
            <a:off x="666000"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5552325"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datum 4"/>
          <p:cNvSpPr>
            <a:spLocks noGrp="1"/>
          </p:cNvSpPr>
          <p:nvPr>
            <p:ph type="dt" sz="half" idx="10"/>
          </p:nvPr>
        </p:nvSpPr>
        <p:spPr/>
        <p:txBody>
          <a:bodyPr/>
          <a:lstStyle/>
          <a:p>
            <a:fld id="{4B42D259-ACB8-4FD1-AC0F-9CAC8F5E07E0}" type="datetimeFigureOut">
              <a:rPr lang="sv-SE" smtClean="0"/>
              <a:t>2020-12-03</a:t>
            </a:fld>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7" name="Platshållare för bildnummer 6"/>
          <p:cNvSpPr>
            <a:spLocks noGrp="1"/>
          </p:cNvSpPr>
          <p:nvPr>
            <p:ph type="sldNum" sz="quarter" idx="12"/>
          </p:nvPr>
        </p:nvSpPr>
        <p:spPr/>
        <p:txBody>
          <a:bodyPr/>
          <a:lstStyle/>
          <a:p>
            <a:fld id="{34C9B0E5-37D7-412E-A162-6A236BADC197}" type="slidenum">
              <a:rPr lang="sv-SE" smtClean="0"/>
              <a:t>‹#›</a:t>
            </a:fld>
            <a:endParaRPr lang="sv-SE" dirty="0"/>
          </a:p>
        </p:txBody>
      </p:sp>
    </p:spTree>
    <p:extLst>
      <p:ext uri="{BB962C8B-B14F-4D97-AF65-F5344CB8AC3E}">
        <p14:creationId xmlns:p14="http://schemas.microsoft.com/office/powerpoint/2010/main" val="10324163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Större höger">
    <p:spTree>
      <p:nvGrpSpPr>
        <p:cNvPr id="1" name=""/>
        <p:cNvGrpSpPr/>
        <p:nvPr/>
      </p:nvGrpSpPr>
      <p:grpSpPr>
        <a:xfrm>
          <a:off x="0" y="0"/>
          <a:ext cx="0" cy="0"/>
          <a:chOff x="0" y="0"/>
          <a:chExt cx="0" cy="0"/>
        </a:xfrm>
      </p:grpSpPr>
      <p:sp>
        <p:nvSpPr>
          <p:cNvPr id="2" name="Rubrik 1"/>
          <p:cNvSpPr>
            <a:spLocks noGrp="1"/>
          </p:cNvSpPr>
          <p:nvPr>
            <p:ph type="title"/>
          </p:nvPr>
        </p:nvSpPr>
        <p:spPr>
          <a:xfrm>
            <a:off x="664234" y="874602"/>
            <a:ext cx="5326992" cy="1228518"/>
          </a:xfrm>
        </p:spPr>
        <p:txBody>
          <a:bodyPr/>
          <a:lstStyle/>
          <a:p>
            <a:r>
              <a:rPr lang="sv-SE"/>
              <a:t>Klicka här för att ändra format</a:t>
            </a:r>
            <a:endParaRPr lang="sv-SE" dirty="0"/>
          </a:p>
        </p:txBody>
      </p:sp>
      <p:sp>
        <p:nvSpPr>
          <p:cNvPr id="3" name="Platshållare för innehåll 2"/>
          <p:cNvSpPr>
            <a:spLocks noGrp="1"/>
          </p:cNvSpPr>
          <p:nvPr>
            <p:ph sz="half" idx="1"/>
          </p:nvPr>
        </p:nvSpPr>
        <p:spPr>
          <a:xfrm>
            <a:off x="666000" y="2494800"/>
            <a:ext cx="5325226"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6095999" y="874602"/>
            <a:ext cx="4172325" cy="536059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datum 4"/>
          <p:cNvSpPr>
            <a:spLocks noGrp="1"/>
          </p:cNvSpPr>
          <p:nvPr>
            <p:ph type="dt" sz="half" idx="10"/>
          </p:nvPr>
        </p:nvSpPr>
        <p:spPr/>
        <p:txBody>
          <a:bodyPr/>
          <a:lstStyle/>
          <a:p>
            <a:fld id="{4B42D259-ACB8-4FD1-AC0F-9CAC8F5E07E0}" type="datetimeFigureOut">
              <a:rPr lang="sv-SE" smtClean="0"/>
              <a:t>2020-12-03</a:t>
            </a:fld>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7" name="Platshållare för bildnummer 6"/>
          <p:cNvSpPr>
            <a:spLocks noGrp="1"/>
          </p:cNvSpPr>
          <p:nvPr>
            <p:ph type="sldNum" sz="quarter" idx="12"/>
          </p:nvPr>
        </p:nvSpPr>
        <p:spPr/>
        <p:txBody>
          <a:bodyPr/>
          <a:lstStyle/>
          <a:p>
            <a:fld id="{34C9B0E5-37D7-412E-A162-6A236BADC197}" type="slidenum">
              <a:rPr lang="sv-SE" smtClean="0"/>
              <a:t>‹#›</a:t>
            </a:fld>
            <a:endParaRPr lang="sv-SE" dirty="0"/>
          </a:p>
        </p:txBody>
      </p:sp>
    </p:spTree>
    <p:extLst>
      <p:ext uri="{BB962C8B-B14F-4D97-AF65-F5344CB8AC3E}">
        <p14:creationId xmlns:p14="http://schemas.microsoft.com/office/powerpoint/2010/main" val="16528585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666000" y="875015"/>
            <a:ext cx="9608400" cy="1228105"/>
          </a:xfrm>
        </p:spPr>
        <p:txBody>
          <a:bodyPr>
            <a:noAutofit/>
          </a:bodyPr>
          <a:lstStyle/>
          <a:p>
            <a:r>
              <a:rPr lang="sv-SE"/>
              <a:t>Klicka här för att ändra format</a:t>
            </a:r>
            <a:endParaRPr lang="sv-SE" dirty="0"/>
          </a:p>
        </p:txBody>
      </p:sp>
      <p:sp>
        <p:nvSpPr>
          <p:cNvPr id="3" name="Platshållare för text 2"/>
          <p:cNvSpPr>
            <a:spLocks noGrp="1"/>
          </p:cNvSpPr>
          <p:nvPr>
            <p:ph type="body" idx="1"/>
          </p:nvPr>
        </p:nvSpPr>
        <p:spPr>
          <a:xfrm>
            <a:off x="666001" y="2162175"/>
            <a:ext cx="47160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p:cNvSpPr>
            <a:spLocks noGrp="1"/>
          </p:cNvSpPr>
          <p:nvPr>
            <p:ph sz="half" idx="2"/>
          </p:nvPr>
        </p:nvSpPr>
        <p:spPr>
          <a:xfrm>
            <a:off x="666000" y="2845950"/>
            <a:ext cx="4716000" cy="3391337"/>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p:cNvSpPr>
            <a:spLocks noGrp="1"/>
          </p:cNvSpPr>
          <p:nvPr>
            <p:ph type="body" sz="quarter" idx="3"/>
          </p:nvPr>
        </p:nvSpPr>
        <p:spPr>
          <a:xfrm>
            <a:off x="5551200" y="2162175"/>
            <a:ext cx="47232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Platshållare för innehåll 5"/>
          <p:cNvSpPr>
            <a:spLocks noGrp="1"/>
          </p:cNvSpPr>
          <p:nvPr>
            <p:ph sz="quarter" idx="4"/>
          </p:nvPr>
        </p:nvSpPr>
        <p:spPr>
          <a:xfrm>
            <a:off x="5551200" y="2847600"/>
            <a:ext cx="4716000" cy="3391200"/>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7" name="Platshållare för datum 6"/>
          <p:cNvSpPr>
            <a:spLocks noGrp="1"/>
          </p:cNvSpPr>
          <p:nvPr>
            <p:ph type="dt" sz="half" idx="10"/>
          </p:nvPr>
        </p:nvSpPr>
        <p:spPr/>
        <p:txBody>
          <a:bodyPr/>
          <a:lstStyle/>
          <a:p>
            <a:fld id="{4B42D259-ACB8-4FD1-AC0F-9CAC8F5E07E0}" type="datetimeFigureOut">
              <a:rPr lang="sv-SE" smtClean="0"/>
              <a:t>2020-12-03</a:t>
            </a:fld>
            <a:endParaRPr lang="sv-SE" dirty="0"/>
          </a:p>
        </p:txBody>
      </p:sp>
      <p:sp>
        <p:nvSpPr>
          <p:cNvPr id="8" name="Platshållare för sidfot 7"/>
          <p:cNvSpPr>
            <a:spLocks noGrp="1"/>
          </p:cNvSpPr>
          <p:nvPr>
            <p:ph type="ftr" sz="quarter" idx="11"/>
          </p:nvPr>
        </p:nvSpPr>
        <p:spPr/>
        <p:txBody>
          <a:bodyPr/>
          <a:lstStyle/>
          <a:p>
            <a:endParaRPr lang="sv-SE" dirty="0"/>
          </a:p>
        </p:txBody>
      </p:sp>
      <p:sp>
        <p:nvSpPr>
          <p:cNvPr id="9" name="Platshållare för bildnummer 8"/>
          <p:cNvSpPr>
            <a:spLocks noGrp="1"/>
          </p:cNvSpPr>
          <p:nvPr>
            <p:ph type="sldNum" sz="quarter" idx="12"/>
          </p:nvPr>
        </p:nvSpPr>
        <p:spPr/>
        <p:txBody>
          <a:bodyPr/>
          <a:lstStyle/>
          <a:p>
            <a:fld id="{34C9B0E5-37D7-412E-A162-6A236BADC197}" type="slidenum">
              <a:rPr lang="sv-SE" smtClean="0"/>
              <a:t>‹#›</a:t>
            </a:fld>
            <a:endParaRPr lang="sv-SE" dirty="0"/>
          </a:p>
        </p:txBody>
      </p:sp>
    </p:spTree>
    <p:extLst>
      <p:ext uri="{BB962C8B-B14F-4D97-AF65-F5344CB8AC3E}">
        <p14:creationId xmlns:p14="http://schemas.microsoft.com/office/powerpoint/2010/main" val="35319283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datum 2"/>
          <p:cNvSpPr>
            <a:spLocks noGrp="1"/>
          </p:cNvSpPr>
          <p:nvPr>
            <p:ph type="dt" sz="half" idx="10"/>
          </p:nvPr>
        </p:nvSpPr>
        <p:spPr/>
        <p:txBody>
          <a:bodyPr/>
          <a:lstStyle/>
          <a:p>
            <a:fld id="{4B42D259-ACB8-4FD1-AC0F-9CAC8F5E07E0}" type="datetimeFigureOut">
              <a:rPr lang="sv-SE" smtClean="0"/>
              <a:t>2020-12-03</a:t>
            </a:fld>
            <a:endParaRPr lang="sv-SE" dirty="0"/>
          </a:p>
        </p:txBody>
      </p:sp>
      <p:sp>
        <p:nvSpPr>
          <p:cNvPr id="4" name="Platshållare för sidfot 3"/>
          <p:cNvSpPr>
            <a:spLocks noGrp="1"/>
          </p:cNvSpPr>
          <p:nvPr>
            <p:ph type="ftr" sz="quarter" idx="11"/>
          </p:nvPr>
        </p:nvSpPr>
        <p:spPr/>
        <p:txBody>
          <a:bodyPr/>
          <a:lstStyle/>
          <a:p>
            <a:endParaRPr lang="sv-SE" dirty="0"/>
          </a:p>
        </p:txBody>
      </p:sp>
      <p:sp>
        <p:nvSpPr>
          <p:cNvPr id="5" name="Platshållare för bildnummer 4"/>
          <p:cNvSpPr>
            <a:spLocks noGrp="1"/>
          </p:cNvSpPr>
          <p:nvPr>
            <p:ph type="sldNum" sz="quarter" idx="12"/>
          </p:nvPr>
        </p:nvSpPr>
        <p:spPr/>
        <p:txBody>
          <a:bodyPr/>
          <a:lstStyle/>
          <a:p>
            <a:fld id="{34C9B0E5-37D7-412E-A162-6A236BADC197}" type="slidenum">
              <a:rPr lang="sv-SE" smtClean="0"/>
              <a:t>‹#›</a:t>
            </a:fld>
            <a:endParaRPr lang="sv-SE" dirty="0"/>
          </a:p>
        </p:txBody>
      </p:sp>
    </p:spTree>
    <p:extLst>
      <p:ext uri="{BB962C8B-B14F-4D97-AF65-F5344CB8AC3E}">
        <p14:creationId xmlns:p14="http://schemas.microsoft.com/office/powerpoint/2010/main" val="1327387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4B42D259-ACB8-4FD1-AC0F-9CAC8F5E07E0}" type="datetimeFigureOut">
              <a:rPr lang="sv-SE" smtClean="0"/>
              <a:t>2020-12-03</a:t>
            </a:fld>
            <a:endParaRPr lang="sv-SE" dirty="0"/>
          </a:p>
        </p:txBody>
      </p:sp>
      <p:sp>
        <p:nvSpPr>
          <p:cNvPr id="3" name="Platshållare för sidfot 2"/>
          <p:cNvSpPr>
            <a:spLocks noGrp="1"/>
          </p:cNvSpPr>
          <p:nvPr>
            <p:ph type="ftr" sz="quarter" idx="11"/>
          </p:nvPr>
        </p:nvSpPr>
        <p:spPr/>
        <p:txBody>
          <a:bodyPr/>
          <a:lstStyle/>
          <a:p>
            <a:endParaRPr lang="sv-SE" dirty="0"/>
          </a:p>
        </p:txBody>
      </p:sp>
      <p:sp>
        <p:nvSpPr>
          <p:cNvPr id="4" name="Platshållare för bildnummer 3"/>
          <p:cNvSpPr>
            <a:spLocks noGrp="1"/>
          </p:cNvSpPr>
          <p:nvPr>
            <p:ph type="sldNum" sz="quarter" idx="12"/>
          </p:nvPr>
        </p:nvSpPr>
        <p:spPr/>
        <p:txBody>
          <a:bodyPr/>
          <a:lstStyle/>
          <a:p>
            <a:fld id="{34C9B0E5-37D7-412E-A162-6A236BADC197}" type="slidenum">
              <a:rPr lang="sv-SE" smtClean="0"/>
              <a:t>‹#›</a:t>
            </a:fld>
            <a:endParaRPr lang="sv-SE" dirty="0"/>
          </a:p>
        </p:txBody>
      </p:sp>
    </p:spTree>
    <p:extLst>
      <p:ext uri="{BB962C8B-B14F-4D97-AF65-F5344CB8AC3E}">
        <p14:creationId xmlns:p14="http://schemas.microsoft.com/office/powerpoint/2010/main" val="26010009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Vit">
    <p:bg>
      <p:bgPr>
        <a:solidFill>
          <a:schemeClr val="bg1"/>
        </a:solidFill>
        <a:effectLst/>
      </p:bgPr>
    </p:bg>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4B42D259-ACB8-4FD1-AC0F-9CAC8F5E07E0}" type="datetimeFigureOut">
              <a:rPr lang="sv-SE" smtClean="0"/>
              <a:t>2020-12-03</a:t>
            </a:fld>
            <a:endParaRPr lang="sv-SE" dirty="0"/>
          </a:p>
        </p:txBody>
      </p:sp>
      <p:sp>
        <p:nvSpPr>
          <p:cNvPr id="3" name="Platshållare för sidfot 2"/>
          <p:cNvSpPr>
            <a:spLocks noGrp="1"/>
          </p:cNvSpPr>
          <p:nvPr>
            <p:ph type="ftr" sz="quarter" idx="11"/>
          </p:nvPr>
        </p:nvSpPr>
        <p:spPr/>
        <p:txBody>
          <a:bodyPr/>
          <a:lstStyle/>
          <a:p>
            <a:endParaRPr lang="sv-SE" dirty="0"/>
          </a:p>
        </p:txBody>
      </p:sp>
      <p:sp>
        <p:nvSpPr>
          <p:cNvPr id="4" name="Platshållare för bildnummer 3"/>
          <p:cNvSpPr>
            <a:spLocks noGrp="1"/>
          </p:cNvSpPr>
          <p:nvPr>
            <p:ph type="sldNum" sz="quarter" idx="12"/>
          </p:nvPr>
        </p:nvSpPr>
        <p:spPr/>
        <p:txBody>
          <a:bodyPr/>
          <a:lstStyle/>
          <a:p>
            <a:fld id="{34C9B0E5-37D7-412E-A162-6A236BADC197}" type="slidenum">
              <a:rPr lang="sv-SE" smtClean="0"/>
              <a:t>‹#›</a:t>
            </a:fld>
            <a:endParaRPr lang="sv-SE" dirty="0"/>
          </a:p>
        </p:txBody>
      </p:sp>
    </p:spTree>
    <p:extLst>
      <p:ext uri="{BB962C8B-B14F-4D97-AF65-F5344CB8AC3E}">
        <p14:creationId xmlns:p14="http://schemas.microsoft.com/office/powerpoint/2010/main" val="42108873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Rubrik">
    <p:bg>
      <p:bgPr>
        <a:solidFill>
          <a:schemeClr val="bg1"/>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666000" y="2747964"/>
            <a:ext cx="9608400" cy="1966912"/>
          </a:xfrm>
        </p:spPr>
        <p:txBody>
          <a:bodyPr anchor="t">
            <a:noAutofit/>
          </a:bodyPr>
          <a:lstStyle>
            <a:lvl1pPr algn="ctr">
              <a:defRPr sz="5400">
                <a:solidFill>
                  <a:srgbClr val="222221"/>
                </a:solidFill>
              </a:defRPr>
            </a:lvl1pPr>
          </a:lstStyle>
          <a:p>
            <a:r>
              <a:rPr lang="sv-SE" dirty="0"/>
              <a:t>Klicka här för att ändra format</a:t>
            </a:r>
          </a:p>
        </p:txBody>
      </p:sp>
      <p:sp>
        <p:nvSpPr>
          <p:cNvPr id="4" name="Platshållare för datum 3"/>
          <p:cNvSpPr>
            <a:spLocks noGrp="1"/>
          </p:cNvSpPr>
          <p:nvPr>
            <p:ph type="dt" sz="half" idx="10"/>
          </p:nvPr>
        </p:nvSpPr>
        <p:spPr/>
        <p:txBody>
          <a:bodyPr/>
          <a:lstStyle>
            <a:lvl1pPr>
              <a:defRPr>
                <a:solidFill>
                  <a:srgbClr val="222221"/>
                </a:solidFill>
              </a:defRPr>
            </a:lvl1pPr>
          </a:lstStyle>
          <a:p>
            <a:fld id="{4B42D259-ACB8-4FD1-AC0F-9CAC8F5E07E0}" type="datetimeFigureOut">
              <a:rPr lang="sv-SE" smtClean="0"/>
              <a:pPr/>
              <a:t>2020-12-03</a:t>
            </a:fld>
            <a:endParaRPr lang="sv-SE" dirty="0"/>
          </a:p>
        </p:txBody>
      </p:sp>
      <p:sp>
        <p:nvSpPr>
          <p:cNvPr id="5" name="Platshållare för sidfot 4"/>
          <p:cNvSpPr>
            <a:spLocks noGrp="1"/>
          </p:cNvSpPr>
          <p:nvPr>
            <p:ph type="ftr" sz="quarter" idx="11"/>
          </p:nvPr>
        </p:nvSpPr>
        <p:spPr/>
        <p:txBody>
          <a:bodyPr/>
          <a:lstStyle>
            <a:lvl1pPr>
              <a:defRPr>
                <a:solidFill>
                  <a:srgbClr val="222221"/>
                </a:solidFill>
              </a:defRPr>
            </a:lvl1pPr>
          </a:lstStyle>
          <a:p>
            <a:endParaRPr lang="sv-SE" dirty="0"/>
          </a:p>
        </p:txBody>
      </p:sp>
      <p:sp>
        <p:nvSpPr>
          <p:cNvPr id="6" name="Platshållare för bildnummer 5"/>
          <p:cNvSpPr>
            <a:spLocks noGrp="1"/>
          </p:cNvSpPr>
          <p:nvPr>
            <p:ph type="sldNum" sz="quarter" idx="12"/>
          </p:nvPr>
        </p:nvSpPr>
        <p:spPr/>
        <p:txBody>
          <a:bodyPr/>
          <a:lstStyle>
            <a:lvl1pPr>
              <a:defRPr>
                <a:solidFill>
                  <a:srgbClr val="222221"/>
                </a:solidFill>
              </a:defRPr>
            </a:lvl1pPr>
          </a:lstStyle>
          <a:p>
            <a:fld id="{34C9B0E5-37D7-412E-A162-6A236BADC197}" type="slidenum">
              <a:rPr lang="sv-SE" smtClean="0"/>
              <a:pPr/>
              <a:t>‹#›</a:t>
            </a:fld>
            <a:endParaRPr lang="sv-SE" dirty="0"/>
          </a:p>
        </p:txBody>
      </p:sp>
      <p:pic>
        <p:nvPicPr>
          <p:cNvPr id="7" name="Bildobjekt 6" descr="En bild som visar ritning&#10;&#10;Automatiskt genererad beskrivning">
            <a:extLst>
              <a:ext uri="{FF2B5EF4-FFF2-40B4-BE49-F238E27FC236}">
                <a16:creationId xmlns:a16="http://schemas.microsoft.com/office/drawing/2014/main" id="{DC4C474C-256C-4F69-82DB-E30D2C1C0985}"/>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990052" y="6211021"/>
            <a:ext cx="992904" cy="410400"/>
          </a:xfrm>
          <a:prstGeom prst="rect">
            <a:avLst/>
          </a:prstGeom>
        </p:spPr>
      </p:pic>
    </p:spTree>
    <p:extLst>
      <p:ext uri="{BB962C8B-B14F-4D97-AF65-F5344CB8AC3E}">
        <p14:creationId xmlns:p14="http://schemas.microsoft.com/office/powerpoint/2010/main" val="3050478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dirty="0"/>
          </a:p>
        </p:txBody>
      </p:sp>
      <p:sp>
        <p:nvSpPr>
          <p:cNvPr id="3" name="Platshållare för innehåll 2"/>
          <p:cNvSpPr>
            <a:spLocks noGrp="1"/>
          </p:cNvSpPr>
          <p:nvPr>
            <p:ph idx="1"/>
          </p:nvPr>
        </p:nvSpPr>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765C18DA-410A-4124-BB0F-DE8CA676B1E5}" type="datetimeFigureOut">
              <a:rPr lang="sv-SE" smtClean="0"/>
              <a:t>2020-12-03</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25068378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Rött avsnitt">
    <p:bg>
      <p:bgPr>
        <a:solidFill>
          <a:schemeClr val="bg1"/>
        </a:solidFill>
        <a:effectLst/>
      </p:bgPr>
    </p:bg>
    <p:spTree>
      <p:nvGrpSpPr>
        <p:cNvPr id="1" name=""/>
        <p:cNvGrpSpPr/>
        <p:nvPr/>
      </p:nvGrpSpPr>
      <p:grpSpPr>
        <a:xfrm>
          <a:off x="0" y="0"/>
          <a:ext cx="0" cy="0"/>
          <a:chOff x="0" y="0"/>
          <a:chExt cx="0" cy="0"/>
        </a:xfrm>
      </p:grpSpPr>
      <p:pic>
        <p:nvPicPr>
          <p:cNvPr id="10" name="Bildobjekt 9" descr="En bild som visar ritning&#10;&#10;Automatiskt genererad beskrivning">
            <a:extLst>
              <a:ext uri="{FF2B5EF4-FFF2-40B4-BE49-F238E27FC236}">
                <a16:creationId xmlns:a16="http://schemas.microsoft.com/office/drawing/2014/main" id="{1ADA1F9B-CCF0-4D82-A120-69E88C49897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ubrik 1"/>
          <p:cNvSpPr>
            <a:spLocks noGrp="1"/>
          </p:cNvSpPr>
          <p:nvPr>
            <p:ph type="title"/>
          </p:nvPr>
        </p:nvSpPr>
        <p:spPr>
          <a:xfrm>
            <a:off x="666000" y="2747964"/>
            <a:ext cx="9608400" cy="1966912"/>
          </a:xfrm>
        </p:spPr>
        <p:txBody>
          <a:bodyPr anchor="t">
            <a:noAutofit/>
          </a:bodyPr>
          <a:lstStyle>
            <a:lvl1pPr algn="ctr">
              <a:defRPr sz="5400">
                <a:solidFill>
                  <a:srgbClr val="FFFFFF"/>
                </a:solidFill>
              </a:defRPr>
            </a:lvl1pPr>
          </a:lstStyle>
          <a:p>
            <a:r>
              <a:rPr lang="sv-SE" dirty="0"/>
              <a:t>Klicka här för att ändra format</a:t>
            </a:r>
          </a:p>
        </p:txBody>
      </p:sp>
      <p:sp>
        <p:nvSpPr>
          <p:cNvPr id="4" name="Platshållare för datum 3"/>
          <p:cNvSpPr>
            <a:spLocks noGrp="1"/>
          </p:cNvSpPr>
          <p:nvPr>
            <p:ph type="dt" sz="half" idx="10"/>
          </p:nvPr>
        </p:nvSpPr>
        <p:spPr/>
        <p:txBody>
          <a:bodyPr/>
          <a:lstStyle>
            <a:lvl1pPr>
              <a:defRPr>
                <a:solidFill>
                  <a:srgbClr val="FFFFFF"/>
                </a:solidFill>
              </a:defRPr>
            </a:lvl1pPr>
          </a:lstStyle>
          <a:p>
            <a:fld id="{4B42D259-ACB8-4FD1-AC0F-9CAC8F5E07E0}" type="datetimeFigureOut">
              <a:rPr lang="sv-SE" smtClean="0"/>
              <a:pPr/>
              <a:t>2020-12-03</a:t>
            </a:fld>
            <a:endParaRPr lang="sv-SE" dirty="0"/>
          </a:p>
        </p:txBody>
      </p:sp>
      <p:sp>
        <p:nvSpPr>
          <p:cNvPr id="5" name="Platshållare för sidfot 4"/>
          <p:cNvSpPr>
            <a:spLocks noGrp="1"/>
          </p:cNvSpPr>
          <p:nvPr>
            <p:ph type="ftr" sz="quarter" idx="11"/>
          </p:nvPr>
        </p:nvSpPr>
        <p:spPr/>
        <p:txBody>
          <a:bodyPr/>
          <a:lstStyle>
            <a:lvl1pPr>
              <a:defRPr>
                <a:solidFill>
                  <a:srgbClr val="FFFFFF"/>
                </a:solidFill>
              </a:defRPr>
            </a:lvl1pPr>
          </a:lstStyle>
          <a:p>
            <a:endParaRPr lang="sv-SE" dirty="0"/>
          </a:p>
        </p:txBody>
      </p:sp>
      <p:sp>
        <p:nvSpPr>
          <p:cNvPr id="6" name="Platshållare för bildnummer 5"/>
          <p:cNvSpPr>
            <a:spLocks noGrp="1"/>
          </p:cNvSpPr>
          <p:nvPr>
            <p:ph type="sldNum" sz="quarter" idx="12"/>
          </p:nvPr>
        </p:nvSpPr>
        <p:spPr/>
        <p:txBody>
          <a:bodyPr/>
          <a:lstStyle>
            <a:lvl1pPr>
              <a:defRPr>
                <a:solidFill>
                  <a:srgbClr val="FFFFFF"/>
                </a:solidFill>
              </a:defRPr>
            </a:lvl1pPr>
          </a:lstStyle>
          <a:p>
            <a:fld id="{34C9B0E5-37D7-412E-A162-6A236BADC197}" type="slidenum">
              <a:rPr lang="sv-SE" smtClean="0"/>
              <a:pPr/>
              <a:t>‹#›</a:t>
            </a:fld>
            <a:endParaRPr lang="sv-SE" dirty="0"/>
          </a:p>
        </p:txBody>
      </p:sp>
    </p:spTree>
    <p:extLst>
      <p:ext uri="{BB962C8B-B14F-4D97-AF65-F5344CB8AC3E}">
        <p14:creationId xmlns:p14="http://schemas.microsoft.com/office/powerpoint/2010/main" val="10899451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Grått avsnitt">
    <p:bg>
      <p:bgPr>
        <a:solidFill>
          <a:schemeClr val="bg1"/>
        </a:solidFill>
        <a:effectLst/>
      </p:bgPr>
    </p:bg>
    <p:spTree>
      <p:nvGrpSpPr>
        <p:cNvPr id="1" name=""/>
        <p:cNvGrpSpPr/>
        <p:nvPr/>
      </p:nvGrpSpPr>
      <p:grpSpPr>
        <a:xfrm>
          <a:off x="0" y="0"/>
          <a:ext cx="0" cy="0"/>
          <a:chOff x="0" y="0"/>
          <a:chExt cx="0" cy="0"/>
        </a:xfrm>
      </p:grpSpPr>
      <p:pic>
        <p:nvPicPr>
          <p:cNvPr id="10" name="Bildobjekt 9" descr="En bild som visar enhet&#10;&#10;Automatiskt genererad beskrivning">
            <a:extLst>
              <a:ext uri="{FF2B5EF4-FFF2-40B4-BE49-F238E27FC236}">
                <a16:creationId xmlns:a16="http://schemas.microsoft.com/office/drawing/2014/main" id="{F462BC7F-2338-4B3A-95AD-A880358D70D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4" y="0"/>
            <a:ext cx="12189291" cy="6858000"/>
          </a:xfrm>
          <a:prstGeom prst="rect">
            <a:avLst/>
          </a:prstGeom>
        </p:spPr>
      </p:pic>
      <p:sp>
        <p:nvSpPr>
          <p:cNvPr id="2" name="Rubrik 1"/>
          <p:cNvSpPr>
            <a:spLocks noGrp="1"/>
          </p:cNvSpPr>
          <p:nvPr>
            <p:ph type="title"/>
          </p:nvPr>
        </p:nvSpPr>
        <p:spPr>
          <a:xfrm>
            <a:off x="666000" y="2747964"/>
            <a:ext cx="9608400" cy="1966912"/>
          </a:xfrm>
        </p:spPr>
        <p:txBody>
          <a:bodyPr anchor="t">
            <a:noAutofit/>
          </a:bodyPr>
          <a:lstStyle>
            <a:lvl1pPr algn="ctr">
              <a:defRPr sz="5400">
                <a:solidFill>
                  <a:srgbClr val="FFFFFF"/>
                </a:solidFill>
              </a:defRPr>
            </a:lvl1pPr>
          </a:lstStyle>
          <a:p>
            <a:r>
              <a:rPr lang="sv-SE"/>
              <a:t>Klicka här för att ändra format</a:t>
            </a:r>
            <a:endParaRPr lang="sv-SE" dirty="0"/>
          </a:p>
        </p:txBody>
      </p:sp>
      <p:sp>
        <p:nvSpPr>
          <p:cNvPr id="4" name="Platshållare för datum 3"/>
          <p:cNvSpPr>
            <a:spLocks noGrp="1"/>
          </p:cNvSpPr>
          <p:nvPr>
            <p:ph type="dt" sz="half" idx="10"/>
          </p:nvPr>
        </p:nvSpPr>
        <p:spPr/>
        <p:txBody>
          <a:bodyPr/>
          <a:lstStyle>
            <a:lvl1pPr>
              <a:defRPr>
                <a:solidFill>
                  <a:srgbClr val="FFFFFF"/>
                </a:solidFill>
              </a:defRPr>
            </a:lvl1pPr>
          </a:lstStyle>
          <a:p>
            <a:fld id="{4B42D259-ACB8-4FD1-AC0F-9CAC8F5E07E0}" type="datetimeFigureOut">
              <a:rPr lang="sv-SE" smtClean="0"/>
              <a:pPr/>
              <a:t>2020-12-03</a:t>
            </a:fld>
            <a:endParaRPr lang="sv-SE" dirty="0"/>
          </a:p>
        </p:txBody>
      </p:sp>
      <p:sp>
        <p:nvSpPr>
          <p:cNvPr id="5" name="Platshållare för sidfot 4"/>
          <p:cNvSpPr>
            <a:spLocks noGrp="1"/>
          </p:cNvSpPr>
          <p:nvPr>
            <p:ph type="ftr" sz="quarter" idx="11"/>
          </p:nvPr>
        </p:nvSpPr>
        <p:spPr/>
        <p:txBody>
          <a:bodyPr/>
          <a:lstStyle>
            <a:lvl1pPr>
              <a:defRPr>
                <a:solidFill>
                  <a:srgbClr val="FFFFFF"/>
                </a:solidFill>
              </a:defRPr>
            </a:lvl1pPr>
          </a:lstStyle>
          <a:p>
            <a:endParaRPr lang="sv-SE" dirty="0"/>
          </a:p>
        </p:txBody>
      </p:sp>
      <p:sp>
        <p:nvSpPr>
          <p:cNvPr id="6" name="Platshållare för bildnummer 5"/>
          <p:cNvSpPr>
            <a:spLocks noGrp="1"/>
          </p:cNvSpPr>
          <p:nvPr>
            <p:ph type="sldNum" sz="quarter" idx="12"/>
          </p:nvPr>
        </p:nvSpPr>
        <p:spPr/>
        <p:txBody>
          <a:bodyPr/>
          <a:lstStyle>
            <a:lvl1pPr>
              <a:defRPr>
                <a:solidFill>
                  <a:srgbClr val="FFFFFF"/>
                </a:solidFill>
              </a:defRPr>
            </a:lvl1pPr>
          </a:lstStyle>
          <a:p>
            <a:fld id="{34C9B0E5-37D7-412E-A162-6A236BADC197}" type="slidenum">
              <a:rPr lang="sv-SE" smtClean="0"/>
              <a:pPr/>
              <a:t>‹#›</a:t>
            </a:fld>
            <a:endParaRPr lang="sv-SE" dirty="0"/>
          </a:p>
        </p:txBody>
      </p:sp>
    </p:spTree>
    <p:extLst>
      <p:ext uri="{BB962C8B-B14F-4D97-AF65-F5344CB8AC3E}">
        <p14:creationId xmlns:p14="http://schemas.microsoft.com/office/powerpoint/2010/main" val="18949965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Gult avsnitt">
    <p:bg>
      <p:bgPr>
        <a:solidFill>
          <a:schemeClr val="bg1"/>
        </a:solidFill>
        <a:effectLst/>
      </p:bgPr>
    </p:bg>
    <p:spTree>
      <p:nvGrpSpPr>
        <p:cNvPr id="1" name=""/>
        <p:cNvGrpSpPr/>
        <p:nvPr/>
      </p:nvGrpSpPr>
      <p:grpSpPr>
        <a:xfrm>
          <a:off x="0" y="0"/>
          <a:ext cx="0" cy="0"/>
          <a:chOff x="0" y="0"/>
          <a:chExt cx="0" cy="0"/>
        </a:xfrm>
      </p:grpSpPr>
      <p:pic>
        <p:nvPicPr>
          <p:cNvPr id="7" name="Bildobjekt 6" descr="En bild som visar ritning&#10;&#10;Automatiskt genererad beskrivning">
            <a:extLst>
              <a:ext uri="{FF2B5EF4-FFF2-40B4-BE49-F238E27FC236}">
                <a16:creationId xmlns:a16="http://schemas.microsoft.com/office/drawing/2014/main" id="{F97776BC-9198-4B58-90BB-4964DF0EC14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4" y="0"/>
            <a:ext cx="12189291" cy="6858000"/>
          </a:xfrm>
          <a:prstGeom prst="rect">
            <a:avLst/>
          </a:prstGeom>
        </p:spPr>
      </p:pic>
      <p:sp>
        <p:nvSpPr>
          <p:cNvPr id="2" name="Rubrik 1"/>
          <p:cNvSpPr>
            <a:spLocks noGrp="1"/>
          </p:cNvSpPr>
          <p:nvPr>
            <p:ph type="title"/>
          </p:nvPr>
        </p:nvSpPr>
        <p:spPr>
          <a:xfrm>
            <a:off x="666000" y="2747964"/>
            <a:ext cx="9608400" cy="1966912"/>
          </a:xfrm>
        </p:spPr>
        <p:txBody>
          <a:bodyPr anchor="t">
            <a:noAutofit/>
          </a:bodyPr>
          <a:lstStyle>
            <a:lvl1pPr algn="ctr">
              <a:defRPr sz="5400">
                <a:solidFill>
                  <a:srgbClr val="222221"/>
                </a:solidFill>
              </a:defRPr>
            </a:lvl1pPr>
          </a:lstStyle>
          <a:p>
            <a:r>
              <a:rPr lang="sv-SE" dirty="0"/>
              <a:t>Klicka här för att ändra format</a:t>
            </a:r>
          </a:p>
        </p:txBody>
      </p:sp>
      <p:sp>
        <p:nvSpPr>
          <p:cNvPr id="4" name="Platshållare för datum 3"/>
          <p:cNvSpPr>
            <a:spLocks noGrp="1"/>
          </p:cNvSpPr>
          <p:nvPr>
            <p:ph type="dt" sz="half" idx="10"/>
          </p:nvPr>
        </p:nvSpPr>
        <p:spPr/>
        <p:txBody>
          <a:bodyPr/>
          <a:lstStyle>
            <a:lvl1pPr>
              <a:defRPr>
                <a:solidFill>
                  <a:srgbClr val="222221"/>
                </a:solidFill>
              </a:defRPr>
            </a:lvl1pPr>
          </a:lstStyle>
          <a:p>
            <a:fld id="{4B42D259-ACB8-4FD1-AC0F-9CAC8F5E07E0}" type="datetimeFigureOut">
              <a:rPr lang="sv-SE" smtClean="0"/>
              <a:pPr/>
              <a:t>2020-12-03</a:t>
            </a:fld>
            <a:endParaRPr lang="sv-SE" dirty="0"/>
          </a:p>
        </p:txBody>
      </p:sp>
      <p:sp>
        <p:nvSpPr>
          <p:cNvPr id="5" name="Platshållare för sidfot 4"/>
          <p:cNvSpPr>
            <a:spLocks noGrp="1"/>
          </p:cNvSpPr>
          <p:nvPr>
            <p:ph type="ftr" sz="quarter" idx="11"/>
          </p:nvPr>
        </p:nvSpPr>
        <p:spPr/>
        <p:txBody>
          <a:bodyPr/>
          <a:lstStyle>
            <a:lvl1pPr>
              <a:defRPr>
                <a:solidFill>
                  <a:srgbClr val="222221"/>
                </a:solidFill>
              </a:defRPr>
            </a:lvl1pPr>
          </a:lstStyle>
          <a:p>
            <a:endParaRPr lang="sv-SE" dirty="0"/>
          </a:p>
        </p:txBody>
      </p:sp>
      <p:sp>
        <p:nvSpPr>
          <p:cNvPr id="6" name="Platshållare för bildnummer 5"/>
          <p:cNvSpPr>
            <a:spLocks noGrp="1"/>
          </p:cNvSpPr>
          <p:nvPr>
            <p:ph type="sldNum" sz="quarter" idx="12"/>
          </p:nvPr>
        </p:nvSpPr>
        <p:spPr/>
        <p:txBody>
          <a:bodyPr/>
          <a:lstStyle>
            <a:lvl1pPr>
              <a:defRPr>
                <a:solidFill>
                  <a:srgbClr val="222221"/>
                </a:solidFill>
              </a:defRPr>
            </a:lvl1pPr>
          </a:lstStyle>
          <a:p>
            <a:fld id="{34C9B0E5-37D7-412E-A162-6A236BADC197}" type="slidenum">
              <a:rPr lang="sv-SE" smtClean="0"/>
              <a:pPr/>
              <a:t>‹#›</a:t>
            </a:fld>
            <a:endParaRPr lang="sv-SE" dirty="0"/>
          </a:p>
        </p:txBody>
      </p:sp>
    </p:spTree>
    <p:extLst>
      <p:ext uri="{BB962C8B-B14F-4D97-AF65-F5344CB8AC3E}">
        <p14:creationId xmlns:p14="http://schemas.microsoft.com/office/powerpoint/2010/main" val="27119067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Svart avsnitt">
    <p:bg>
      <p:bgPr>
        <a:solidFill>
          <a:schemeClr val="bg1"/>
        </a:solidFill>
        <a:effectLst/>
      </p:bgPr>
    </p:bg>
    <p:spTree>
      <p:nvGrpSpPr>
        <p:cNvPr id="1" name=""/>
        <p:cNvGrpSpPr/>
        <p:nvPr/>
      </p:nvGrpSpPr>
      <p:grpSpPr>
        <a:xfrm>
          <a:off x="0" y="0"/>
          <a:ext cx="0" cy="0"/>
          <a:chOff x="0" y="0"/>
          <a:chExt cx="0" cy="0"/>
        </a:xfrm>
      </p:grpSpPr>
      <p:pic>
        <p:nvPicPr>
          <p:cNvPr id="8" name="Bildobjekt 7" descr="En bild som visar ritning&#10;&#10;Automatiskt genererad beskrivning">
            <a:extLst>
              <a:ext uri="{FF2B5EF4-FFF2-40B4-BE49-F238E27FC236}">
                <a16:creationId xmlns:a16="http://schemas.microsoft.com/office/drawing/2014/main" id="{1E92A6A6-8B0A-4DE1-8142-4259EB45C90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4" y="0"/>
            <a:ext cx="12189291" cy="6858000"/>
          </a:xfrm>
          <a:prstGeom prst="rect">
            <a:avLst/>
          </a:prstGeom>
        </p:spPr>
      </p:pic>
      <p:sp>
        <p:nvSpPr>
          <p:cNvPr id="2" name="Rubrik 1"/>
          <p:cNvSpPr>
            <a:spLocks noGrp="1"/>
          </p:cNvSpPr>
          <p:nvPr>
            <p:ph type="title"/>
          </p:nvPr>
        </p:nvSpPr>
        <p:spPr>
          <a:xfrm>
            <a:off x="666000" y="2747964"/>
            <a:ext cx="9608400" cy="1966912"/>
          </a:xfrm>
        </p:spPr>
        <p:txBody>
          <a:bodyPr anchor="t">
            <a:noAutofit/>
          </a:bodyPr>
          <a:lstStyle>
            <a:lvl1pPr algn="ctr">
              <a:defRPr sz="5400">
                <a:solidFill>
                  <a:schemeClr val="bg1"/>
                </a:solidFill>
              </a:defRPr>
            </a:lvl1pPr>
          </a:lstStyle>
          <a:p>
            <a:r>
              <a:rPr lang="sv-SE" dirty="0"/>
              <a:t>Klicka här för att ändra format</a:t>
            </a:r>
          </a:p>
        </p:txBody>
      </p:sp>
      <p:sp>
        <p:nvSpPr>
          <p:cNvPr id="4" name="Platshållare för datum 3"/>
          <p:cNvSpPr>
            <a:spLocks noGrp="1"/>
          </p:cNvSpPr>
          <p:nvPr>
            <p:ph type="dt" sz="half" idx="10"/>
          </p:nvPr>
        </p:nvSpPr>
        <p:spPr/>
        <p:txBody>
          <a:bodyPr/>
          <a:lstStyle>
            <a:lvl1pPr>
              <a:defRPr>
                <a:solidFill>
                  <a:schemeClr val="bg1"/>
                </a:solidFill>
              </a:defRPr>
            </a:lvl1pPr>
          </a:lstStyle>
          <a:p>
            <a:fld id="{4B42D259-ACB8-4FD1-AC0F-9CAC8F5E07E0}" type="datetimeFigureOut">
              <a:rPr lang="sv-SE" smtClean="0"/>
              <a:pPr/>
              <a:t>2020-12-03</a:t>
            </a:fld>
            <a:endParaRPr lang="sv-SE" dirty="0"/>
          </a:p>
        </p:txBody>
      </p:sp>
      <p:sp>
        <p:nvSpPr>
          <p:cNvPr id="5" name="Platshållare för sidfot 4"/>
          <p:cNvSpPr>
            <a:spLocks noGrp="1"/>
          </p:cNvSpPr>
          <p:nvPr>
            <p:ph type="ftr" sz="quarter" idx="11"/>
          </p:nvPr>
        </p:nvSpPr>
        <p:spPr/>
        <p:txBody>
          <a:bodyPr/>
          <a:lstStyle>
            <a:lvl1pPr>
              <a:defRPr>
                <a:solidFill>
                  <a:schemeClr val="bg1"/>
                </a:solidFill>
              </a:defRPr>
            </a:lvl1pPr>
          </a:lstStyle>
          <a:p>
            <a:endParaRPr lang="sv-SE" dirty="0"/>
          </a:p>
        </p:txBody>
      </p:sp>
      <p:sp>
        <p:nvSpPr>
          <p:cNvPr id="6" name="Platshållare för bildnummer 5"/>
          <p:cNvSpPr>
            <a:spLocks noGrp="1"/>
          </p:cNvSpPr>
          <p:nvPr>
            <p:ph type="sldNum" sz="quarter" idx="12"/>
          </p:nvPr>
        </p:nvSpPr>
        <p:spPr/>
        <p:txBody>
          <a:bodyPr/>
          <a:lstStyle>
            <a:lvl1pPr>
              <a:defRPr>
                <a:solidFill>
                  <a:schemeClr val="bg1"/>
                </a:solidFill>
              </a:defRPr>
            </a:lvl1pPr>
          </a:lstStyle>
          <a:p>
            <a:fld id="{34C9B0E5-37D7-412E-A162-6A236BADC197}" type="slidenum">
              <a:rPr lang="sv-SE" smtClean="0"/>
              <a:pPr/>
              <a:t>‹#›</a:t>
            </a:fld>
            <a:endParaRPr lang="sv-SE" dirty="0"/>
          </a:p>
        </p:txBody>
      </p:sp>
    </p:spTree>
    <p:extLst>
      <p:ext uri="{BB962C8B-B14F-4D97-AF65-F5344CB8AC3E}">
        <p14:creationId xmlns:p14="http://schemas.microsoft.com/office/powerpoint/2010/main" val="6829525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66000" y="2746800"/>
            <a:ext cx="9608400" cy="1965600"/>
          </a:xfrm>
        </p:spPr>
        <p:txBody>
          <a:bodyPr anchor="t">
            <a:noAutofit/>
          </a:bodyPr>
          <a:lstStyle>
            <a:lvl1pPr algn="ctr">
              <a:defRPr sz="4400"/>
            </a:lvl1pPr>
          </a:lstStyle>
          <a:p>
            <a:r>
              <a:rPr lang="sv-SE"/>
              <a:t>Klicka här för att ändra format</a:t>
            </a:r>
            <a:endParaRPr lang="sv-SE" dirty="0"/>
          </a:p>
        </p:txBody>
      </p:sp>
      <p:sp>
        <p:nvSpPr>
          <p:cNvPr id="3" name="Underrubrik 2"/>
          <p:cNvSpPr>
            <a:spLocks noGrp="1"/>
          </p:cNvSpPr>
          <p:nvPr>
            <p:ph type="subTitle" idx="1"/>
          </p:nvPr>
        </p:nvSpPr>
        <p:spPr>
          <a:xfrm>
            <a:off x="666000" y="4809600"/>
            <a:ext cx="9608400" cy="1425600"/>
          </a:xfrm>
        </p:spPr>
        <p:txBody>
          <a:bodyPr>
            <a:no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endParaRPr lang="sv-SE" dirty="0"/>
          </a:p>
        </p:txBody>
      </p:sp>
      <p:sp>
        <p:nvSpPr>
          <p:cNvPr id="4" name="Platshållare för datum 3"/>
          <p:cNvSpPr>
            <a:spLocks noGrp="1"/>
          </p:cNvSpPr>
          <p:nvPr>
            <p:ph type="dt" sz="half" idx="10"/>
          </p:nvPr>
        </p:nvSpPr>
        <p:spPr/>
        <p:txBody>
          <a:bodyPr/>
          <a:lstStyle/>
          <a:p>
            <a:fld id="{D230B7FC-8DD1-423E-8EF4-94D7897E47A9}" type="datetimeFigureOut">
              <a:rPr lang="sv-SE" smtClean="0"/>
              <a:t>2020-12-03</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2A89D212-3966-4D00-A59B-EFC19ACC4594}" type="slidenum">
              <a:rPr lang="sv-SE" smtClean="0"/>
              <a:t>‹#›</a:t>
            </a:fld>
            <a:endParaRPr lang="sv-SE" dirty="0"/>
          </a:p>
        </p:txBody>
      </p:sp>
    </p:spTree>
    <p:extLst>
      <p:ext uri="{BB962C8B-B14F-4D97-AF65-F5344CB8AC3E}">
        <p14:creationId xmlns:p14="http://schemas.microsoft.com/office/powerpoint/2010/main" val="37273154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innehåll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D230B7FC-8DD1-423E-8EF4-94D7897E47A9}" type="datetimeFigureOut">
              <a:rPr lang="sv-SE" smtClean="0"/>
              <a:t>2020-12-03</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2A89D212-3966-4D00-A59B-EFC19ACC4594}" type="slidenum">
              <a:rPr lang="sv-SE" smtClean="0"/>
              <a:t>‹#›</a:t>
            </a:fld>
            <a:endParaRPr lang="sv-SE" dirty="0"/>
          </a:p>
        </p:txBody>
      </p:sp>
    </p:spTree>
    <p:extLst>
      <p:ext uri="{BB962C8B-B14F-4D97-AF65-F5344CB8AC3E}">
        <p14:creationId xmlns:p14="http://schemas.microsoft.com/office/powerpoint/2010/main" val="40749396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666000" y="2746800"/>
            <a:ext cx="9608400" cy="1965600"/>
          </a:xfrm>
        </p:spPr>
        <p:txBody>
          <a:bodyPr anchor="t">
            <a:noAutofit/>
          </a:bodyPr>
          <a:lstStyle>
            <a:lvl1pPr algn="ctr">
              <a:defRPr sz="5400">
                <a:solidFill>
                  <a:schemeClr val="bg1"/>
                </a:solidFill>
              </a:defRPr>
            </a:lvl1pPr>
          </a:lstStyle>
          <a:p>
            <a:r>
              <a:rPr lang="sv-SE"/>
              <a:t>Klicka här för att ändra format</a:t>
            </a:r>
            <a:endParaRPr lang="sv-SE" dirty="0"/>
          </a:p>
        </p:txBody>
      </p:sp>
      <p:sp>
        <p:nvSpPr>
          <p:cNvPr id="3" name="Platshållare för text 2"/>
          <p:cNvSpPr>
            <a:spLocks noGrp="1"/>
          </p:cNvSpPr>
          <p:nvPr>
            <p:ph type="body" idx="1"/>
          </p:nvPr>
        </p:nvSpPr>
        <p:spPr>
          <a:xfrm>
            <a:off x="666000" y="4810125"/>
            <a:ext cx="9608400" cy="1427163"/>
          </a:xfrm>
        </p:spPr>
        <p:txBody>
          <a:bodyPr>
            <a:noAutofit/>
          </a:bodyPr>
          <a:lstStyle>
            <a:lvl1pPr marL="0" indent="0" algn="ctr">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4" name="Platshållare för datum 3"/>
          <p:cNvSpPr>
            <a:spLocks noGrp="1"/>
          </p:cNvSpPr>
          <p:nvPr>
            <p:ph type="dt" sz="half" idx="10"/>
          </p:nvPr>
        </p:nvSpPr>
        <p:spPr/>
        <p:txBody>
          <a:bodyPr/>
          <a:lstStyle>
            <a:lvl1pPr>
              <a:defRPr>
                <a:solidFill>
                  <a:schemeClr val="bg1"/>
                </a:solidFill>
              </a:defRPr>
            </a:lvl1pPr>
          </a:lstStyle>
          <a:p>
            <a:fld id="{D230B7FC-8DD1-423E-8EF4-94D7897E47A9}" type="datetimeFigureOut">
              <a:rPr lang="sv-SE" smtClean="0"/>
              <a:pPr/>
              <a:t>2020-12-03</a:t>
            </a:fld>
            <a:endParaRPr lang="sv-SE" dirty="0"/>
          </a:p>
        </p:txBody>
      </p:sp>
      <p:sp>
        <p:nvSpPr>
          <p:cNvPr id="5" name="Platshållare för sidfot 4"/>
          <p:cNvSpPr>
            <a:spLocks noGrp="1"/>
          </p:cNvSpPr>
          <p:nvPr>
            <p:ph type="ftr" sz="quarter" idx="11"/>
          </p:nvPr>
        </p:nvSpPr>
        <p:spPr/>
        <p:txBody>
          <a:bodyPr/>
          <a:lstStyle>
            <a:lvl1pPr>
              <a:defRPr>
                <a:solidFill>
                  <a:schemeClr val="bg1"/>
                </a:solidFill>
              </a:defRPr>
            </a:lvl1pPr>
          </a:lstStyle>
          <a:p>
            <a:endParaRPr lang="sv-SE" dirty="0"/>
          </a:p>
        </p:txBody>
      </p:sp>
      <p:sp>
        <p:nvSpPr>
          <p:cNvPr id="6" name="Platshållare för bildnummer 5"/>
          <p:cNvSpPr>
            <a:spLocks noGrp="1"/>
          </p:cNvSpPr>
          <p:nvPr>
            <p:ph type="sldNum" sz="quarter" idx="12"/>
          </p:nvPr>
        </p:nvSpPr>
        <p:spPr/>
        <p:txBody>
          <a:bodyPr/>
          <a:lstStyle>
            <a:lvl1pPr>
              <a:defRPr>
                <a:solidFill>
                  <a:schemeClr val="bg1"/>
                </a:solidFill>
              </a:defRPr>
            </a:lvl1pPr>
          </a:lstStyle>
          <a:p>
            <a:fld id="{2A89D212-3966-4D00-A59B-EFC19ACC4594}" type="slidenum">
              <a:rPr lang="sv-SE" smtClean="0"/>
              <a:pPr/>
              <a:t>‹#›</a:t>
            </a:fld>
            <a:endParaRPr lang="sv-SE" dirty="0"/>
          </a:p>
        </p:txBody>
      </p:sp>
    </p:spTree>
    <p:extLst>
      <p:ext uri="{BB962C8B-B14F-4D97-AF65-F5344CB8AC3E}">
        <p14:creationId xmlns:p14="http://schemas.microsoft.com/office/powerpoint/2010/main" val="42405954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innehåll 2"/>
          <p:cNvSpPr>
            <a:spLocks noGrp="1"/>
          </p:cNvSpPr>
          <p:nvPr>
            <p:ph sz="half" idx="1"/>
          </p:nvPr>
        </p:nvSpPr>
        <p:spPr>
          <a:xfrm>
            <a:off x="666000"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5552325"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datum 4"/>
          <p:cNvSpPr>
            <a:spLocks noGrp="1"/>
          </p:cNvSpPr>
          <p:nvPr>
            <p:ph type="dt" sz="half" idx="10"/>
          </p:nvPr>
        </p:nvSpPr>
        <p:spPr/>
        <p:txBody>
          <a:bodyPr/>
          <a:lstStyle/>
          <a:p>
            <a:fld id="{D230B7FC-8DD1-423E-8EF4-94D7897E47A9}" type="datetimeFigureOut">
              <a:rPr lang="sv-SE" smtClean="0"/>
              <a:t>2020-12-03</a:t>
            </a:fld>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7" name="Platshållare för bildnummer 6"/>
          <p:cNvSpPr>
            <a:spLocks noGrp="1"/>
          </p:cNvSpPr>
          <p:nvPr>
            <p:ph type="sldNum" sz="quarter" idx="12"/>
          </p:nvPr>
        </p:nvSpPr>
        <p:spPr/>
        <p:txBody>
          <a:bodyPr/>
          <a:lstStyle/>
          <a:p>
            <a:fld id="{2A89D212-3966-4D00-A59B-EFC19ACC4594}" type="slidenum">
              <a:rPr lang="sv-SE" smtClean="0"/>
              <a:t>‹#›</a:t>
            </a:fld>
            <a:endParaRPr lang="sv-SE" dirty="0"/>
          </a:p>
        </p:txBody>
      </p:sp>
    </p:spTree>
    <p:extLst>
      <p:ext uri="{BB962C8B-B14F-4D97-AF65-F5344CB8AC3E}">
        <p14:creationId xmlns:p14="http://schemas.microsoft.com/office/powerpoint/2010/main" val="321073676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Större höger mörk">
    <p:spTree>
      <p:nvGrpSpPr>
        <p:cNvPr id="1" name=""/>
        <p:cNvGrpSpPr/>
        <p:nvPr/>
      </p:nvGrpSpPr>
      <p:grpSpPr>
        <a:xfrm>
          <a:off x="0" y="0"/>
          <a:ext cx="0" cy="0"/>
          <a:chOff x="0" y="0"/>
          <a:chExt cx="0" cy="0"/>
        </a:xfrm>
      </p:grpSpPr>
      <p:sp>
        <p:nvSpPr>
          <p:cNvPr id="2" name="Rubrik 1"/>
          <p:cNvSpPr>
            <a:spLocks noGrp="1"/>
          </p:cNvSpPr>
          <p:nvPr>
            <p:ph type="title"/>
          </p:nvPr>
        </p:nvSpPr>
        <p:spPr>
          <a:xfrm>
            <a:off x="664234" y="975186"/>
            <a:ext cx="5326992" cy="1112405"/>
          </a:xfrm>
        </p:spPr>
        <p:txBody>
          <a:bodyPr/>
          <a:lstStyle/>
          <a:p>
            <a:r>
              <a:rPr lang="sv-SE"/>
              <a:t>Klicka här för att ändra format</a:t>
            </a:r>
            <a:endParaRPr lang="sv-SE" dirty="0"/>
          </a:p>
        </p:txBody>
      </p:sp>
      <p:sp>
        <p:nvSpPr>
          <p:cNvPr id="3" name="Platshållare för innehåll 2"/>
          <p:cNvSpPr>
            <a:spLocks noGrp="1"/>
          </p:cNvSpPr>
          <p:nvPr>
            <p:ph sz="half" idx="1"/>
          </p:nvPr>
        </p:nvSpPr>
        <p:spPr>
          <a:xfrm>
            <a:off x="666000" y="2494800"/>
            <a:ext cx="5325226"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6095999" y="975186"/>
            <a:ext cx="4172325" cy="5260014"/>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datum 4"/>
          <p:cNvSpPr>
            <a:spLocks noGrp="1"/>
          </p:cNvSpPr>
          <p:nvPr>
            <p:ph type="dt" sz="half" idx="10"/>
          </p:nvPr>
        </p:nvSpPr>
        <p:spPr/>
        <p:txBody>
          <a:bodyPr/>
          <a:lstStyle/>
          <a:p>
            <a:fld id="{D230B7FC-8DD1-423E-8EF4-94D7897E47A9}" type="datetimeFigureOut">
              <a:rPr lang="sv-SE" smtClean="0"/>
              <a:t>2020-12-03</a:t>
            </a:fld>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7" name="Platshållare för bildnummer 6"/>
          <p:cNvSpPr>
            <a:spLocks noGrp="1"/>
          </p:cNvSpPr>
          <p:nvPr>
            <p:ph type="sldNum" sz="quarter" idx="12"/>
          </p:nvPr>
        </p:nvSpPr>
        <p:spPr/>
        <p:txBody>
          <a:bodyPr/>
          <a:lstStyle/>
          <a:p>
            <a:fld id="{2A89D212-3966-4D00-A59B-EFC19ACC4594}" type="slidenum">
              <a:rPr lang="sv-SE" smtClean="0"/>
              <a:t>‹#›</a:t>
            </a:fld>
            <a:endParaRPr lang="sv-SE" dirty="0"/>
          </a:p>
        </p:txBody>
      </p:sp>
    </p:spTree>
    <p:extLst>
      <p:ext uri="{BB962C8B-B14F-4D97-AF65-F5344CB8AC3E}">
        <p14:creationId xmlns:p14="http://schemas.microsoft.com/office/powerpoint/2010/main" val="390491663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666000" y="975600"/>
            <a:ext cx="9608400" cy="1112400"/>
          </a:xfrm>
        </p:spPr>
        <p:txBody>
          <a:bodyPr>
            <a:noAutofit/>
          </a:bodyPr>
          <a:lstStyle/>
          <a:p>
            <a:r>
              <a:rPr lang="sv-SE"/>
              <a:t>Klicka här för att ändra format</a:t>
            </a:r>
            <a:endParaRPr lang="sv-SE" dirty="0"/>
          </a:p>
        </p:txBody>
      </p:sp>
      <p:sp>
        <p:nvSpPr>
          <p:cNvPr id="3" name="Platshållare för text 2"/>
          <p:cNvSpPr>
            <a:spLocks noGrp="1"/>
          </p:cNvSpPr>
          <p:nvPr>
            <p:ph type="body" idx="1"/>
          </p:nvPr>
        </p:nvSpPr>
        <p:spPr>
          <a:xfrm>
            <a:off x="666001" y="2162175"/>
            <a:ext cx="47160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p:cNvSpPr>
            <a:spLocks noGrp="1"/>
          </p:cNvSpPr>
          <p:nvPr>
            <p:ph sz="half" idx="2"/>
          </p:nvPr>
        </p:nvSpPr>
        <p:spPr>
          <a:xfrm>
            <a:off x="666000" y="2845950"/>
            <a:ext cx="4716000" cy="3391337"/>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p:cNvSpPr>
            <a:spLocks noGrp="1"/>
          </p:cNvSpPr>
          <p:nvPr>
            <p:ph type="body" sz="quarter" idx="3"/>
          </p:nvPr>
        </p:nvSpPr>
        <p:spPr>
          <a:xfrm>
            <a:off x="5551200" y="2162175"/>
            <a:ext cx="47232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Platshållare för innehåll 5"/>
          <p:cNvSpPr>
            <a:spLocks noGrp="1"/>
          </p:cNvSpPr>
          <p:nvPr>
            <p:ph sz="quarter" idx="4"/>
          </p:nvPr>
        </p:nvSpPr>
        <p:spPr>
          <a:xfrm>
            <a:off x="5551200" y="2847600"/>
            <a:ext cx="4716000" cy="3391200"/>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7" name="Platshållare för datum 6"/>
          <p:cNvSpPr>
            <a:spLocks noGrp="1"/>
          </p:cNvSpPr>
          <p:nvPr>
            <p:ph type="dt" sz="half" idx="10"/>
          </p:nvPr>
        </p:nvSpPr>
        <p:spPr/>
        <p:txBody>
          <a:bodyPr/>
          <a:lstStyle/>
          <a:p>
            <a:fld id="{D230B7FC-8DD1-423E-8EF4-94D7897E47A9}" type="datetimeFigureOut">
              <a:rPr lang="sv-SE" smtClean="0"/>
              <a:t>2020-12-03</a:t>
            </a:fld>
            <a:endParaRPr lang="sv-SE" dirty="0"/>
          </a:p>
        </p:txBody>
      </p:sp>
      <p:sp>
        <p:nvSpPr>
          <p:cNvPr id="8" name="Platshållare för sidfot 7"/>
          <p:cNvSpPr>
            <a:spLocks noGrp="1"/>
          </p:cNvSpPr>
          <p:nvPr>
            <p:ph type="ftr" sz="quarter" idx="11"/>
          </p:nvPr>
        </p:nvSpPr>
        <p:spPr/>
        <p:txBody>
          <a:bodyPr/>
          <a:lstStyle/>
          <a:p>
            <a:endParaRPr lang="sv-SE" dirty="0"/>
          </a:p>
        </p:txBody>
      </p:sp>
      <p:sp>
        <p:nvSpPr>
          <p:cNvPr id="9" name="Platshållare för bildnummer 8"/>
          <p:cNvSpPr>
            <a:spLocks noGrp="1"/>
          </p:cNvSpPr>
          <p:nvPr>
            <p:ph type="sldNum" sz="quarter" idx="12"/>
          </p:nvPr>
        </p:nvSpPr>
        <p:spPr/>
        <p:txBody>
          <a:bodyPr/>
          <a:lstStyle/>
          <a:p>
            <a:fld id="{2A89D212-3966-4D00-A59B-EFC19ACC4594}" type="slidenum">
              <a:rPr lang="sv-SE" smtClean="0"/>
              <a:t>‹#›</a:t>
            </a:fld>
            <a:endParaRPr lang="sv-SE" dirty="0"/>
          </a:p>
        </p:txBody>
      </p:sp>
    </p:spTree>
    <p:extLst>
      <p:ext uri="{BB962C8B-B14F-4D97-AF65-F5344CB8AC3E}">
        <p14:creationId xmlns:p14="http://schemas.microsoft.com/office/powerpoint/2010/main" val="26016446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666000" y="2746800"/>
            <a:ext cx="9608400" cy="1965600"/>
          </a:xfrm>
        </p:spPr>
        <p:txBody>
          <a:bodyPr anchor="t">
            <a:noAutofit/>
          </a:bodyPr>
          <a:lstStyle>
            <a:lvl1pPr algn="ctr">
              <a:defRPr sz="5400">
                <a:solidFill>
                  <a:schemeClr val="tx1"/>
                </a:solidFill>
              </a:defRPr>
            </a:lvl1pPr>
          </a:lstStyle>
          <a:p>
            <a:r>
              <a:rPr lang="sv-SE" smtClean="0"/>
              <a:t>Klicka här för att ändra format</a:t>
            </a:r>
            <a:endParaRPr lang="sv-SE" dirty="0"/>
          </a:p>
        </p:txBody>
      </p:sp>
      <p:sp>
        <p:nvSpPr>
          <p:cNvPr id="3" name="Platshållare för text 2"/>
          <p:cNvSpPr>
            <a:spLocks noGrp="1"/>
          </p:cNvSpPr>
          <p:nvPr>
            <p:ph type="body" idx="1"/>
          </p:nvPr>
        </p:nvSpPr>
        <p:spPr>
          <a:xfrm>
            <a:off x="666000" y="4810125"/>
            <a:ext cx="9608400" cy="1427163"/>
          </a:xfrm>
        </p:spPr>
        <p:txBody>
          <a:bodyPr>
            <a:noAutofit/>
          </a:bodyPr>
          <a:lstStyle>
            <a:lvl1pPr marL="0" indent="0" algn="ctr">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smtClean="0"/>
              <a:t>Redigera format för bakgrundstext</a:t>
            </a:r>
          </a:p>
        </p:txBody>
      </p:sp>
      <p:sp>
        <p:nvSpPr>
          <p:cNvPr id="4" name="Platshållare för datum 3"/>
          <p:cNvSpPr>
            <a:spLocks noGrp="1"/>
          </p:cNvSpPr>
          <p:nvPr>
            <p:ph type="dt" sz="half" idx="10"/>
          </p:nvPr>
        </p:nvSpPr>
        <p:spPr/>
        <p:txBody>
          <a:bodyPr/>
          <a:lstStyle>
            <a:lvl1pPr>
              <a:defRPr>
                <a:solidFill>
                  <a:schemeClr val="tx1"/>
                </a:solidFill>
              </a:defRPr>
            </a:lvl1pPr>
          </a:lstStyle>
          <a:p>
            <a:fld id="{765C18DA-410A-4124-BB0F-DE8CA676B1E5}" type="datetimeFigureOut">
              <a:rPr lang="sv-SE" smtClean="0"/>
              <a:t>2020-12-03</a:t>
            </a:fld>
            <a:endParaRPr lang="sv-SE" dirty="0"/>
          </a:p>
        </p:txBody>
      </p:sp>
      <p:sp>
        <p:nvSpPr>
          <p:cNvPr id="5" name="Platshållare för sidfot 4"/>
          <p:cNvSpPr>
            <a:spLocks noGrp="1"/>
          </p:cNvSpPr>
          <p:nvPr>
            <p:ph type="ftr" sz="quarter" idx="11"/>
          </p:nvPr>
        </p:nvSpPr>
        <p:spPr/>
        <p:txBody>
          <a:bodyPr/>
          <a:lstStyle>
            <a:lvl1pPr>
              <a:defRPr>
                <a:solidFill>
                  <a:schemeClr val="tx1"/>
                </a:solidFill>
              </a:defRPr>
            </a:lvl1pPr>
          </a:lstStyle>
          <a:p>
            <a:endParaRPr lang="sv-SE" dirty="0"/>
          </a:p>
        </p:txBody>
      </p:sp>
      <p:sp>
        <p:nvSpPr>
          <p:cNvPr id="6" name="Platshållare för bildnummer 5"/>
          <p:cNvSpPr>
            <a:spLocks noGrp="1"/>
          </p:cNvSpPr>
          <p:nvPr>
            <p:ph type="sldNum" sz="quarter" idx="12"/>
          </p:nvPr>
        </p:nvSpPr>
        <p:spPr/>
        <p:txBody>
          <a:bodyPr/>
          <a:lstStyle>
            <a:lvl1pPr>
              <a:defRPr>
                <a:solidFill>
                  <a:schemeClr val="tx1"/>
                </a:solidFill>
              </a:defRPr>
            </a:lvl1pPr>
          </a:lstStyle>
          <a:p>
            <a:fld id="{2DBAD975-63FF-4468-AC34-025F73E043F9}" type="slidenum">
              <a:rPr lang="sv-SE" smtClean="0"/>
              <a:t>‹#›</a:t>
            </a:fld>
            <a:endParaRPr lang="sv-SE" dirty="0"/>
          </a:p>
        </p:txBody>
      </p:sp>
    </p:spTree>
    <p:extLst>
      <p:ext uri="{BB962C8B-B14F-4D97-AF65-F5344CB8AC3E}">
        <p14:creationId xmlns:p14="http://schemas.microsoft.com/office/powerpoint/2010/main" val="183691530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datum 2"/>
          <p:cNvSpPr>
            <a:spLocks noGrp="1"/>
          </p:cNvSpPr>
          <p:nvPr>
            <p:ph type="dt" sz="half" idx="10"/>
          </p:nvPr>
        </p:nvSpPr>
        <p:spPr/>
        <p:txBody>
          <a:bodyPr/>
          <a:lstStyle/>
          <a:p>
            <a:fld id="{D230B7FC-8DD1-423E-8EF4-94D7897E47A9}" type="datetimeFigureOut">
              <a:rPr lang="sv-SE" smtClean="0"/>
              <a:t>2020-12-03</a:t>
            </a:fld>
            <a:endParaRPr lang="sv-SE" dirty="0"/>
          </a:p>
        </p:txBody>
      </p:sp>
      <p:sp>
        <p:nvSpPr>
          <p:cNvPr id="4" name="Platshållare för sidfot 3"/>
          <p:cNvSpPr>
            <a:spLocks noGrp="1"/>
          </p:cNvSpPr>
          <p:nvPr>
            <p:ph type="ftr" sz="quarter" idx="11"/>
          </p:nvPr>
        </p:nvSpPr>
        <p:spPr/>
        <p:txBody>
          <a:bodyPr/>
          <a:lstStyle/>
          <a:p>
            <a:endParaRPr lang="sv-SE" dirty="0"/>
          </a:p>
        </p:txBody>
      </p:sp>
      <p:sp>
        <p:nvSpPr>
          <p:cNvPr id="5" name="Platshållare för bildnummer 4"/>
          <p:cNvSpPr>
            <a:spLocks noGrp="1"/>
          </p:cNvSpPr>
          <p:nvPr>
            <p:ph type="sldNum" sz="quarter" idx="12"/>
          </p:nvPr>
        </p:nvSpPr>
        <p:spPr/>
        <p:txBody>
          <a:bodyPr/>
          <a:lstStyle/>
          <a:p>
            <a:fld id="{2A89D212-3966-4D00-A59B-EFC19ACC4594}" type="slidenum">
              <a:rPr lang="sv-SE" smtClean="0"/>
              <a:t>‹#›</a:t>
            </a:fld>
            <a:endParaRPr lang="sv-SE" dirty="0"/>
          </a:p>
        </p:txBody>
      </p:sp>
    </p:spTree>
    <p:extLst>
      <p:ext uri="{BB962C8B-B14F-4D97-AF65-F5344CB8AC3E}">
        <p14:creationId xmlns:p14="http://schemas.microsoft.com/office/powerpoint/2010/main" val="174875445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D230B7FC-8DD1-423E-8EF4-94D7897E47A9}" type="datetimeFigureOut">
              <a:rPr lang="sv-SE" smtClean="0"/>
              <a:t>2020-12-03</a:t>
            </a:fld>
            <a:endParaRPr lang="sv-SE" dirty="0"/>
          </a:p>
        </p:txBody>
      </p:sp>
      <p:sp>
        <p:nvSpPr>
          <p:cNvPr id="3" name="Platshållare för sidfot 2"/>
          <p:cNvSpPr>
            <a:spLocks noGrp="1"/>
          </p:cNvSpPr>
          <p:nvPr>
            <p:ph type="ftr" sz="quarter" idx="11"/>
          </p:nvPr>
        </p:nvSpPr>
        <p:spPr/>
        <p:txBody>
          <a:bodyPr/>
          <a:lstStyle/>
          <a:p>
            <a:endParaRPr lang="sv-SE" dirty="0"/>
          </a:p>
        </p:txBody>
      </p:sp>
      <p:sp>
        <p:nvSpPr>
          <p:cNvPr id="4" name="Platshållare för bildnummer 3"/>
          <p:cNvSpPr>
            <a:spLocks noGrp="1"/>
          </p:cNvSpPr>
          <p:nvPr>
            <p:ph type="sldNum" sz="quarter" idx="12"/>
          </p:nvPr>
        </p:nvSpPr>
        <p:spPr/>
        <p:txBody>
          <a:bodyPr/>
          <a:lstStyle/>
          <a:p>
            <a:fld id="{2A89D212-3966-4D00-A59B-EFC19ACC4594}" type="slidenum">
              <a:rPr lang="sv-SE" smtClean="0"/>
              <a:t>‹#›</a:t>
            </a:fld>
            <a:endParaRPr lang="sv-SE" dirty="0"/>
          </a:p>
        </p:txBody>
      </p:sp>
    </p:spTree>
    <p:extLst>
      <p:ext uri="{BB962C8B-B14F-4D97-AF65-F5344CB8AC3E}">
        <p14:creationId xmlns:p14="http://schemas.microsoft.com/office/powerpoint/2010/main" val="180242729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66000" y="2746800"/>
            <a:ext cx="9608400" cy="1965600"/>
          </a:xfrm>
        </p:spPr>
        <p:txBody>
          <a:bodyPr anchor="t">
            <a:noAutofit/>
          </a:bodyPr>
          <a:lstStyle>
            <a:lvl1pPr algn="ctr">
              <a:defRPr sz="4400"/>
            </a:lvl1pPr>
          </a:lstStyle>
          <a:p>
            <a:r>
              <a:rPr lang="sv-SE"/>
              <a:t>Klicka här för att ändra format</a:t>
            </a:r>
            <a:endParaRPr lang="sv-SE" dirty="0"/>
          </a:p>
        </p:txBody>
      </p:sp>
      <p:sp>
        <p:nvSpPr>
          <p:cNvPr id="3" name="Underrubrik 2"/>
          <p:cNvSpPr>
            <a:spLocks noGrp="1"/>
          </p:cNvSpPr>
          <p:nvPr>
            <p:ph type="subTitle" idx="1"/>
          </p:nvPr>
        </p:nvSpPr>
        <p:spPr>
          <a:xfrm>
            <a:off x="666000" y="4809600"/>
            <a:ext cx="9608400" cy="1425600"/>
          </a:xfrm>
        </p:spPr>
        <p:txBody>
          <a:bodyPr>
            <a:no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endParaRPr lang="sv-SE" dirty="0"/>
          </a:p>
        </p:txBody>
      </p:sp>
      <p:sp>
        <p:nvSpPr>
          <p:cNvPr id="4" name="Platshållare för datum 3"/>
          <p:cNvSpPr>
            <a:spLocks noGrp="1"/>
          </p:cNvSpPr>
          <p:nvPr>
            <p:ph type="dt" sz="half" idx="10"/>
          </p:nvPr>
        </p:nvSpPr>
        <p:spPr/>
        <p:txBody>
          <a:bodyPr/>
          <a:lstStyle/>
          <a:p>
            <a:fld id="{D230B7FC-8DD1-423E-8EF4-94D7897E47A9}" type="datetimeFigureOut">
              <a:rPr lang="sv-SE" smtClean="0"/>
              <a:t>2020-12-03</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2A89D212-3966-4D00-A59B-EFC19ACC4594}" type="slidenum">
              <a:rPr lang="sv-SE" smtClean="0"/>
              <a:t>‹#›</a:t>
            </a:fld>
            <a:endParaRPr lang="sv-SE" dirty="0"/>
          </a:p>
        </p:txBody>
      </p:sp>
    </p:spTree>
    <p:extLst>
      <p:ext uri="{BB962C8B-B14F-4D97-AF65-F5344CB8AC3E}">
        <p14:creationId xmlns:p14="http://schemas.microsoft.com/office/powerpoint/2010/main" val="31943273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innehåll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D230B7FC-8DD1-423E-8EF4-94D7897E47A9}" type="datetimeFigureOut">
              <a:rPr lang="sv-SE" smtClean="0"/>
              <a:t>2020-12-03</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2A89D212-3966-4D00-A59B-EFC19ACC4594}" type="slidenum">
              <a:rPr lang="sv-SE" smtClean="0"/>
              <a:t>‹#›</a:t>
            </a:fld>
            <a:endParaRPr lang="sv-SE" dirty="0"/>
          </a:p>
        </p:txBody>
      </p:sp>
    </p:spTree>
    <p:extLst>
      <p:ext uri="{BB962C8B-B14F-4D97-AF65-F5344CB8AC3E}">
        <p14:creationId xmlns:p14="http://schemas.microsoft.com/office/powerpoint/2010/main" val="84109376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666000" y="2746800"/>
            <a:ext cx="9608400" cy="1965600"/>
          </a:xfrm>
        </p:spPr>
        <p:txBody>
          <a:bodyPr anchor="t">
            <a:noAutofit/>
          </a:bodyPr>
          <a:lstStyle>
            <a:lvl1pPr algn="ctr">
              <a:defRPr sz="5400">
                <a:solidFill>
                  <a:schemeClr val="bg1"/>
                </a:solidFill>
              </a:defRPr>
            </a:lvl1pPr>
          </a:lstStyle>
          <a:p>
            <a:r>
              <a:rPr lang="sv-SE"/>
              <a:t>Klicka här för att ändra format</a:t>
            </a:r>
            <a:endParaRPr lang="sv-SE" dirty="0"/>
          </a:p>
        </p:txBody>
      </p:sp>
      <p:sp>
        <p:nvSpPr>
          <p:cNvPr id="3" name="Platshållare för text 2"/>
          <p:cNvSpPr>
            <a:spLocks noGrp="1"/>
          </p:cNvSpPr>
          <p:nvPr>
            <p:ph type="body" idx="1"/>
          </p:nvPr>
        </p:nvSpPr>
        <p:spPr>
          <a:xfrm>
            <a:off x="666000" y="4810125"/>
            <a:ext cx="9608400" cy="1427163"/>
          </a:xfrm>
        </p:spPr>
        <p:txBody>
          <a:bodyPr>
            <a:noAutofit/>
          </a:bodyPr>
          <a:lstStyle>
            <a:lvl1pPr marL="0" indent="0" algn="ctr">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4" name="Platshållare för datum 3"/>
          <p:cNvSpPr>
            <a:spLocks noGrp="1"/>
          </p:cNvSpPr>
          <p:nvPr>
            <p:ph type="dt" sz="half" idx="10"/>
          </p:nvPr>
        </p:nvSpPr>
        <p:spPr/>
        <p:txBody>
          <a:bodyPr/>
          <a:lstStyle>
            <a:lvl1pPr>
              <a:defRPr>
                <a:solidFill>
                  <a:schemeClr val="bg1"/>
                </a:solidFill>
              </a:defRPr>
            </a:lvl1pPr>
          </a:lstStyle>
          <a:p>
            <a:fld id="{D230B7FC-8DD1-423E-8EF4-94D7897E47A9}" type="datetimeFigureOut">
              <a:rPr lang="sv-SE" smtClean="0"/>
              <a:pPr/>
              <a:t>2020-12-03</a:t>
            </a:fld>
            <a:endParaRPr lang="sv-SE" dirty="0"/>
          </a:p>
        </p:txBody>
      </p:sp>
      <p:sp>
        <p:nvSpPr>
          <p:cNvPr id="5" name="Platshållare för sidfot 4"/>
          <p:cNvSpPr>
            <a:spLocks noGrp="1"/>
          </p:cNvSpPr>
          <p:nvPr>
            <p:ph type="ftr" sz="quarter" idx="11"/>
          </p:nvPr>
        </p:nvSpPr>
        <p:spPr/>
        <p:txBody>
          <a:bodyPr/>
          <a:lstStyle>
            <a:lvl1pPr>
              <a:defRPr>
                <a:solidFill>
                  <a:schemeClr val="bg1"/>
                </a:solidFill>
              </a:defRPr>
            </a:lvl1pPr>
          </a:lstStyle>
          <a:p>
            <a:endParaRPr lang="sv-SE" dirty="0"/>
          </a:p>
        </p:txBody>
      </p:sp>
      <p:sp>
        <p:nvSpPr>
          <p:cNvPr id="6" name="Platshållare för bildnummer 5"/>
          <p:cNvSpPr>
            <a:spLocks noGrp="1"/>
          </p:cNvSpPr>
          <p:nvPr>
            <p:ph type="sldNum" sz="quarter" idx="12"/>
          </p:nvPr>
        </p:nvSpPr>
        <p:spPr/>
        <p:txBody>
          <a:bodyPr/>
          <a:lstStyle>
            <a:lvl1pPr>
              <a:defRPr>
                <a:solidFill>
                  <a:schemeClr val="bg1"/>
                </a:solidFill>
              </a:defRPr>
            </a:lvl1pPr>
          </a:lstStyle>
          <a:p>
            <a:fld id="{2A89D212-3966-4D00-A59B-EFC19ACC4594}" type="slidenum">
              <a:rPr lang="sv-SE" smtClean="0"/>
              <a:pPr/>
              <a:t>‹#›</a:t>
            </a:fld>
            <a:endParaRPr lang="sv-SE" dirty="0"/>
          </a:p>
        </p:txBody>
      </p:sp>
    </p:spTree>
    <p:extLst>
      <p:ext uri="{BB962C8B-B14F-4D97-AF65-F5344CB8AC3E}">
        <p14:creationId xmlns:p14="http://schemas.microsoft.com/office/powerpoint/2010/main" val="384988658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innehåll 2"/>
          <p:cNvSpPr>
            <a:spLocks noGrp="1"/>
          </p:cNvSpPr>
          <p:nvPr>
            <p:ph sz="half" idx="1"/>
          </p:nvPr>
        </p:nvSpPr>
        <p:spPr>
          <a:xfrm>
            <a:off x="666000"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5552325"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datum 4"/>
          <p:cNvSpPr>
            <a:spLocks noGrp="1"/>
          </p:cNvSpPr>
          <p:nvPr>
            <p:ph type="dt" sz="half" idx="10"/>
          </p:nvPr>
        </p:nvSpPr>
        <p:spPr/>
        <p:txBody>
          <a:bodyPr/>
          <a:lstStyle/>
          <a:p>
            <a:fld id="{D230B7FC-8DD1-423E-8EF4-94D7897E47A9}" type="datetimeFigureOut">
              <a:rPr lang="sv-SE" smtClean="0"/>
              <a:t>2020-12-03</a:t>
            </a:fld>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7" name="Platshållare för bildnummer 6"/>
          <p:cNvSpPr>
            <a:spLocks noGrp="1"/>
          </p:cNvSpPr>
          <p:nvPr>
            <p:ph type="sldNum" sz="quarter" idx="12"/>
          </p:nvPr>
        </p:nvSpPr>
        <p:spPr/>
        <p:txBody>
          <a:bodyPr/>
          <a:lstStyle/>
          <a:p>
            <a:fld id="{2A89D212-3966-4D00-A59B-EFC19ACC4594}" type="slidenum">
              <a:rPr lang="sv-SE" smtClean="0"/>
              <a:t>‹#›</a:t>
            </a:fld>
            <a:endParaRPr lang="sv-SE" dirty="0"/>
          </a:p>
        </p:txBody>
      </p:sp>
    </p:spTree>
    <p:extLst>
      <p:ext uri="{BB962C8B-B14F-4D97-AF65-F5344CB8AC3E}">
        <p14:creationId xmlns:p14="http://schemas.microsoft.com/office/powerpoint/2010/main" val="51135514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Större höger mörk">
    <p:spTree>
      <p:nvGrpSpPr>
        <p:cNvPr id="1" name=""/>
        <p:cNvGrpSpPr/>
        <p:nvPr/>
      </p:nvGrpSpPr>
      <p:grpSpPr>
        <a:xfrm>
          <a:off x="0" y="0"/>
          <a:ext cx="0" cy="0"/>
          <a:chOff x="0" y="0"/>
          <a:chExt cx="0" cy="0"/>
        </a:xfrm>
      </p:grpSpPr>
      <p:sp>
        <p:nvSpPr>
          <p:cNvPr id="2" name="Rubrik 1"/>
          <p:cNvSpPr>
            <a:spLocks noGrp="1"/>
          </p:cNvSpPr>
          <p:nvPr>
            <p:ph type="title"/>
          </p:nvPr>
        </p:nvSpPr>
        <p:spPr>
          <a:xfrm>
            <a:off x="664234" y="975186"/>
            <a:ext cx="5326992" cy="1112405"/>
          </a:xfrm>
        </p:spPr>
        <p:txBody>
          <a:bodyPr/>
          <a:lstStyle/>
          <a:p>
            <a:r>
              <a:rPr lang="sv-SE"/>
              <a:t>Klicka här för att ändra format</a:t>
            </a:r>
            <a:endParaRPr lang="sv-SE" dirty="0"/>
          </a:p>
        </p:txBody>
      </p:sp>
      <p:sp>
        <p:nvSpPr>
          <p:cNvPr id="3" name="Platshållare för innehåll 2"/>
          <p:cNvSpPr>
            <a:spLocks noGrp="1"/>
          </p:cNvSpPr>
          <p:nvPr>
            <p:ph sz="half" idx="1"/>
          </p:nvPr>
        </p:nvSpPr>
        <p:spPr>
          <a:xfrm>
            <a:off x="666000" y="2494800"/>
            <a:ext cx="5325226"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6095999" y="975186"/>
            <a:ext cx="4172325" cy="5260014"/>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datum 4"/>
          <p:cNvSpPr>
            <a:spLocks noGrp="1"/>
          </p:cNvSpPr>
          <p:nvPr>
            <p:ph type="dt" sz="half" idx="10"/>
          </p:nvPr>
        </p:nvSpPr>
        <p:spPr/>
        <p:txBody>
          <a:bodyPr/>
          <a:lstStyle/>
          <a:p>
            <a:fld id="{D230B7FC-8DD1-423E-8EF4-94D7897E47A9}" type="datetimeFigureOut">
              <a:rPr lang="sv-SE" smtClean="0"/>
              <a:t>2020-12-03</a:t>
            </a:fld>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7" name="Platshållare för bildnummer 6"/>
          <p:cNvSpPr>
            <a:spLocks noGrp="1"/>
          </p:cNvSpPr>
          <p:nvPr>
            <p:ph type="sldNum" sz="quarter" idx="12"/>
          </p:nvPr>
        </p:nvSpPr>
        <p:spPr/>
        <p:txBody>
          <a:bodyPr/>
          <a:lstStyle/>
          <a:p>
            <a:fld id="{2A89D212-3966-4D00-A59B-EFC19ACC4594}" type="slidenum">
              <a:rPr lang="sv-SE" smtClean="0"/>
              <a:t>‹#›</a:t>
            </a:fld>
            <a:endParaRPr lang="sv-SE" dirty="0"/>
          </a:p>
        </p:txBody>
      </p:sp>
    </p:spTree>
    <p:extLst>
      <p:ext uri="{BB962C8B-B14F-4D97-AF65-F5344CB8AC3E}">
        <p14:creationId xmlns:p14="http://schemas.microsoft.com/office/powerpoint/2010/main" val="98527592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666000" y="975600"/>
            <a:ext cx="9608400" cy="1112400"/>
          </a:xfrm>
        </p:spPr>
        <p:txBody>
          <a:bodyPr>
            <a:noAutofit/>
          </a:bodyPr>
          <a:lstStyle/>
          <a:p>
            <a:r>
              <a:rPr lang="sv-SE"/>
              <a:t>Klicka här för att ändra format</a:t>
            </a:r>
            <a:endParaRPr lang="sv-SE" dirty="0"/>
          </a:p>
        </p:txBody>
      </p:sp>
      <p:sp>
        <p:nvSpPr>
          <p:cNvPr id="3" name="Platshållare för text 2"/>
          <p:cNvSpPr>
            <a:spLocks noGrp="1"/>
          </p:cNvSpPr>
          <p:nvPr>
            <p:ph type="body" idx="1"/>
          </p:nvPr>
        </p:nvSpPr>
        <p:spPr>
          <a:xfrm>
            <a:off x="666001" y="2162175"/>
            <a:ext cx="47160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p:cNvSpPr>
            <a:spLocks noGrp="1"/>
          </p:cNvSpPr>
          <p:nvPr>
            <p:ph sz="half" idx="2"/>
          </p:nvPr>
        </p:nvSpPr>
        <p:spPr>
          <a:xfrm>
            <a:off x="666000" y="2845950"/>
            <a:ext cx="4716000" cy="3391337"/>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p:cNvSpPr>
            <a:spLocks noGrp="1"/>
          </p:cNvSpPr>
          <p:nvPr>
            <p:ph type="body" sz="quarter" idx="3"/>
          </p:nvPr>
        </p:nvSpPr>
        <p:spPr>
          <a:xfrm>
            <a:off x="5551200" y="2162175"/>
            <a:ext cx="47232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Platshållare för innehåll 5"/>
          <p:cNvSpPr>
            <a:spLocks noGrp="1"/>
          </p:cNvSpPr>
          <p:nvPr>
            <p:ph sz="quarter" idx="4"/>
          </p:nvPr>
        </p:nvSpPr>
        <p:spPr>
          <a:xfrm>
            <a:off x="5551200" y="2847600"/>
            <a:ext cx="4716000" cy="3391200"/>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7" name="Platshållare för datum 6"/>
          <p:cNvSpPr>
            <a:spLocks noGrp="1"/>
          </p:cNvSpPr>
          <p:nvPr>
            <p:ph type="dt" sz="half" idx="10"/>
          </p:nvPr>
        </p:nvSpPr>
        <p:spPr/>
        <p:txBody>
          <a:bodyPr/>
          <a:lstStyle/>
          <a:p>
            <a:fld id="{D230B7FC-8DD1-423E-8EF4-94D7897E47A9}" type="datetimeFigureOut">
              <a:rPr lang="sv-SE" smtClean="0"/>
              <a:t>2020-12-03</a:t>
            </a:fld>
            <a:endParaRPr lang="sv-SE" dirty="0"/>
          </a:p>
        </p:txBody>
      </p:sp>
      <p:sp>
        <p:nvSpPr>
          <p:cNvPr id="8" name="Platshållare för sidfot 7"/>
          <p:cNvSpPr>
            <a:spLocks noGrp="1"/>
          </p:cNvSpPr>
          <p:nvPr>
            <p:ph type="ftr" sz="quarter" idx="11"/>
          </p:nvPr>
        </p:nvSpPr>
        <p:spPr/>
        <p:txBody>
          <a:bodyPr/>
          <a:lstStyle/>
          <a:p>
            <a:endParaRPr lang="sv-SE" dirty="0"/>
          </a:p>
        </p:txBody>
      </p:sp>
      <p:sp>
        <p:nvSpPr>
          <p:cNvPr id="9" name="Platshållare för bildnummer 8"/>
          <p:cNvSpPr>
            <a:spLocks noGrp="1"/>
          </p:cNvSpPr>
          <p:nvPr>
            <p:ph type="sldNum" sz="quarter" idx="12"/>
          </p:nvPr>
        </p:nvSpPr>
        <p:spPr/>
        <p:txBody>
          <a:bodyPr/>
          <a:lstStyle/>
          <a:p>
            <a:fld id="{2A89D212-3966-4D00-A59B-EFC19ACC4594}" type="slidenum">
              <a:rPr lang="sv-SE" smtClean="0"/>
              <a:t>‹#›</a:t>
            </a:fld>
            <a:endParaRPr lang="sv-SE" dirty="0"/>
          </a:p>
        </p:txBody>
      </p:sp>
    </p:spTree>
    <p:extLst>
      <p:ext uri="{BB962C8B-B14F-4D97-AF65-F5344CB8AC3E}">
        <p14:creationId xmlns:p14="http://schemas.microsoft.com/office/powerpoint/2010/main" val="198304884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datum 2"/>
          <p:cNvSpPr>
            <a:spLocks noGrp="1"/>
          </p:cNvSpPr>
          <p:nvPr>
            <p:ph type="dt" sz="half" idx="10"/>
          </p:nvPr>
        </p:nvSpPr>
        <p:spPr/>
        <p:txBody>
          <a:bodyPr/>
          <a:lstStyle/>
          <a:p>
            <a:fld id="{D230B7FC-8DD1-423E-8EF4-94D7897E47A9}" type="datetimeFigureOut">
              <a:rPr lang="sv-SE" smtClean="0"/>
              <a:t>2020-12-03</a:t>
            </a:fld>
            <a:endParaRPr lang="sv-SE" dirty="0"/>
          </a:p>
        </p:txBody>
      </p:sp>
      <p:sp>
        <p:nvSpPr>
          <p:cNvPr id="4" name="Platshållare för sidfot 3"/>
          <p:cNvSpPr>
            <a:spLocks noGrp="1"/>
          </p:cNvSpPr>
          <p:nvPr>
            <p:ph type="ftr" sz="quarter" idx="11"/>
          </p:nvPr>
        </p:nvSpPr>
        <p:spPr/>
        <p:txBody>
          <a:bodyPr/>
          <a:lstStyle/>
          <a:p>
            <a:endParaRPr lang="sv-SE" dirty="0"/>
          </a:p>
        </p:txBody>
      </p:sp>
      <p:sp>
        <p:nvSpPr>
          <p:cNvPr id="5" name="Platshållare för bildnummer 4"/>
          <p:cNvSpPr>
            <a:spLocks noGrp="1"/>
          </p:cNvSpPr>
          <p:nvPr>
            <p:ph type="sldNum" sz="quarter" idx="12"/>
          </p:nvPr>
        </p:nvSpPr>
        <p:spPr/>
        <p:txBody>
          <a:bodyPr/>
          <a:lstStyle/>
          <a:p>
            <a:fld id="{2A89D212-3966-4D00-A59B-EFC19ACC4594}" type="slidenum">
              <a:rPr lang="sv-SE" smtClean="0"/>
              <a:t>‹#›</a:t>
            </a:fld>
            <a:endParaRPr lang="sv-SE" dirty="0"/>
          </a:p>
        </p:txBody>
      </p:sp>
    </p:spTree>
    <p:extLst>
      <p:ext uri="{BB962C8B-B14F-4D97-AF65-F5344CB8AC3E}">
        <p14:creationId xmlns:p14="http://schemas.microsoft.com/office/powerpoint/2010/main" val="96140491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D230B7FC-8DD1-423E-8EF4-94D7897E47A9}" type="datetimeFigureOut">
              <a:rPr lang="sv-SE" smtClean="0"/>
              <a:t>2020-12-03</a:t>
            </a:fld>
            <a:endParaRPr lang="sv-SE" dirty="0"/>
          </a:p>
        </p:txBody>
      </p:sp>
      <p:sp>
        <p:nvSpPr>
          <p:cNvPr id="3" name="Platshållare för sidfot 2"/>
          <p:cNvSpPr>
            <a:spLocks noGrp="1"/>
          </p:cNvSpPr>
          <p:nvPr>
            <p:ph type="ftr" sz="quarter" idx="11"/>
          </p:nvPr>
        </p:nvSpPr>
        <p:spPr/>
        <p:txBody>
          <a:bodyPr/>
          <a:lstStyle/>
          <a:p>
            <a:endParaRPr lang="sv-SE" dirty="0"/>
          </a:p>
        </p:txBody>
      </p:sp>
      <p:sp>
        <p:nvSpPr>
          <p:cNvPr id="4" name="Platshållare för bildnummer 3"/>
          <p:cNvSpPr>
            <a:spLocks noGrp="1"/>
          </p:cNvSpPr>
          <p:nvPr>
            <p:ph type="sldNum" sz="quarter" idx="12"/>
          </p:nvPr>
        </p:nvSpPr>
        <p:spPr/>
        <p:txBody>
          <a:bodyPr/>
          <a:lstStyle/>
          <a:p>
            <a:fld id="{2A89D212-3966-4D00-A59B-EFC19ACC4594}" type="slidenum">
              <a:rPr lang="sv-SE" smtClean="0"/>
              <a:t>‹#›</a:t>
            </a:fld>
            <a:endParaRPr lang="sv-SE" dirty="0"/>
          </a:p>
        </p:txBody>
      </p:sp>
    </p:spTree>
    <p:extLst>
      <p:ext uri="{BB962C8B-B14F-4D97-AF65-F5344CB8AC3E}">
        <p14:creationId xmlns:p14="http://schemas.microsoft.com/office/powerpoint/2010/main" val="21453895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dirty="0"/>
          </a:p>
        </p:txBody>
      </p:sp>
      <p:sp>
        <p:nvSpPr>
          <p:cNvPr id="3" name="Platshållare för innehåll 2"/>
          <p:cNvSpPr>
            <a:spLocks noGrp="1"/>
          </p:cNvSpPr>
          <p:nvPr>
            <p:ph sz="half" idx="1"/>
          </p:nvPr>
        </p:nvSpPr>
        <p:spPr>
          <a:xfrm>
            <a:off x="666000" y="2494800"/>
            <a:ext cx="4716000" cy="3740400"/>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4" name="Platshållare för innehåll 3"/>
          <p:cNvSpPr>
            <a:spLocks noGrp="1"/>
          </p:cNvSpPr>
          <p:nvPr>
            <p:ph sz="half" idx="2"/>
          </p:nvPr>
        </p:nvSpPr>
        <p:spPr>
          <a:xfrm>
            <a:off x="5552325" y="2494800"/>
            <a:ext cx="4716000" cy="3740400"/>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5" name="Platshållare för datum 4"/>
          <p:cNvSpPr>
            <a:spLocks noGrp="1"/>
          </p:cNvSpPr>
          <p:nvPr>
            <p:ph type="dt" sz="half" idx="10"/>
          </p:nvPr>
        </p:nvSpPr>
        <p:spPr/>
        <p:txBody>
          <a:bodyPr/>
          <a:lstStyle/>
          <a:p>
            <a:fld id="{765C18DA-410A-4124-BB0F-DE8CA676B1E5}" type="datetimeFigureOut">
              <a:rPr lang="sv-SE" smtClean="0"/>
              <a:t>2020-12-03</a:t>
            </a:fld>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7" name="Platshållare för bildnummer 6"/>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223523978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66000" y="2746800"/>
            <a:ext cx="9608400" cy="1965600"/>
          </a:xfrm>
        </p:spPr>
        <p:txBody>
          <a:bodyPr anchor="t">
            <a:noAutofit/>
          </a:bodyPr>
          <a:lstStyle>
            <a:lvl1pPr algn="ctr">
              <a:defRPr sz="4400"/>
            </a:lvl1pPr>
          </a:lstStyle>
          <a:p>
            <a:r>
              <a:rPr lang="sv-SE"/>
              <a:t>Klicka här för att ändra format</a:t>
            </a:r>
            <a:endParaRPr lang="sv-SE" dirty="0"/>
          </a:p>
        </p:txBody>
      </p:sp>
      <p:sp>
        <p:nvSpPr>
          <p:cNvPr id="3" name="Underrubrik 2"/>
          <p:cNvSpPr>
            <a:spLocks noGrp="1"/>
          </p:cNvSpPr>
          <p:nvPr>
            <p:ph type="subTitle" idx="1"/>
          </p:nvPr>
        </p:nvSpPr>
        <p:spPr>
          <a:xfrm>
            <a:off x="666000" y="4809600"/>
            <a:ext cx="9608400" cy="1425600"/>
          </a:xfrm>
        </p:spPr>
        <p:txBody>
          <a:bodyPr>
            <a:no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endParaRPr lang="sv-SE" dirty="0"/>
          </a:p>
        </p:txBody>
      </p:sp>
      <p:sp>
        <p:nvSpPr>
          <p:cNvPr id="4" name="Platshållare för datum 3"/>
          <p:cNvSpPr>
            <a:spLocks noGrp="1"/>
          </p:cNvSpPr>
          <p:nvPr>
            <p:ph type="dt" sz="half" idx="10"/>
          </p:nvPr>
        </p:nvSpPr>
        <p:spPr/>
        <p:txBody>
          <a:bodyPr/>
          <a:lstStyle/>
          <a:p>
            <a:fld id="{D230B7FC-8DD1-423E-8EF4-94D7897E47A9}" type="datetimeFigureOut">
              <a:rPr lang="sv-SE" smtClean="0"/>
              <a:t>2020-12-03</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2A89D212-3966-4D00-A59B-EFC19ACC4594}" type="slidenum">
              <a:rPr lang="sv-SE" smtClean="0"/>
              <a:t>‹#›</a:t>
            </a:fld>
            <a:endParaRPr lang="sv-SE" dirty="0"/>
          </a:p>
        </p:txBody>
      </p:sp>
    </p:spTree>
    <p:extLst>
      <p:ext uri="{BB962C8B-B14F-4D97-AF65-F5344CB8AC3E}">
        <p14:creationId xmlns:p14="http://schemas.microsoft.com/office/powerpoint/2010/main" val="402220871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innehåll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D230B7FC-8DD1-423E-8EF4-94D7897E47A9}" type="datetimeFigureOut">
              <a:rPr lang="sv-SE" smtClean="0"/>
              <a:t>2020-12-03</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2A89D212-3966-4D00-A59B-EFC19ACC4594}" type="slidenum">
              <a:rPr lang="sv-SE" smtClean="0"/>
              <a:t>‹#›</a:t>
            </a:fld>
            <a:endParaRPr lang="sv-SE" dirty="0"/>
          </a:p>
        </p:txBody>
      </p:sp>
    </p:spTree>
    <p:extLst>
      <p:ext uri="{BB962C8B-B14F-4D97-AF65-F5344CB8AC3E}">
        <p14:creationId xmlns:p14="http://schemas.microsoft.com/office/powerpoint/2010/main" val="403194649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666000" y="2746800"/>
            <a:ext cx="9608400" cy="1965600"/>
          </a:xfrm>
        </p:spPr>
        <p:txBody>
          <a:bodyPr anchor="t">
            <a:noAutofit/>
          </a:bodyPr>
          <a:lstStyle>
            <a:lvl1pPr algn="ctr">
              <a:defRPr sz="5400">
                <a:solidFill>
                  <a:schemeClr val="bg1"/>
                </a:solidFill>
              </a:defRPr>
            </a:lvl1pPr>
          </a:lstStyle>
          <a:p>
            <a:r>
              <a:rPr lang="sv-SE"/>
              <a:t>Klicka här för att ändra format</a:t>
            </a:r>
            <a:endParaRPr lang="sv-SE" dirty="0"/>
          </a:p>
        </p:txBody>
      </p:sp>
      <p:sp>
        <p:nvSpPr>
          <p:cNvPr id="3" name="Platshållare för text 2"/>
          <p:cNvSpPr>
            <a:spLocks noGrp="1"/>
          </p:cNvSpPr>
          <p:nvPr>
            <p:ph type="body" idx="1"/>
          </p:nvPr>
        </p:nvSpPr>
        <p:spPr>
          <a:xfrm>
            <a:off x="666000" y="4810125"/>
            <a:ext cx="9608400" cy="1427163"/>
          </a:xfrm>
        </p:spPr>
        <p:txBody>
          <a:bodyPr>
            <a:noAutofit/>
          </a:bodyPr>
          <a:lstStyle>
            <a:lvl1pPr marL="0" indent="0" algn="ctr">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4" name="Platshållare för datum 3"/>
          <p:cNvSpPr>
            <a:spLocks noGrp="1"/>
          </p:cNvSpPr>
          <p:nvPr>
            <p:ph type="dt" sz="half" idx="10"/>
          </p:nvPr>
        </p:nvSpPr>
        <p:spPr/>
        <p:txBody>
          <a:bodyPr/>
          <a:lstStyle>
            <a:lvl1pPr>
              <a:defRPr>
                <a:solidFill>
                  <a:schemeClr val="bg1"/>
                </a:solidFill>
              </a:defRPr>
            </a:lvl1pPr>
          </a:lstStyle>
          <a:p>
            <a:fld id="{D230B7FC-8DD1-423E-8EF4-94D7897E47A9}" type="datetimeFigureOut">
              <a:rPr lang="sv-SE" smtClean="0"/>
              <a:pPr/>
              <a:t>2020-12-03</a:t>
            </a:fld>
            <a:endParaRPr lang="sv-SE" dirty="0"/>
          </a:p>
        </p:txBody>
      </p:sp>
      <p:sp>
        <p:nvSpPr>
          <p:cNvPr id="5" name="Platshållare för sidfot 4"/>
          <p:cNvSpPr>
            <a:spLocks noGrp="1"/>
          </p:cNvSpPr>
          <p:nvPr>
            <p:ph type="ftr" sz="quarter" idx="11"/>
          </p:nvPr>
        </p:nvSpPr>
        <p:spPr/>
        <p:txBody>
          <a:bodyPr/>
          <a:lstStyle>
            <a:lvl1pPr>
              <a:defRPr>
                <a:solidFill>
                  <a:schemeClr val="bg1"/>
                </a:solidFill>
              </a:defRPr>
            </a:lvl1pPr>
          </a:lstStyle>
          <a:p>
            <a:endParaRPr lang="sv-SE" dirty="0"/>
          </a:p>
        </p:txBody>
      </p:sp>
      <p:sp>
        <p:nvSpPr>
          <p:cNvPr id="6" name="Platshållare för bildnummer 5"/>
          <p:cNvSpPr>
            <a:spLocks noGrp="1"/>
          </p:cNvSpPr>
          <p:nvPr>
            <p:ph type="sldNum" sz="quarter" idx="12"/>
          </p:nvPr>
        </p:nvSpPr>
        <p:spPr/>
        <p:txBody>
          <a:bodyPr/>
          <a:lstStyle>
            <a:lvl1pPr>
              <a:defRPr>
                <a:solidFill>
                  <a:schemeClr val="bg1"/>
                </a:solidFill>
              </a:defRPr>
            </a:lvl1pPr>
          </a:lstStyle>
          <a:p>
            <a:fld id="{2A89D212-3966-4D00-A59B-EFC19ACC4594}" type="slidenum">
              <a:rPr lang="sv-SE" smtClean="0"/>
              <a:pPr/>
              <a:t>‹#›</a:t>
            </a:fld>
            <a:endParaRPr lang="sv-SE" dirty="0"/>
          </a:p>
        </p:txBody>
      </p:sp>
    </p:spTree>
    <p:extLst>
      <p:ext uri="{BB962C8B-B14F-4D97-AF65-F5344CB8AC3E}">
        <p14:creationId xmlns:p14="http://schemas.microsoft.com/office/powerpoint/2010/main" val="278666302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innehåll 2"/>
          <p:cNvSpPr>
            <a:spLocks noGrp="1"/>
          </p:cNvSpPr>
          <p:nvPr>
            <p:ph sz="half" idx="1"/>
          </p:nvPr>
        </p:nvSpPr>
        <p:spPr>
          <a:xfrm>
            <a:off x="666000"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5552325"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datum 4"/>
          <p:cNvSpPr>
            <a:spLocks noGrp="1"/>
          </p:cNvSpPr>
          <p:nvPr>
            <p:ph type="dt" sz="half" idx="10"/>
          </p:nvPr>
        </p:nvSpPr>
        <p:spPr/>
        <p:txBody>
          <a:bodyPr/>
          <a:lstStyle/>
          <a:p>
            <a:fld id="{D230B7FC-8DD1-423E-8EF4-94D7897E47A9}" type="datetimeFigureOut">
              <a:rPr lang="sv-SE" smtClean="0"/>
              <a:t>2020-12-03</a:t>
            </a:fld>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7" name="Platshållare för bildnummer 6"/>
          <p:cNvSpPr>
            <a:spLocks noGrp="1"/>
          </p:cNvSpPr>
          <p:nvPr>
            <p:ph type="sldNum" sz="quarter" idx="12"/>
          </p:nvPr>
        </p:nvSpPr>
        <p:spPr/>
        <p:txBody>
          <a:bodyPr/>
          <a:lstStyle/>
          <a:p>
            <a:fld id="{2A89D212-3966-4D00-A59B-EFC19ACC4594}" type="slidenum">
              <a:rPr lang="sv-SE" smtClean="0"/>
              <a:t>‹#›</a:t>
            </a:fld>
            <a:endParaRPr lang="sv-SE" dirty="0"/>
          </a:p>
        </p:txBody>
      </p:sp>
    </p:spTree>
    <p:extLst>
      <p:ext uri="{BB962C8B-B14F-4D97-AF65-F5344CB8AC3E}">
        <p14:creationId xmlns:p14="http://schemas.microsoft.com/office/powerpoint/2010/main" val="302661151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Större höger mörk">
    <p:spTree>
      <p:nvGrpSpPr>
        <p:cNvPr id="1" name=""/>
        <p:cNvGrpSpPr/>
        <p:nvPr/>
      </p:nvGrpSpPr>
      <p:grpSpPr>
        <a:xfrm>
          <a:off x="0" y="0"/>
          <a:ext cx="0" cy="0"/>
          <a:chOff x="0" y="0"/>
          <a:chExt cx="0" cy="0"/>
        </a:xfrm>
      </p:grpSpPr>
      <p:sp>
        <p:nvSpPr>
          <p:cNvPr id="2" name="Rubrik 1"/>
          <p:cNvSpPr>
            <a:spLocks noGrp="1"/>
          </p:cNvSpPr>
          <p:nvPr>
            <p:ph type="title"/>
          </p:nvPr>
        </p:nvSpPr>
        <p:spPr>
          <a:xfrm>
            <a:off x="664234" y="975186"/>
            <a:ext cx="5326992" cy="1112405"/>
          </a:xfrm>
        </p:spPr>
        <p:txBody>
          <a:bodyPr/>
          <a:lstStyle/>
          <a:p>
            <a:r>
              <a:rPr lang="sv-SE"/>
              <a:t>Klicka här för att ändra format</a:t>
            </a:r>
            <a:endParaRPr lang="sv-SE" dirty="0"/>
          </a:p>
        </p:txBody>
      </p:sp>
      <p:sp>
        <p:nvSpPr>
          <p:cNvPr id="3" name="Platshållare för innehåll 2"/>
          <p:cNvSpPr>
            <a:spLocks noGrp="1"/>
          </p:cNvSpPr>
          <p:nvPr>
            <p:ph sz="half" idx="1"/>
          </p:nvPr>
        </p:nvSpPr>
        <p:spPr>
          <a:xfrm>
            <a:off x="666000" y="2494800"/>
            <a:ext cx="5325226"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6095999" y="975186"/>
            <a:ext cx="4172325" cy="5260014"/>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datum 4"/>
          <p:cNvSpPr>
            <a:spLocks noGrp="1"/>
          </p:cNvSpPr>
          <p:nvPr>
            <p:ph type="dt" sz="half" idx="10"/>
          </p:nvPr>
        </p:nvSpPr>
        <p:spPr/>
        <p:txBody>
          <a:bodyPr/>
          <a:lstStyle/>
          <a:p>
            <a:fld id="{D230B7FC-8DD1-423E-8EF4-94D7897E47A9}" type="datetimeFigureOut">
              <a:rPr lang="sv-SE" smtClean="0"/>
              <a:t>2020-12-03</a:t>
            </a:fld>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7" name="Platshållare för bildnummer 6"/>
          <p:cNvSpPr>
            <a:spLocks noGrp="1"/>
          </p:cNvSpPr>
          <p:nvPr>
            <p:ph type="sldNum" sz="quarter" idx="12"/>
          </p:nvPr>
        </p:nvSpPr>
        <p:spPr/>
        <p:txBody>
          <a:bodyPr/>
          <a:lstStyle/>
          <a:p>
            <a:fld id="{2A89D212-3966-4D00-A59B-EFC19ACC4594}" type="slidenum">
              <a:rPr lang="sv-SE" smtClean="0"/>
              <a:t>‹#›</a:t>
            </a:fld>
            <a:endParaRPr lang="sv-SE" dirty="0"/>
          </a:p>
        </p:txBody>
      </p:sp>
    </p:spTree>
    <p:extLst>
      <p:ext uri="{BB962C8B-B14F-4D97-AF65-F5344CB8AC3E}">
        <p14:creationId xmlns:p14="http://schemas.microsoft.com/office/powerpoint/2010/main" val="117459142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666000" y="975600"/>
            <a:ext cx="9608400" cy="1112400"/>
          </a:xfrm>
        </p:spPr>
        <p:txBody>
          <a:bodyPr>
            <a:noAutofit/>
          </a:bodyPr>
          <a:lstStyle/>
          <a:p>
            <a:r>
              <a:rPr lang="sv-SE"/>
              <a:t>Klicka här för att ändra format</a:t>
            </a:r>
            <a:endParaRPr lang="sv-SE" dirty="0"/>
          </a:p>
        </p:txBody>
      </p:sp>
      <p:sp>
        <p:nvSpPr>
          <p:cNvPr id="3" name="Platshållare för text 2"/>
          <p:cNvSpPr>
            <a:spLocks noGrp="1"/>
          </p:cNvSpPr>
          <p:nvPr>
            <p:ph type="body" idx="1"/>
          </p:nvPr>
        </p:nvSpPr>
        <p:spPr>
          <a:xfrm>
            <a:off x="666001" y="2162175"/>
            <a:ext cx="47160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p:cNvSpPr>
            <a:spLocks noGrp="1"/>
          </p:cNvSpPr>
          <p:nvPr>
            <p:ph sz="half" idx="2"/>
          </p:nvPr>
        </p:nvSpPr>
        <p:spPr>
          <a:xfrm>
            <a:off x="666000" y="2845950"/>
            <a:ext cx="4716000" cy="3391337"/>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p:cNvSpPr>
            <a:spLocks noGrp="1"/>
          </p:cNvSpPr>
          <p:nvPr>
            <p:ph type="body" sz="quarter" idx="3"/>
          </p:nvPr>
        </p:nvSpPr>
        <p:spPr>
          <a:xfrm>
            <a:off x="5551200" y="2162175"/>
            <a:ext cx="47232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Platshållare för innehåll 5"/>
          <p:cNvSpPr>
            <a:spLocks noGrp="1"/>
          </p:cNvSpPr>
          <p:nvPr>
            <p:ph sz="quarter" idx="4"/>
          </p:nvPr>
        </p:nvSpPr>
        <p:spPr>
          <a:xfrm>
            <a:off x="5551200" y="2847600"/>
            <a:ext cx="4716000" cy="3391200"/>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7" name="Platshållare för datum 6"/>
          <p:cNvSpPr>
            <a:spLocks noGrp="1"/>
          </p:cNvSpPr>
          <p:nvPr>
            <p:ph type="dt" sz="half" idx="10"/>
          </p:nvPr>
        </p:nvSpPr>
        <p:spPr/>
        <p:txBody>
          <a:bodyPr/>
          <a:lstStyle/>
          <a:p>
            <a:fld id="{D230B7FC-8DD1-423E-8EF4-94D7897E47A9}" type="datetimeFigureOut">
              <a:rPr lang="sv-SE" smtClean="0"/>
              <a:t>2020-12-03</a:t>
            </a:fld>
            <a:endParaRPr lang="sv-SE" dirty="0"/>
          </a:p>
        </p:txBody>
      </p:sp>
      <p:sp>
        <p:nvSpPr>
          <p:cNvPr id="8" name="Platshållare för sidfot 7"/>
          <p:cNvSpPr>
            <a:spLocks noGrp="1"/>
          </p:cNvSpPr>
          <p:nvPr>
            <p:ph type="ftr" sz="quarter" idx="11"/>
          </p:nvPr>
        </p:nvSpPr>
        <p:spPr/>
        <p:txBody>
          <a:bodyPr/>
          <a:lstStyle/>
          <a:p>
            <a:endParaRPr lang="sv-SE" dirty="0"/>
          </a:p>
        </p:txBody>
      </p:sp>
      <p:sp>
        <p:nvSpPr>
          <p:cNvPr id="9" name="Platshållare för bildnummer 8"/>
          <p:cNvSpPr>
            <a:spLocks noGrp="1"/>
          </p:cNvSpPr>
          <p:nvPr>
            <p:ph type="sldNum" sz="quarter" idx="12"/>
          </p:nvPr>
        </p:nvSpPr>
        <p:spPr/>
        <p:txBody>
          <a:bodyPr/>
          <a:lstStyle/>
          <a:p>
            <a:fld id="{2A89D212-3966-4D00-A59B-EFC19ACC4594}" type="slidenum">
              <a:rPr lang="sv-SE" smtClean="0"/>
              <a:t>‹#›</a:t>
            </a:fld>
            <a:endParaRPr lang="sv-SE" dirty="0"/>
          </a:p>
        </p:txBody>
      </p:sp>
    </p:spTree>
    <p:extLst>
      <p:ext uri="{BB962C8B-B14F-4D97-AF65-F5344CB8AC3E}">
        <p14:creationId xmlns:p14="http://schemas.microsoft.com/office/powerpoint/2010/main" val="46862245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datum 2"/>
          <p:cNvSpPr>
            <a:spLocks noGrp="1"/>
          </p:cNvSpPr>
          <p:nvPr>
            <p:ph type="dt" sz="half" idx="10"/>
          </p:nvPr>
        </p:nvSpPr>
        <p:spPr/>
        <p:txBody>
          <a:bodyPr/>
          <a:lstStyle/>
          <a:p>
            <a:fld id="{D230B7FC-8DD1-423E-8EF4-94D7897E47A9}" type="datetimeFigureOut">
              <a:rPr lang="sv-SE" smtClean="0"/>
              <a:t>2020-12-03</a:t>
            </a:fld>
            <a:endParaRPr lang="sv-SE" dirty="0"/>
          </a:p>
        </p:txBody>
      </p:sp>
      <p:sp>
        <p:nvSpPr>
          <p:cNvPr id="4" name="Platshållare för sidfot 3"/>
          <p:cNvSpPr>
            <a:spLocks noGrp="1"/>
          </p:cNvSpPr>
          <p:nvPr>
            <p:ph type="ftr" sz="quarter" idx="11"/>
          </p:nvPr>
        </p:nvSpPr>
        <p:spPr/>
        <p:txBody>
          <a:bodyPr/>
          <a:lstStyle/>
          <a:p>
            <a:endParaRPr lang="sv-SE" dirty="0"/>
          </a:p>
        </p:txBody>
      </p:sp>
      <p:sp>
        <p:nvSpPr>
          <p:cNvPr id="5" name="Platshållare för bildnummer 4"/>
          <p:cNvSpPr>
            <a:spLocks noGrp="1"/>
          </p:cNvSpPr>
          <p:nvPr>
            <p:ph type="sldNum" sz="quarter" idx="12"/>
          </p:nvPr>
        </p:nvSpPr>
        <p:spPr/>
        <p:txBody>
          <a:bodyPr/>
          <a:lstStyle/>
          <a:p>
            <a:fld id="{2A89D212-3966-4D00-A59B-EFC19ACC4594}" type="slidenum">
              <a:rPr lang="sv-SE" smtClean="0"/>
              <a:t>‹#›</a:t>
            </a:fld>
            <a:endParaRPr lang="sv-SE" dirty="0"/>
          </a:p>
        </p:txBody>
      </p:sp>
    </p:spTree>
    <p:extLst>
      <p:ext uri="{BB962C8B-B14F-4D97-AF65-F5344CB8AC3E}">
        <p14:creationId xmlns:p14="http://schemas.microsoft.com/office/powerpoint/2010/main" val="44518898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D230B7FC-8DD1-423E-8EF4-94D7897E47A9}" type="datetimeFigureOut">
              <a:rPr lang="sv-SE" smtClean="0"/>
              <a:t>2020-12-03</a:t>
            </a:fld>
            <a:endParaRPr lang="sv-SE" dirty="0"/>
          </a:p>
        </p:txBody>
      </p:sp>
      <p:sp>
        <p:nvSpPr>
          <p:cNvPr id="3" name="Platshållare för sidfot 2"/>
          <p:cNvSpPr>
            <a:spLocks noGrp="1"/>
          </p:cNvSpPr>
          <p:nvPr>
            <p:ph type="ftr" sz="quarter" idx="11"/>
          </p:nvPr>
        </p:nvSpPr>
        <p:spPr/>
        <p:txBody>
          <a:bodyPr/>
          <a:lstStyle/>
          <a:p>
            <a:endParaRPr lang="sv-SE" dirty="0"/>
          </a:p>
        </p:txBody>
      </p:sp>
      <p:sp>
        <p:nvSpPr>
          <p:cNvPr id="4" name="Platshållare för bildnummer 3"/>
          <p:cNvSpPr>
            <a:spLocks noGrp="1"/>
          </p:cNvSpPr>
          <p:nvPr>
            <p:ph type="sldNum" sz="quarter" idx="12"/>
          </p:nvPr>
        </p:nvSpPr>
        <p:spPr/>
        <p:txBody>
          <a:bodyPr/>
          <a:lstStyle/>
          <a:p>
            <a:fld id="{2A89D212-3966-4D00-A59B-EFC19ACC4594}" type="slidenum">
              <a:rPr lang="sv-SE" smtClean="0"/>
              <a:t>‹#›</a:t>
            </a:fld>
            <a:endParaRPr lang="sv-SE" dirty="0"/>
          </a:p>
        </p:txBody>
      </p:sp>
    </p:spTree>
    <p:extLst>
      <p:ext uri="{BB962C8B-B14F-4D97-AF65-F5344CB8AC3E}">
        <p14:creationId xmlns:p14="http://schemas.microsoft.com/office/powerpoint/2010/main" val="7496459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Större höger">
    <p:spTree>
      <p:nvGrpSpPr>
        <p:cNvPr id="1" name=""/>
        <p:cNvGrpSpPr/>
        <p:nvPr/>
      </p:nvGrpSpPr>
      <p:grpSpPr>
        <a:xfrm>
          <a:off x="0" y="0"/>
          <a:ext cx="0" cy="0"/>
          <a:chOff x="0" y="0"/>
          <a:chExt cx="0" cy="0"/>
        </a:xfrm>
      </p:grpSpPr>
      <p:sp>
        <p:nvSpPr>
          <p:cNvPr id="2" name="Rubrik 1"/>
          <p:cNvSpPr>
            <a:spLocks noGrp="1"/>
          </p:cNvSpPr>
          <p:nvPr>
            <p:ph type="title"/>
          </p:nvPr>
        </p:nvSpPr>
        <p:spPr>
          <a:xfrm>
            <a:off x="664234" y="874602"/>
            <a:ext cx="5326992" cy="1228518"/>
          </a:xfrm>
        </p:spPr>
        <p:txBody>
          <a:bodyPr/>
          <a:lstStyle/>
          <a:p>
            <a:r>
              <a:rPr lang="sv-SE" smtClean="0"/>
              <a:t>Klicka här för att ändra format</a:t>
            </a:r>
            <a:endParaRPr lang="sv-SE" dirty="0"/>
          </a:p>
        </p:txBody>
      </p:sp>
      <p:sp>
        <p:nvSpPr>
          <p:cNvPr id="3" name="Platshållare för innehåll 2"/>
          <p:cNvSpPr>
            <a:spLocks noGrp="1"/>
          </p:cNvSpPr>
          <p:nvPr>
            <p:ph sz="half" idx="1"/>
          </p:nvPr>
        </p:nvSpPr>
        <p:spPr>
          <a:xfrm>
            <a:off x="666000" y="2494800"/>
            <a:ext cx="5325226" cy="3740400"/>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4" name="Platshållare för innehåll 3"/>
          <p:cNvSpPr>
            <a:spLocks noGrp="1"/>
          </p:cNvSpPr>
          <p:nvPr>
            <p:ph sz="half" idx="2"/>
          </p:nvPr>
        </p:nvSpPr>
        <p:spPr>
          <a:xfrm>
            <a:off x="6095999" y="874602"/>
            <a:ext cx="4172325" cy="5360598"/>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5" name="Platshållare för datum 4"/>
          <p:cNvSpPr>
            <a:spLocks noGrp="1"/>
          </p:cNvSpPr>
          <p:nvPr>
            <p:ph type="dt" sz="half" idx="10"/>
          </p:nvPr>
        </p:nvSpPr>
        <p:spPr/>
        <p:txBody>
          <a:bodyPr/>
          <a:lstStyle/>
          <a:p>
            <a:fld id="{765C18DA-410A-4124-BB0F-DE8CA676B1E5}" type="datetimeFigureOut">
              <a:rPr lang="sv-SE" smtClean="0"/>
              <a:t>2020-12-03</a:t>
            </a:fld>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7" name="Platshållare för bildnummer 6"/>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2384998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666000" y="875015"/>
            <a:ext cx="9608400" cy="1228105"/>
          </a:xfrm>
        </p:spPr>
        <p:txBody>
          <a:bodyPr>
            <a:noAutofit/>
          </a:bodyPr>
          <a:lstStyle/>
          <a:p>
            <a:r>
              <a:rPr lang="sv-SE" smtClean="0"/>
              <a:t>Klicka här för att ändra format</a:t>
            </a:r>
            <a:endParaRPr lang="sv-SE" dirty="0"/>
          </a:p>
        </p:txBody>
      </p:sp>
      <p:sp>
        <p:nvSpPr>
          <p:cNvPr id="3" name="Platshållare för text 2"/>
          <p:cNvSpPr>
            <a:spLocks noGrp="1"/>
          </p:cNvSpPr>
          <p:nvPr>
            <p:ph type="body" idx="1"/>
          </p:nvPr>
        </p:nvSpPr>
        <p:spPr>
          <a:xfrm>
            <a:off x="666001" y="2162175"/>
            <a:ext cx="47160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Redigera format för bakgrundstext</a:t>
            </a:r>
          </a:p>
        </p:txBody>
      </p:sp>
      <p:sp>
        <p:nvSpPr>
          <p:cNvPr id="4" name="Platshållare för innehåll 3"/>
          <p:cNvSpPr>
            <a:spLocks noGrp="1"/>
          </p:cNvSpPr>
          <p:nvPr>
            <p:ph sz="half" idx="2"/>
          </p:nvPr>
        </p:nvSpPr>
        <p:spPr>
          <a:xfrm>
            <a:off x="666000" y="2845950"/>
            <a:ext cx="4716000" cy="3391337"/>
          </a:xfrm>
        </p:spPr>
        <p:txBody>
          <a:bodyPr>
            <a:noAutofit/>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5" name="Platshållare för text 4"/>
          <p:cNvSpPr>
            <a:spLocks noGrp="1"/>
          </p:cNvSpPr>
          <p:nvPr>
            <p:ph type="body" sz="quarter" idx="3"/>
          </p:nvPr>
        </p:nvSpPr>
        <p:spPr>
          <a:xfrm>
            <a:off x="5551200" y="2162175"/>
            <a:ext cx="47232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Redigera format för bakgrundstext</a:t>
            </a:r>
          </a:p>
        </p:txBody>
      </p:sp>
      <p:sp>
        <p:nvSpPr>
          <p:cNvPr id="6" name="Platshållare för innehåll 5"/>
          <p:cNvSpPr>
            <a:spLocks noGrp="1"/>
          </p:cNvSpPr>
          <p:nvPr>
            <p:ph sz="quarter" idx="4"/>
          </p:nvPr>
        </p:nvSpPr>
        <p:spPr>
          <a:xfrm>
            <a:off x="5551200" y="2847600"/>
            <a:ext cx="4716000" cy="3391200"/>
          </a:xfrm>
        </p:spPr>
        <p:txBody>
          <a:bodyPr>
            <a:noAutofit/>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7" name="Platshållare för datum 6"/>
          <p:cNvSpPr>
            <a:spLocks noGrp="1"/>
          </p:cNvSpPr>
          <p:nvPr>
            <p:ph type="dt" sz="half" idx="10"/>
          </p:nvPr>
        </p:nvSpPr>
        <p:spPr/>
        <p:txBody>
          <a:bodyPr/>
          <a:lstStyle/>
          <a:p>
            <a:fld id="{765C18DA-410A-4124-BB0F-DE8CA676B1E5}" type="datetimeFigureOut">
              <a:rPr lang="sv-SE" smtClean="0"/>
              <a:t>2020-12-03</a:t>
            </a:fld>
            <a:endParaRPr lang="sv-SE" dirty="0"/>
          </a:p>
        </p:txBody>
      </p:sp>
      <p:sp>
        <p:nvSpPr>
          <p:cNvPr id="8" name="Platshållare för sidfot 7"/>
          <p:cNvSpPr>
            <a:spLocks noGrp="1"/>
          </p:cNvSpPr>
          <p:nvPr>
            <p:ph type="ftr" sz="quarter" idx="11"/>
          </p:nvPr>
        </p:nvSpPr>
        <p:spPr/>
        <p:txBody>
          <a:bodyPr/>
          <a:lstStyle/>
          <a:p>
            <a:endParaRPr lang="sv-SE" dirty="0"/>
          </a:p>
        </p:txBody>
      </p:sp>
      <p:sp>
        <p:nvSpPr>
          <p:cNvPr id="9" name="Platshållare för bildnummer 8"/>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22596531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dirty="0"/>
          </a:p>
        </p:txBody>
      </p:sp>
      <p:sp>
        <p:nvSpPr>
          <p:cNvPr id="3" name="Platshållare för datum 2"/>
          <p:cNvSpPr>
            <a:spLocks noGrp="1"/>
          </p:cNvSpPr>
          <p:nvPr>
            <p:ph type="dt" sz="half" idx="10"/>
          </p:nvPr>
        </p:nvSpPr>
        <p:spPr/>
        <p:txBody>
          <a:bodyPr/>
          <a:lstStyle/>
          <a:p>
            <a:fld id="{765C18DA-410A-4124-BB0F-DE8CA676B1E5}" type="datetimeFigureOut">
              <a:rPr lang="sv-SE" smtClean="0"/>
              <a:t>2020-12-03</a:t>
            </a:fld>
            <a:endParaRPr lang="sv-SE" dirty="0"/>
          </a:p>
        </p:txBody>
      </p:sp>
      <p:sp>
        <p:nvSpPr>
          <p:cNvPr id="4" name="Platshållare för sidfot 3"/>
          <p:cNvSpPr>
            <a:spLocks noGrp="1"/>
          </p:cNvSpPr>
          <p:nvPr>
            <p:ph type="ftr" sz="quarter" idx="11"/>
          </p:nvPr>
        </p:nvSpPr>
        <p:spPr/>
        <p:txBody>
          <a:bodyPr/>
          <a:lstStyle/>
          <a:p>
            <a:endParaRPr lang="sv-SE" dirty="0"/>
          </a:p>
        </p:txBody>
      </p:sp>
      <p:sp>
        <p:nvSpPr>
          <p:cNvPr id="5" name="Platshållare för bildnummer 4"/>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2578970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765C18DA-410A-4124-BB0F-DE8CA676B1E5}" type="datetimeFigureOut">
              <a:rPr lang="sv-SE" smtClean="0"/>
              <a:t>2020-12-03</a:t>
            </a:fld>
            <a:endParaRPr lang="sv-SE" dirty="0"/>
          </a:p>
        </p:txBody>
      </p:sp>
      <p:sp>
        <p:nvSpPr>
          <p:cNvPr id="3" name="Platshållare för sidfot 2"/>
          <p:cNvSpPr>
            <a:spLocks noGrp="1"/>
          </p:cNvSpPr>
          <p:nvPr>
            <p:ph type="ftr" sz="quarter" idx="11"/>
          </p:nvPr>
        </p:nvSpPr>
        <p:spPr/>
        <p:txBody>
          <a:bodyPr/>
          <a:lstStyle/>
          <a:p>
            <a:endParaRPr lang="sv-SE" dirty="0"/>
          </a:p>
        </p:txBody>
      </p:sp>
      <p:sp>
        <p:nvSpPr>
          <p:cNvPr id="4" name="Platshållare för bildnummer 3"/>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13115947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Vit">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765C18DA-410A-4124-BB0F-DE8CA676B1E5}" type="datetimeFigureOut">
              <a:rPr lang="sv-SE" smtClean="0"/>
              <a:t>2020-12-03</a:t>
            </a:fld>
            <a:endParaRPr lang="sv-SE" dirty="0"/>
          </a:p>
        </p:txBody>
      </p:sp>
      <p:sp>
        <p:nvSpPr>
          <p:cNvPr id="3" name="Platshållare för sidfot 2"/>
          <p:cNvSpPr>
            <a:spLocks noGrp="1"/>
          </p:cNvSpPr>
          <p:nvPr>
            <p:ph type="ftr" sz="quarter" idx="11"/>
          </p:nvPr>
        </p:nvSpPr>
        <p:spPr/>
        <p:txBody>
          <a:bodyPr/>
          <a:lstStyle/>
          <a:p>
            <a:endParaRPr lang="sv-SE" dirty="0"/>
          </a:p>
        </p:txBody>
      </p:sp>
      <p:sp>
        <p:nvSpPr>
          <p:cNvPr id="4" name="Platshållare för bildnummer 3"/>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18311653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2.png"/><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slideLayout" Target="../slideLayouts/slideLayout21.xml"/><Relationship Id="rId7" Type="http://schemas.openxmlformats.org/officeDocument/2006/relationships/image" Target="../media/image3.emf"/><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theme" Target="../theme/theme3.xml"/><Relationship Id="rId5" Type="http://schemas.openxmlformats.org/officeDocument/2006/relationships/slideLayout" Target="../slideLayouts/slideLayout23.xml"/><Relationship Id="rId4"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5" Type="http://schemas.openxmlformats.org/officeDocument/2006/relationships/slideLayout" Target="../slideLayouts/slideLayout28.xml"/><Relationship Id="rId10" Type="http://schemas.openxmlformats.org/officeDocument/2006/relationships/image" Target="../media/image10.png"/><Relationship Id="rId4" Type="http://schemas.openxmlformats.org/officeDocument/2006/relationships/slideLayout" Target="../slideLayouts/slideLayout27.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5" Type="http://schemas.openxmlformats.org/officeDocument/2006/relationships/slideLayout" Target="../slideLayouts/slideLayout36.xml"/><Relationship Id="rId10" Type="http://schemas.openxmlformats.org/officeDocument/2006/relationships/image" Target="../media/image11.png"/><Relationship Id="rId4" Type="http://schemas.openxmlformats.org/officeDocument/2006/relationships/slideLayout" Target="../slideLayouts/slideLayout35.xml"/><Relationship Id="rId9"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5" Type="http://schemas.openxmlformats.org/officeDocument/2006/relationships/slideLayout" Target="../slideLayouts/slideLayout44.xml"/><Relationship Id="rId10" Type="http://schemas.openxmlformats.org/officeDocument/2006/relationships/image" Target="../media/image12.jpeg"/><Relationship Id="rId4" Type="http://schemas.openxmlformats.org/officeDocument/2006/relationships/slideLayout" Target="../slideLayouts/slideLayout43.xml"/><Relationship Id="rId9"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Bildobjekt 10">
            <a:extLst>
              <a:ext uri="{FF2B5EF4-FFF2-40B4-BE49-F238E27FC236}">
                <a16:creationId xmlns:a16="http://schemas.microsoft.com/office/drawing/2014/main" id="{C376CDD0-9A3E-4D42-A72D-71F6AEC57F58}"/>
              </a:ext>
            </a:extLst>
          </p:cNvPr>
          <p:cNvPicPr>
            <a:picLocks noChangeAspect="1"/>
          </p:cNvPicPr>
          <p:nvPr userDrawn="1"/>
        </p:nvPicPr>
        <p:blipFill>
          <a:blip r:embed="rId11" cstate="hqprint">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Platshållare för rubrik 1"/>
          <p:cNvSpPr>
            <a:spLocks noGrp="1"/>
          </p:cNvSpPr>
          <p:nvPr>
            <p:ph type="title"/>
          </p:nvPr>
        </p:nvSpPr>
        <p:spPr>
          <a:xfrm>
            <a:off x="664233" y="874602"/>
            <a:ext cx="9609825" cy="1231392"/>
          </a:xfrm>
          <a:prstGeom prst="rect">
            <a:avLst/>
          </a:prstGeom>
        </p:spPr>
        <p:txBody>
          <a:bodyPr vert="horz" lIns="91440" tIns="45720" rIns="91440" bIns="45720" rtlCol="0" anchor="t">
            <a:noAutofit/>
          </a:bodyPr>
          <a:lstStyle/>
          <a:p>
            <a:r>
              <a:rPr lang="sv-SE" dirty="0"/>
              <a:t>Klicka här för att ändra format</a:t>
            </a:r>
          </a:p>
        </p:txBody>
      </p:sp>
      <p:sp>
        <p:nvSpPr>
          <p:cNvPr id="3" name="Platshållare för text 2"/>
          <p:cNvSpPr>
            <a:spLocks noGrp="1"/>
          </p:cNvSpPr>
          <p:nvPr>
            <p:ph type="body" idx="1"/>
          </p:nvPr>
        </p:nvSpPr>
        <p:spPr>
          <a:xfrm>
            <a:off x="664232" y="2495203"/>
            <a:ext cx="9609825" cy="3738598"/>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664232" y="6356350"/>
            <a:ext cx="1269343" cy="365125"/>
          </a:xfrm>
          <a:prstGeom prst="rect">
            <a:avLst/>
          </a:prstGeom>
        </p:spPr>
        <p:txBody>
          <a:bodyPr vert="horz" lIns="91440" tIns="45720" rIns="91440" bIns="45720" rtlCol="0" anchor="ctr"/>
          <a:lstStyle>
            <a:lvl1pPr algn="l">
              <a:defRPr sz="1200">
                <a:solidFill>
                  <a:schemeClr val="tx1"/>
                </a:solidFill>
              </a:defRPr>
            </a:lvl1pPr>
          </a:lstStyle>
          <a:p>
            <a:fld id="{765C18DA-410A-4124-BB0F-DE8CA676B1E5}" type="datetimeFigureOut">
              <a:rPr lang="sv-SE" smtClean="0"/>
              <a:t>2020-12-03</a:t>
            </a:fld>
            <a:endParaRPr lang="sv-SE" dirty="0"/>
          </a:p>
        </p:txBody>
      </p:sp>
      <p:sp>
        <p:nvSpPr>
          <p:cNvPr id="5" name="Platshållare för sidfot 4"/>
          <p:cNvSpPr>
            <a:spLocks noGrp="1"/>
          </p:cNvSpPr>
          <p:nvPr>
            <p:ph type="ftr" sz="quarter" idx="3"/>
          </p:nvPr>
        </p:nvSpPr>
        <p:spPr>
          <a:xfrm>
            <a:off x="2457449" y="6356350"/>
            <a:ext cx="6029326" cy="365125"/>
          </a:xfrm>
          <a:prstGeom prst="rect">
            <a:avLst/>
          </a:prstGeom>
        </p:spPr>
        <p:txBody>
          <a:bodyPr vert="horz" lIns="91440" tIns="45720" rIns="91440" bIns="45720" rtlCol="0" anchor="ctr"/>
          <a:lstStyle>
            <a:lvl1pPr algn="ctr">
              <a:defRPr sz="1200">
                <a:solidFill>
                  <a:schemeClr val="tx1"/>
                </a:solidFill>
              </a:defRPr>
            </a:lvl1pPr>
          </a:lstStyle>
          <a:p>
            <a:endParaRPr lang="sv-SE" dirty="0"/>
          </a:p>
        </p:txBody>
      </p:sp>
      <p:sp>
        <p:nvSpPr>
          <p:cNvPr id="6" name="Platshållare för bildnummer 5"/>
          <p:cNvSpPr>
            <a:spLocks noGrp="1"/>
          </p:cNvSpPr>
          <p:nvPr>
            <p:ph type="sldNum" sz="quarter" idx="4"/>
          </p:nvPr>
        </p:nvSpPr>
        <p:spPr>
          <a:xfrm>
            <a:off x="9009033" y="6356350"/>
            <a:ext cx="1270800" cy="365125"/>
          </a:xfrm>
          <a:prstGeom prst="rect">
            <a:avLst/>
          </a:prstGeom>
        </p:spPr>
        <p:txBody>
          <a:bodyPr vert="horz" lIns="91440" tIns="45720" rIns="91440" bIns="45720" rtlCol="0" anchor="ctr"/>
          <a:lstStyle>
            <a:lvl1pPr algn="r">
              <a:defRPr sz="1200">
                <a:solidFill>
                  <a:schemeClr val="tx1"/>
                </a:solidFill>
              </a:defRPr>
            </a:lvl1pPr>
          </a:lstStyle>
          <a:p>
            <a:fld id="{2DBAD975-63FF-4468-AC34-025F73E043F9}" type="slidenum">
              <a:rPr lang="sv-SE" smtClean="0"/>
              <a:t>‹#›</a:t>
            </a:fld>
            <a:endParaRPr lang="sv-SE" dirty="0"/>
          </a:p>
        </p:txBody>
      </p:sp>
    </p:spTree>
    <p:extLst>
      <p:ext uri="{BB962C8B-B14F-4D97-AF65-F5344CB8AC3E}">
        <p14:creationId xmlns:p14="http://schemas.microsoft.com/office/powerpoint/2010/main" val="1997148999"/>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Lst>
  <p:txStyles>
    <p:titleStyle>
      <a:lvl1pPr algn="l" defTabSz="914400" rtl="0" eaLnBrk="1" latinLnBrk="0" hangingPunct="1">
        <a:lnSpc>
          <a:spcPct val="95000"/>
        </a:lnSpc>
        <a:spcBef>
          <a:spcPct val="0"/>
        </a:spcBef>
        <a:buNone/>
        <a:defRPr sz="4400" b="1" kern="1200">
          <a:solidFill>
            <a:schemeClr val="tx1"/>
          </a:solidFill>
          <a:latin typeface="+mj-lt"/>
          <a:ea typeface="+mj-ea"/>
          <a:cs typeface="+mj-cs"/>
        </a:defRPr>
      </a:lvl1pPr>
    </p:titleStyle>
    <p:body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9" pos="3840">
          <p15:clr>
            <a:srgbClr val="F26B43"/>
          </p15:clr>
        </p15:guide>
        <p15:guide id="10" orient="horz" pos="216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9" name="Bildobjekt 8">
            <a:extLst>
              <a:ext uri="{FF2B5EF4-FFF2-40B4-BE49-F238E27FC236}">
                <a16:creationId xmlns:a16="http://schemas.microsoft.com/office/drawing/2014/main" id="{88DC57B8-96C9-401F-BEB2-987CD6ADD88C}"/>
              </a:ext>
            </a:extLst>
          </p:cNvPr>
          <p:cNvPicPr>
            <a:picLocks noChangeAspect="1"/>
          </p:cNvPicPr>
          <p:nvPr userDrawn="1"/>
        </p:nvPicPr>
        <p:blipFill>
          <a:blip r:embed="rId11" cstate="hqprint">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Platshållare för rubrik 1"/>
          <p:cNvSpPr>
            <a:spLocks noGrp="1"/>
          </p:cNvSpPr>
          <p:nvPr>
            <p:ph type="title"/>
          </p:nvPr>
        </p:nvSpPr>
        <p:spPr>
          <a:xfrm>
            <a:off x="664233" y="874602"/>
            <a:ext cx="9609825" cy="1231392"/>
          </a:xfrm>
          <a:prstGeom prst="rect">
            <a:avLst/>
          </a:prstGeom>
        </p:spPr>
        <p:txBody>
          <a:bodyPr vert="horz" lIns="91440" tIns="45720" rIns="91440" bIns="45720" rtlCol="0" anchor="t">
            <a:noAutofit/>
          </a:bodyPr>
          <a:lstStyle/>
          <a:p>
            <a:r>
              <a:rPr lang="sv-SE" dirty="0"/>
              <a:t>Klicka här för att ändra format</a:t>
            </a:r>
          </a:p>
        </p:txBody>
      </p:sp>
      <p:sp>
        <p:nvSpPr>
          <p:cNvPr id="3" name="Platshållare för text 2"/>
          <p:cNvSpPr>
            <a:spLocks noGrp="1"/>
          </p:cNvSpPr>
          <p:nvPr>
            <p:ph type="body" idx="1"/>
          </p:nvPr>
        </p:nvSpPr>
        <p:spPr>
          <a:xfrm>
            <a:off x="664232" y="2495203"/>
            <a:ext cx="9609825" cy="3738598"/>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664232" y="6356350"/>
            <a:ext cx="1269343" cy="365125"/>
          </a:xfrm>
          <a:prstGeom prst="rect">
            <a:avLst/>
          </a:prstGeom>
        </p:spPr>
        <p:txBody>
          <a:bodyPr vert="horz" lIns="91440" tIns="45720" rIns="91440" bIns="45720" rtlCol="0" anchor="ctr"/>
          <a:lstStyle>
            <a:lvl1pPr algn="l">
              <a:defRPr sz="1200">
                <a:solidFill>
                  <a:schemeClr val="tx1"/>
                </a:solidFill>
              </a:defRPr>
            </a:lvl1pPr>
          </a:lstStyle>
          <a:p>
            <a:fld id="{4B42D259-ACB8-4FD1-AC0F-9CAC8F5E07E0}" type="datetimeFigureOut">
              <a:rPr lang="sv-SE" smtClean="0"/>
              <a:t>2020-12-03</a:t>
            </a:fld>
            <a:endParaRPr lang="sv-SE" dirty="0"/>
          </a:p>
        </p:txBody>
      </p:sp>
      <p:sp>
        <p:nvSpPr>
          <p:cNvPr id="5" name="Platshållare för sidfot 4"/>
          <p:cNvSpPr>
            <a:spLocks noGrp="1"/>
          </p:cNvSpPr>
          <p:nvPr>
            <p:ph type="ftr" sz="quarter" idx="3"/>
          </p:nvPr>
        </p:nvSpPr>
        <p:spPr>
          <a:xfrm>
            <a:off x="2457449" y="6356350"/>
            <a:ext cx="6029326" cy="365125"/>
          </a:xfrm>
          <a:prstGeom prst="rect">
            <a:avLst/>
          </a:prstGeom>
        </p:spPr>
        <p:txBody>
          <a:bodyPr vert="horz" lIns="91440" tIns="45720" rIns="91440" bIns="45720" rtlCol="0" anchor="ctr"/>
          <a:lstStyle>
            <a:lvl1pPr algn="ctr">
              <a:defRPr sz="1200">
                <a:solidFill>
                  <a:schemeClr val="tx1"/>
                </a:solidFill>
              </a:defRPr>
            </a:lvl1pPr>
          </a:lstStyle>
          <a:p>
            <a:endParaRPr lang="sv-SE" dirty="0"/>
          </a:p>
        </p:txBody>
      </p:sp>
      <p:sp>
        <p:nvSpPr>
          <p:cNvPr id="6" name="Platshållare för bildnummer 5"/>
          <p:cNvSpPr>
            <a:spLocks noGrp="1"/>
          </p:cNvSpPr>
          <p:nvPr>
            <p:ph type="sldNum" sz="quarter" idx="4"/>
          </p:nvPr>
        </p:nvSpPr>
        <p:spPr>
          <a:xfrm>
            <a:off x="9009033" y="6356350"/>
            <a:ext cx="1270800" cy="365125"/>
          </a:xfrm>
          <a:prstGeom prst="rect">
            <a:avLst/>
          </a:prstGeom>
        </p:spPr>
        <p:txBody>
          <a:bodyPr vert="horz" lIns="91440" tIns="45720" rIns="91440" bIns="45720" rtlCol="0" anchor="ctr"/>
          <a:lstStyle>
            <a:lvl1pPr algn="r">
              <a:defRPr sz="1200">
                <a:solidFill>
                  <a:schemeClr val="tx1"/>
                </a:solidFill>
              </a:defRPr>
            </a:lvl1pPr>
          </a:lstStyle>
          <a:p>
            <a:fld id="{34C9B0E5-37D7-412E-A162-6A236BADC197}" type="slidenum">
              <a:rPr lang="sv-SE" smtClean="0"/>
              <a:t>‹#›</a:t>
            </a:fld>
            <a:endParaRPr lang="sv-SE" dirty="0"/>
          </a:p>
        </p:txBody>
      </p:sp>
    </p:spTree>
    <p:extLst>
      <p:ext uri="{BB962C8B-B14F-4D97-AF65-F5344CB8AC3E}">
        <p14:creationId xmlns:p14="http://schemas.microsoft.com/office/powerpoint/2010/main" val="144807772"/>
      </p:ext>
    </p:extLst>
  </p:cSld>
  <p:clrMap bg1="lt1" tx1="dk1" bg2="lt2" tx2="dk2" accent1="accent1" accent2="accent2" accent3="accent3" accent4="accent4" accent5="accent5" accent6="accent6" hlink="hlink" folHlink="folHlink"/>
  <p:sldLayoutIdLst>
    <p:sldLayoutId id="2147483672"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Lst>
  <p:txStyles>
    <p:titleStyle>
      <a:lvl1pPr algn="l" defTabSz="914400" rtl="0" eaLnBrk="1" latinLnBrk="0" hangingPunct="1">
        <a:lnSpc>
          <a:spcPct val="95000"/>
        </a:lnSpc>
        <a:spcBef>
          <a:spcPct val="0"/>
        </a:spcBef>
        <a:buNone/>
        <a:defRPr sz="4400" b="1" kern="1200">
          <a:solidFill>
            <a:schemeClr val="tx1"/>
          </a:solidFill>
          <a:latin typeface="+mj-lt"/>
          <a:ea typeface="+mj-ea"/>
          <a:cs typeface="+mj-cs"/>
        </a:defRPr>
      </a:lvl1pPr>
    </p:titleStyle>
    <p:body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9" pos="3840">
          <p15:clr>
            <a:srgbClr val="F26B43"/>
          </p15:clr>
        </p15:guide>
        <p15:guide id="10" orient="horz" pos="216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E2E2E2"/>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664233" y="874602"/>
            <a:ext cx="9609825" cy="1231392"/>
          </a:xfrm>
          <a:prstGeom prst="rect">
            <a:avLst/>
          </a:prstGeom>
        </p:spPr>
        <p:txBody>
          <a:bodyPr vert="horz" lIns="91440" tIns="45720" rIns="91440" bIns="45720" rtlCol="0" anchor="t">
            <a:noAutofit/>
          </a:bodyPr>
          <a:lstStyle/>
          <a:p>
            <a:r>
              <a:rPr lang="sv-SE" dirty="0"/>
              <a:t>Klicka här för att ändra format</a:t>
            </a:r>
          </a:p>
        </p:txBody>
      </p:sp>
      <p:sp>
        <p:nvSpPr>
          <p:cNvPr id="3" name="Platshållare för text 2"/>
          <p:cNvSpPr>
            <a:spLocks noGrp="1"/>
          </p:cNvSpPr>
          <p:nvPr>
            <p:ph type="body" idx="1"/>
          </p:nvPr>
        </p:nvSpPr>
        <p:spPr>
          <a:xfrm>
            <a:off x="664232" y="2495203"/>
            <a:ext cx="9609825" cy="3738598"/>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664232" y="6356350"/>
            <a:ext cx="1269343" cy="365125"/>
          </a:xfrm>
          <a:prstGeom prst="rect">
            <a:avLst/>
          </a:prstGeom>
        </p:spPr>
        <p:txBody>
          <a:bodyPr vert="horz" lIns="91440" tIns="45720" rIns="91440" bIns="45720" rtlCol="0" anchor="ctr"/>
          <a:lstStyle>
            <a:lvl1pPr algn="l">
              <a:defRPr sz="1200">
                <a:solidFill>
                  <a:srgbClr val="FFFFFF"/>
                </a:solidFill>
              </a:defRPr>
            </a:lvl1pPr>
          </a:lstStyle>
          <a:p>
            <a:fld id="{4B42D259-ACB8-4FD1-AC0F-9CAC8F5E07E0}" type="datetimeFigureOut">
              <a:rPr lang="sv-SE" smtClean="0"/>
              <a:pPr/>
              <a:t>2020-12-03</a:t>
            </a:fld>
            <a:endParaRPr lang="sv-SE" dirty="0"/>
          </a:p>
        </p:txBody>
      </p:sp>
      <p:sp>
        <p:nvSpPr>
          <p:cNvPr id="5" name="Platshållare för sidfot 4"/>
          <p:cNvSpPr>
            <a:spLocks noGrp="1"/>
          </p:cNvSpPr>
          <p:nvPr>
            <p:ph type="ftr" sz="quarter" idx="3"/>
          </p:nvPr>
        </p:nvSpPr>
        <p:spPr>
          <a:xfrm>
            <a:off x="2457449" y="6356350"/>
            <a:ext cx="6029326" cy="365125"/>
          </a:xfrm>
          <a:prstGeom prst="rect">
            <a:avLst/>
          </a:prstGeom>
        </p:spPr>
        <p:txBody>
          <a:bodyPr vert="horz" lIns="91440" tIns="45720" rIns="91440" bIns="45720" rtlCol="0" anchor="ctr"/>
          <a:lstStyle>
            <a:lvl1pPr algn="ctr">
              <a:defRPr sz="1200">
                <a:solidFill>
                  <a:srgbClr val="FFFFFF"/>
                </a:solidFill>
              </a:defRPr>
            </a:lvl1pPr>
          </a:lstStyle>
          <a:p>
            <a:endParaRPr lang="sv-SE" dirty="0"/>
          </a:p>
        </p:txBody>
      </p:sp>
      <p:sp>
        <p:nvSpPr>
          <p:cNvPr id="6" name="Platshållare för bildnummer 5"/>
          <p:cNvSpPr>
            <a:spLocks noGrp="1"/>
          </p:cNvSpPr>
          <p:nvPr>
            <p:ph type="sldNum" sz="quarter" idx="4"/>
          </p:nvPr>
        </p:nvSpPr>
        <p:spPr>
          <a:xfrm>
            <a:off x="9009033" y="6356350"/>
            <a:ext cx="1270800" cy="365125"/>
          </a:xfrm>
          <a:prstGeom prst="rect">
            <a:avLst/>
          </a:prstGeom>
        </p:spPr>
        <p:txBody>
          <a:bodyPr vert="horz" lIns="91440" tIns="45720" rIns="91440" bIns="45720" rtlCol="0" anchor="ctr"/>
          <a:lstStyle>
            <a:lvl1pPr algn="r">
              <a:defRPr sz="1200">
                <a:solidFill>
                  <a:srgbClr val="FFFFFF"/>
                </a:solidFill>
              </a:defRPr>
            </a:lvl1pPr>
          </a:lstStyle>
          <a:p>
            <a:fld id="{34C9B0E5-37D7-412E-A162-6A236BADC197}" type="slidenum">
              <a:rPr lang="sv-SE" smtClean="0"/>
              <a:pPr/>
              <a:t>‹#›</a:t>
            </a:fld>
            <a:endParaRPr lang="sv-SE" dirty="0"/>
          </a:p>
        </p:txBody>
      </p:sp>
      <p:grpSp>
        <p:nvGrpSpPr>
          <p:cNvPr id="10" name="Grupp 9">
            <a:extLst>
              <a:ext uri="{FF2B5EF4-FFF2-40B4-BE49-F238E27FC236}">
                <a16:creationId xmlns:a16="http://schemas.microsoft.com/office/drawing/2014/main" id="{BCD0A87E-FE0C-48EC-96E1-F6EBC1D60EB4}"/>
              </a:ext>
            </a:extLst>
          </p:cNvPr>
          <p:cNvGrpSpPr/>
          <p:nvPr userDrawn="1"/>
        </p:nvGrpSpPr>
        <p:grpSpPr>
          <a:xfrm>
            <a:off x="9575321" y="4632388"/>
            <a:ext cx="2624600" cy="2234238"/>
            <a:chOff x="9575321" y="4632388"/>
            <a:chExt cx="2624600" cy="2234238"/>
          </a:xfrm>
        </p:grpSpPr>
        <p:grpSp>
          <p:nvGrpSpPr>
            <p:cNvPr id="11" name="Grupp 10">
              <a:extLst>
                <a:ext uri="{FF2B5EF4-FFF2-40B4-BE49-F238E27FC236}">
                  <a16:creationId xmlns:a16="http://schemas.microsoft.com/office/drawing/2014/main" id="{ACA10481-D63E-4AC3-9AE2-AFE237E53EE2}"/>
                </a:ext>
              </a:extLst>
            </p:cNvPr>
            <p:cNvGrpSpPr/>
            <p:nvPr userDrawn="1"/>
          </p:nvGrpSpPr>
          <p:grpSpPr>
            <a:xfrm>
              <a:off x="9575321" y="4632388"/>
              <a:ext cx="2624600" cy="2234238"/>
              <a:chOff x="9575321" y="4632388"/>
              <a:chExt cx="2624600" cy="2234238"/>
            </a:xfrm>
          </p:grpSpPr>
          <p:pic>
            <p:nvPicPr>
              <p:cNvPr id="9" name="Bildobjekt 8">
                <a:extLst>
                  <a:ext uri="{FF2B5EF4-FFF2-40B4-BE49-F238E27FC236}">
                    <a16:creationId xmlns:a16="http://schemas.microsoft.com/office/drawing/2014/main" id="{202610F5-2FAD-47F3-9DA3-0B09A2D86B1A}"/>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rot="5400000">
                <a:off x="9770502" y="4437207"/>
                <a:ext cx="2234238" cy="2624600"/>
              </a:xfrm>
              <a:prstGeom prst="rect">
                <a:avLst/>
              </a:prstGeom>
            </p:spPr>
          </p:pic>
          <p:sp>
            <p:nvSpPr>
              <p:cNvPr id="7" name="Rektangel 6">
                <a:extLst>
                  <a:ext uri="{FF2B5EF4-FFF2-40B4-BE49-F238E27FC236}">
                    <a16:creationId xmlns:a16="http://schemas.microsoft.com/office/drawing/2014/main" id="{62880465-B287-44D9-987F-54B252C2CEC4}"/>
                  </a:ext>
                </a:extLst>
              </p:cNvPr>
              <p:cNvSpPr/>
              <p:nvPr userDrawn="1"/>
            </p:nvSpPr>
            <p:spPr>
              <a:xfrm>
                <a:off x="11527768" y="5607170"/>
                <a:ext cx="428443" cy="9834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pic>
          <p:nvPicPr>
            <p:cNvPr id="8" name="Bildobjekt 7" descr="En bild som visar ritning&#10;&#10;Automatiskt genererad beskrivning">
              <a:extLst>
                <a:ext uri="{FF2B5EF4-FFF2-40B4-BE49-F238E27FC236}">
                  <a16:creationId xmlns:a16="http://schemas.microsoft.com/office/drawing/2014/main" id="{05E2CB7E-A3C4-4B87-A60A-A968FF73A4B3}"/>
                </a:ext>
              </a:extLst>
            </p:cNvPr>
            <p:cNvPicPr>
              <a:picLocks noChangeAspect="1"/>
            </p:cNvPicPr>
            <p:nvPr userDrawn="1"/>
          </p:nvPicPr>
          <p:blipFill>
            <a:blip r:embed="rId8" cstate="hqprint">
              <a:extLst>
                <a:ext uri="{28A0092B-C50C-407E-A947-70E740481C1C}">
                  <a14:useLocalDpi xmlns:a14="http://schemas.microsoft.com/office/drawing/2010/main" val="0"/>
                </a:ext>
              </a:extLst>
            </a:blip>
            <a:stretch>
              <a:fillRect/>
            </a:stretch>
          </p:blipFill>
          <p:spPr>
            <a:xfrm>
              <a:off x="10990052" y="6211021"/>
              <a:ext cx="966160" cy="399346"/>
            </a:xfrm>
            <a:prstGeom prst="rect">
              <a:avLst/>
            </a:prstGeom>
          </p:spPr>
        </p:pic>
      </p:grpSp>
    </p:spTree>
    <p:extLst>
      <p:ext uri="{BB962C8B-B14F-4D97-AF65-F5344CB8AC3E}">
        <p14:creationId xmlns:p14="http://schemas.microsoft.com/office/powerpoint/2010/main" val="2326646358"/>
      </p:ext>
    </p:extLst>
  </p:cSld>
  <p:clrMap bg1="lt1" tx1="dk1" bg2="lt2" tx2="dk2" accent1="accent1" accent2="accent2" accent3="accent3" accent4="accent4" accent5="accent5" accent6="accent6" hlink="hlink" folHlink="folHlink"/>
  <p:sldLayoutIdLst>
    <p:sldLayoutId id="2147483716" r:id="rId1"/>
    <p:sldLayoutId id="2147483684" r:id="rId2"/>
    <p:sldLayoutId id="2147483685" r:id="rId3"/>
    <p:sldLayoutId id="2147483714" r:id="rId4"/>
    <p:sldLayoutId id="2147483715" r:id="rId5"/>
  </p:sldLayoutIdLst>
  <p:txStyles>
    <p:titleStyle>
      <a:lvl1pPr algn="l" defTabSz="914400" rtl="0" eaLnBrk="1" latinLnBrk="0" hangingPunct="1">
        <a:lnSpc>
          <a:spcPct val="95000"/>
        </a:lnSpc>
        <a:spcBef>
          <a:spcPct val="0"/>
        </a:spcBef>
        <a:buNone/>
        <a:defRPr sz="4400" b="1" kern="1200">
          <a:solidFill>
            <a:srgbClr val="FFFFFF"/>
          </a:solidFill>
          <a:latin typeface="+mj-lt"/>
          <a:ea typeface="+mj-ea"/>
          <a:cs typeface="+mj-cs"/>
        </a:defRPr>
      </a:lvl1pPr>
    </p:titleStyle>
    <p:body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1800" kern="1200">
          <a:solidFill>
            <a:srgbClr val="FFFFFF"/>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1600" kern="1200">
          <a:solidFill>
            <a:srgbClr val="FFFFFF"/>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400" kern="1200">
          <a:solidFill>
            <a:srgbClr val="FFFFFF"/>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400" kern="1200">
          <a:solidFill>
            <a:srgbClr val="FFFFFF"/>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400" kern="120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9" pos="3840">
          <p15:clr>
            <a:srgbClr val="F26B43"/>
          </p15:clr>
        </p15:guide>
        <p15:guide id="10" orient="horz" pos="216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Bildobjekt 8">
            <a:extLst>
              <a:ext uri="{FF2B5EF4-FFF2-40B4-BE49-F238E27FC236}">
                <a16:creationId xmlns:a16="http://schemas.microsoft.com/office/drawing/2014/main" id="{01E141CC-09B0-40DE-8689-3F3B027583FA}"/>
              </a:ext>
            </a:extLst>
          </p:cNvPr>
          <p:cNvPicPr>
            <a:picLocks noChangeAspect="1"/>
          </p:cNvPicPr>
          <p:nvPr userDrawn="1"/>
        </p:nvPicPr>
        <p:blipFill>
          <a:blip r:embed="rId10" cstate="hqprint">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Platshållare för rubrik 1"/>
          <p:cNvSpPr>
            <a:spLocks noGrp="1"/>
          </p:cNvSpPr>
          <p:nvPr>
            <p:ph type="title"/>
          </p:nvPr>
        </p:nvSpPr>
        <p:spPr>
          <a:xfrm>
            <a:off x="664233" y="975186"/>
            <a:ext cx="9609825" cy="1112405"/>
          </a:xfrm>
          <a:prstGeom prst="rect">
            <a:avLst/>
          </a:prstGeom>
        </p:spPr>
        <p:txBody>
          <a:bodyPr vert="horz" lIns="91440" tIns="45720" rIns="91440" bIns="45720" rtlCol="0" anchor="t">
            <a:noAutofit/>
          </a:bodyPr>
          <a:lstStyle/>
          <a:p>
            <a:r>
              <a:rPr lang="sv-SE" dirty="0"/>
              <a:t>Klicka här för att ändra format</a:t>
            </a:r>
          </a:p>
        </p:txBody>
      </p:sp>
      <p:sp>
        <p:nvSpPr>
          <p:cNvPr id="3" name="Platshållare för text 2"/>
          <p:cNvSpPr>
            <a:spLocks noGrp="1"/>
          </p:cNvSpPr>
          <p:nvPr>
            <p:ph type="body" idx="1"/>
          </p:nvPr>
        </p:nvSpPr>
        <p:spPr>
          <a:xfrm>
            <a:off x="664232" y="2495203"/>
            <a:ext cx="9609825" cy="3738598"/>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664232" y="6356350"/>
            <a:ext cx="1269343" cy="365125"/>
          </a:xfrm>
          <a:prstGeom prst="rect">
            <a:avLst/>
          </a:prstGeom>
        </p:spPr>
        <p:txBody>
          <a:bodyPr vert="horz" lIns="91440" tIns="45720" rIns="91440" bIns="45720" rtlCol="0" anchor="ctr"/>
          <a:lstStyle>
            <a:lvl1pPr algn="l">
              <a:defRPr sz="1200">
                <a:solidFill>
                  <a:schemeClr val="tx1"/>
                </a:solidFill>
              </a:defRPr>
            </a:lvl1pPr>
          </a:lstStyle>
          <a:p>
            <a:fld id="{D230B7FC-8DD1-423E-8EF4-94D7897E47A9}" type="datetimeFigureOut">
              <a:rPr lang="sv-SE" smtClean="0"/>
              <a:pPr/>
              <a:t>2020-12-03</a:t>
            </a:fld>
            <a:endParaRPr lang="sv-SE" dirty="0"/>
          </a:p>
        </p:txBody>
      </p:sp>
      <p:sp>
        <p:nvSpPr>
          <p:cNvPr id="5" name="Platshållare för sidfot 4"/>
          <p:cNvSpPr>
            <a:spLocks noGrp="1"/>
          </p:cNvSpPr>
          <p:nvPr>
            <p:ph type="ftr" sz="quarter" idx="3"/>
          </p:nvPr>
        </p:nvSpPr>
        <p:spPr>
          <a:xfrm>
            <a:off x="2457449" y="6356350"/>
            <a:ext cx="6029326" cy="365125"/>
          </a:xfrm>
          <a:prstGeom prst="rect">
            <a:avLst/>
          </a:prstGeom>
        </p:spPr>
        <p:txBody>
          <a:bodyPr vert="horz" lIns="91440" tIns="45720" rIns="91440" bIns="45720" rtlCol="0" anchor="ctr"/>
          <a:lstStyle>
            <a:lvl1pPr algn="ctr">
              <a:defRPr sz="1200">
                <a:solidFill>
                  <a:schemeClr val="tx1"/>
                </a:solidFill>
              </a:defRPr>
            </a:lvl1pPr>
          </a:lstStyle>
          <a:p>
            <a:endParaRPr lang="sv-SE" dirty="0"/>
          </a:p>
        </p:txBody>
      </p:sp>
      <p:sp>
        <p:nvSpPr>
          <p:cNvPr id="6" name="Platshållare för bildnummer 5"/>
          <p:cNvSpPr>
            <a:spLocks noGrp="1"/>
          </p:cNvSpPr>
          <p:nvPr>
            <p:ph type="sldNum" sz="quarter" idx="4"/>
          </p:nvPr>
        </p:nvSpPr>
        <p:spPr>
          <a:xfrm>
            <a:off x="9009033" y="6356350"/>
            <a:ext cx="1270800" cy="365125"/>
          </a:xfrm>
          <a:prstGeom prst="rect">
            <a:avLst/>
          </a:prstGeom>
        </p:spPr>
        <p:txBody>
          <a:bodyPr vert="horz" lIns="91440" tIns="45720" rIns="91440" bIns="45720" rtlCol="0" anchor="ctr"/>
          <a:lstStyle>
            <a:lvl1pPr algn="r">
              <a:defRPr sz="1200">
                <a:solidFill>
                  <a:schemeClr val="tx1"/>
                </a:solidFill>
              </a:defRPr>
            </a:lvl1pPr>
          </a:lstStyle>
          <a:p>
            <a:fld id="{2A89D212-3966-4D00-A59B-EFC19ACC4594}" type="slidenum">
              <a:rPr lang="sv-SE" smtClean="0"/>
              <a:pPr/>
              <a:t>‹#›</a:t>
            </a:fld>
            <a:endParaRPr lang="sv-SE" dirty="0"/>
          </a:p>
        </p:txBody>
      </p:sp>
    </p:spTree>
    <p:extLst>
      <p:ext uri="{BB962C8B-B14F-4D97-AF65-F5344CB8AC3E}">
        <p14:creationId xmlns:p14="http://schemas.microsoft.com/office/powerpoint/2010/main" val="3541014257"/>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Lst>
  <p:txStyles>
    <p:titleStyle>
      <a:lvl1pPr algn="l" defTabSz="914400" rtl="0" eaLnBrk="1" latinLnBrk="0" hangingPunct="1">
        <a:lnSpc>
          <a:spcPct val="80000"/>
        </a:lnSpc>
        <a:spcBef>
          <a:spcPct val="0"/>
        </a:spcBef>
        <a:buNone/>
        <a:defRPr sz="4400" b="1" kern="1200">
          <a:solidFill>
            <a:schemeClr val="tx1"/>
          </a:solidFill>
          <a:latin typeface="+mj-lt"/>
          <a:ea typeface="+mj-ea"/>
          <a:cs typeface="+mj-cs"/>
        </a:defRPr>
      </a:lvl1pPr>
    </p:titleStyle>
    <p:body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9" pos="3840">
          <p15:clr>
            <a:srgbClr val="F26B43"/>
          </p15:clr>
        </p15:guide>
        <p15:guide id="10" orient="horz" pos="2160">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222221"/>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664233" y="975186"/>
            <a:ext cx="9609825" cy="1112405"/>
          </a:xfrm>
          <a:prstGeom prst="rect">
            <a:avLst/>
          </a:prstGeom>
        </p:spPr>
        <p:txBody>
          <a:bodyPr vert="horz" lIns="91440" tIns="45720" rIns="91440" bIns="45720" rtlCol="0" anchor="t">
            <a:noAutofit/>
          </a:bodyPr>
          <a:lstStyle/>
          <a:p>
            <a:r>
              <a:rPr lang="sv-SE" dirty="0"/>
              <a:t>Klicka här för att ändra format</a:t>
            </a:r>
          </a:p>
        </p:txBody>
      </p:sp>
      <p:sp>
        <p:nvSpPr>
          <p:cNvPr id="3" name="Platshållare för text 2"/>
          <p:cNvSpPr>
            <a:spLocks noGrp="1"/>
          </p:cNvSpPr>
          <p:nvPr>
            <p:ph type="body" idx="1"/>
          </p:nvPr>
        </p:nvSpPr>
        <p:spPr>
          <a:xfrm>
            <a:off x="664232" y="2495203"/>
            <a:ext cx="9609825" cy="3738598"/>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664232" y="6356350"/>
            <a:ext cx="1269343" cy="365125"/>
          </a:xfrm>
          <a:prstGeom prst="rect">
            <a:avLst/>
          </a:prstGeom>
        </p:spPr>
        <p:txBody>
          <a:bodyPr vert="horz" lIns="91440" tIns="45720" rIns="91440" bIns="45720" rtlCol="0" anchor="ctr"/>
          <a:lstStyle>
            <a:lvl1pPr algn="l">
              <a:defRPr sz="1200">
                <a:solidFill>
                  <a:schemeClr val="bg1"/>
                </a:solidFill>
              </a:defRPr>
            </a:lvl1pPr>
          </a:lstStyle>
          <a:p>
            <a:fld id="{D230B7FC-8DD1-423E-8EF4-94D7897E47A9}" type="datetimeFigureOut">
              <a:rPr lang="sv-SE" smtClean="0"/>
              <a:pPr/>
              <a:t>2020-12-03</a:t>
            </a:fld>
            <a:endParaRPr lang="sv-SE" dirty="0"/>
          </a:p>
        </p:txBody>
      </p:sp>
      <p:sp>
        <p:nvSpPr>
          <p:cNvPr id="5" name="Platshållare för sidfot 4"/>
          <p:cNvSpPr>
            <a:spLocks noGrp="1"/>
          </p:cNvSpPr>
          <p:nvPr>
            <p:ph type="ftr" sz="quarter" idx="3"/>
          </p:nvPr>
        </p:nvSpPr>
        <p:spPr>
          <a:xfrm>
            <a:off x="2457449" y="6356350"/>
            <a:ext cx="6029326" cy="365125"/>
          </a:xfrm>
          <a:prstGeom prst="rect">
            <a:avLst/>
          </a:prstGeom>
        </p:spPr>
        <p:txBody>
          <a:bodyPr vert="horz" lIns="91440" tIns="45720" rIns="91440" bIns="45720" rtlCol="0" anchor="ctr"/>
          <a:lstStyle>
            <a:lvl1pPr algn="ctr">
              <a:defRPr sz="1200">
                <a:solidFill>
                  <a:schemeClr val="bg1"/>
                </a:solidFill>
              </a:defRPr>
            </a:lvl1pPr>
          </a:lstStyle>
          <a:p>
            <a:endParaRPr lang="sv-SE" dirty="0"/>
          </a:p>
        </p:txBody>
      </p:sp>
      <p:sp>
        <p:nvSpPr>
          <p:cNvPr id="6" name="Platshållare för bildnummer 5"/>
          <p:cNvSpPr>
            <a:spLocks noGrp="1"/>
          </p:cNvSpPr>
          <p:nvPr>
            <p:ph type="sldNum" sz="quarter" idx="4"/>
          </p:nvPr>
        </p:nvSpPr>
        <p:spPr>
          <a:xfrm>
            <a:off x="9009033" y="6356350"/>
            <a:ext cx="1270800" cy="365125"/>
          </a:xfrm>
          <a:prstGeom prst="rect">
            <a:avLst/>
          </a:prstGeom>
        </p:spPr>
        <p:txBody>
          <a:bodyPr vert="horz" lIns="91440" tIns="45720" rIns="91440" bIns="45720" rtlCol="0" anchor="ctr"/>
          <a:lstStyle>
            <a:lvl1pPr algn="r">
              <a:defRPr sz="1200">
                <a:solidFill>
                  <a:schemeClr val="bg1"/>
                </a:solidFill>
              </a:defRPr>
            </a:lvl1pPr>
          </a:lstStyle>
          <a:p>
            <a:fld id="{2A89D212-3966-4D00-A59B-EFC19ACC4594}" type="slidenum">
              <a:rPr lang="sv-SE" smtClean="0"/>
              <a:pPr/>
              <a:t>‹#›</a:t>
            </a:fld>
            <a:endParaRPr lang="sv-SE" dirty="0"/>
          </a:p>
        </p:txBody>
      </p:sp>
      <p:pic>
        <p:nvPicPr>
          <p:cNvPr id="10" name="Bildobjekt 9" descr="En bild som visar ritning&#10;&#10;Automatiskt genererad beskrivning">
            <a:extLst>
              <a:ext uri="{FF2B5EF4-FFF2-40B4-BE49-F238E27FC236}">
                <a16:creationId xmlns:a16="http://schemas.microsoft.com/office/drawing/2014/main" id="{3E467AC3-6FEB-43D1-B07B-53D7F2F674EB}"/>
              </a:ext>
            </a:extLst>
          </p:cNvPr>
          <p:cNvPicPr>
            <a:picLocks noChangeAspect="1"/>
          </p:cNvPicPr>
          <p:nvPr userDrawn="1"/>
        </p:nvPicPr>
        <p:blipFill>
          <a:blip r:embed="rId10" cstate="hqprint">
            <a:alphaModFix amt="85000"/>
            <a:extLst>
              <a:ext uri="{28A0092B-C50C-407E-A947-70E740481C1C}">
                <a14:useLocalDpi xmlns:a14="http://schemas.microsoft.com/office/drawing/2010/main" val="0"/>
              </a:ext>
            </a:extLst>
          </a:blip>
          <a:stretch>
            <a:fillRect/>
          </a:stretch>
        </p:blipFill>
        <p:spPr>
          <a:xfrm>
            <a:off x="10892244" y="6356350"/>
            <a:ext cx="975640" cy="403961"/>
          </a:xfrm>
          <a:prstGeom prst="rect">
            <a:avLst/>
          </a:prstGeom>
        </p:spPr>
      </p:pic>
    </p:spTree>
    <p:extLst>
      <p:ext uri="{BB962C8B-B14F-4D97-AF65-F5344CB8AC3E}">
        <p14:creationId xmlns:p14="http://schemas.microsoft.com/office/powerpoint/2010/main" val="178970697"/>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Lst>
  <p:txStyles>
    <p:titleStyle>
      <a:lvl1pPr algn="l" defTabSz="914400" rtl="0" eaLnBrk="1" latinLnBrk="0" hangingPunct="1">
        <a:lnSpc>
          <a:spcPct val="80000"/>
        </a:lnSpc>
        <a:spcBef>
          <a:spcPct val="0"/>
        </a:spcBef>
        <a:buNone/>
        <a:defRPr sz="4400" b="1" kern="1200">
          <a:solidFill>
            <a:schemeClr val="bg1"/>
          </a:solidFill>
          <a:latin typeface="+mj-lt"/>
          <a:ea typeface="+mj-ea"/>
          <a:cs typeface="+mj-cs"/>
        </a:defRPr>
      </a:lvl1pPr>
    </p:titleStyle>
    <p:body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400" kern="1200">
          <a:solidFill>
            <a:schemeClr val="bg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2000" kern="1200">
          <a:solidFill>
            <a:schemeClr val="bg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bg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bg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9" pos="3840">
          <p15:clr>
            <a:srgbClr val="F26B43"/>
          </p15:clr>
        </p15:guide>
        <p15:guide id="10" orient="horz" pos="2160">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Bildobjekt 9" descr="En bild som visar ritning&#10;&#10;Automatiskt genererad beskrivning">
            <a:extLst>
              <a:ext uri="{FF2B5EF4-FFF2-40B4-BE49-F238E27FC236}">
                <a16:creationId xmlns:a16="http://schemas.microsoft.com/office/drawing/2014/main" id="{3AE7FF09-5CCC-4FAB-8408-8005BA4AAF14}"/>
              </a:ext>
            </a:extLst>
          </p:cNvPr>
          <p:cNvPicPr>
            <a:picLocks noChangeAspect="1"/>
          </p:cNvPicPr>
          <p:nvPr userDrawn="1"/>
        </p:nvPicPr>
        <p:blipFill>
          <a:blip r:embed="rId10" cstate="hqprint">
            <a:extLst>
              <a:ext uri="{28A0092B-C50C-407E-A947-70E740481C1C}">
                <a14:useLocalDpi xmlns:a14="http://schemas.microsoft.com/office/drawing/2010/main" val="0"/>
              </a:ext>
            </a:extLst>
          </a:blip>
          <a:stretch>
            <a:fillRect/>
          </a:stretch>
        </p:blipFill>
        <p:spPr>
          <a:xfrm>
            <a:off x="10892244" y="6356350"/>
            <a:ext cx="975483" cy="403200"/>
          </a:xfrm>
          <a:prstGeom prst="rect">
            <a:avLst/>
          </a:prstGeom>
        </p:spPr>
      </p:pic>
      <p:sp>
        <p:nvSpPr>
          <p:cNvPr id="2" name="Platshållare för rubrik 1"/>
          <p:cNvSpPr>
            <a:spLocks noGrp="1"/>
          </p:cNvSpPr>
          <p:nvPr>
            <p:ph type="title"/>
          </p:nvPr>
        </p:nvSpPr>
        <p:spPr>
          <a:xfrm>
            <a:off x="664233" y="975186"/>
            <a:ext cx="9609825" cy="1112405"/>
          </a:xfrm>
          <a:prstGeom prst="rect">
            <a:avLst/>
          </a:prstGeom>
        </p:spPr>
        <p:txBody>
          <a:bodyPr vert="horz" lIns="91440" tIns="45720" rIns="91440" bIns="45720" rtlCol="0" anchor="t">
            <a:noAutofit/>
          </a:bodyPr>
          <a:lstStyle/>
          <a:p>
            <a:r>
              <a:rPr lang="sv-SE" dirty="0"/>
              <a:t>Klicka här för att ändra format</a:t>
            </a:r>
          </a:p>
        </p:txBody>
      </p:sp>
      <p:sp>
        <p:nvSpPr>
          <p:cNvPr id="3" name="Platshållare för text 2"/>
          <p:cNvSpPr>
            <a:spLocks noGrp="1"/>
          </p:cNvSpPr>
          <p:nvPr>
            <p:ph type="body" idx="1"/>
          </p:nvPr>
        </p:nvSpPr>
        <p:spPr>
          <a:xfrm>
            <a:off x="664232" y="2495203"/>
            <a:ext cx="9609825" cy="3738598"/>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664232" y="6356350"/>
            <a:ext cx="1269343" cy="365125"/>
          </a:xfrm>
          <a:prstGeom prst="rect">
            <a:avLst/>
          </a:prstGeom>
        </p:spPr>
        <p:txBody>
          <a:bodyPr vert="horz" lIns="91440" tIns="45720" rIns="91440" bIns="45720" rtlCol="0" anchor="ctr"/>
          <a:lstStyle>
            <a:lvl1pPr algn="l">
              <a:defRPr sz="1200">
                <a:solidFill>
                  <a:schemeClr val="tx1"/>
                </a:solidFill>
              </a:defRPr>
            </a:lvl1pPr>
          </a:lstStyle>
          <a:p>
            <a:fld id="{D230B7FC-8DD1-423E-8EF4-94D7897E47A9}" type="datetimeFigureOut">
              <a:rPr lang="sv-SE" smtClean="0"/>
              <a:pPr/>
              <a:t>2020-12-03</a:t>
            </a:fld>
            <a:endParaRPr lang="sv-SE" dirty="0"/>
          </a:p>
        </p:txBody>
      </p:sp>
      <p:sp>
        <p:nvSpPr>
          <p:cNvPr id="5" name="Platshållare för sidfot 4"/>
          <p:cNvSpPr>
            <a:spLocks noGrp="1"/>
          </p:cNvSpPr>
          <p:nvPr>
            <p:ph type="ftr" sz="quarter" idx="3"/>
          </p:nvPr>
        </p:nvSpPr>
        <p:spPr>
          <a:xfrm>
            <a:off x="2457449" y="6356350"/>
            <a:ext cx="6029326" cy="365125"/>
          </a:xfrm>
          <a:prstGeom prst="rect">
            <a:avLst/>
          </a:prstGeom>
        </p:spPr>
        <p:txBody>
          <a:bodyPr vert="horz" lIns="91440" tIns="45720" rIns="91440" bIns="45720" rtlCol="0" anchor="ctr"/>
          <a:lstStyle>
            <a:lvl1pPr algn="ctr">
              <a:defRPr sz="1200">
                <a:solidFill>
                  <a:schemeClr val="tx1"/>
                </a:solidFill>
              </a:defRPr>
            </a:lvl1pPr>
          </a:lstStyle>
          <a:p>
            <a:endParaRPr lang="sv-SE" dirty="0"/>
          </a:p>
        </p:txBody>
      </p:sp>
      <p:sp>
        <p:nvSpPr>
          <p:cNvPr id="6" name="Platshållare för bildnummer 5"/>
          <p:cNvSpPr>
            <a:spLocks noGrp="1"/>
          </p:cNvSpPr>
          <p:nvPr>
            <p:ph type="sldNum" sz="quarter" idx="4"/>
          </p:nvPr>
        </p:nvSpPr>
        <p:spPr>
          <a:xfrm>
            <a:off x="9009033" y="6356350"/>
            <a:ext cx="1270800" cy="365125"/>
          </a:xfrm>
          <a:prstGeom prst="rect">
            <a:avLst/>
          </a:prstGeom>
        </p:spPr>
        <p:txBody>
          <a:bodyPr vert="horz" lIns="91440" tIns="45720" rIns="91440" bIns="45720" rtlCol="0" anchor="ctr"/>
          <a:lstStyle>
            <a:lvl1pPr algn="r">
              <a:defRPr sz="1200">
                <a:solidFill>
                  <a:schemeClr val="tx1"/>
                </a:solidFill>
              </a:defRPr>
            </a:lvl1pPr>
          </a:lstStyle>
          <a:p>
            <a:fld id="{2A89D212-3966-4D00-A59B-EFC19ACC4594}" type="slidenum">
              <a:rPr lang="sv-SE" smtClean="0"/>
              <a:pPr/>
              <a:t>‹#›</a:t>
            </a:fld>
            <a:endParaRPr lang="sv-SE" dirty="0"/>
          </a:p>
        </p:txBody>
      </p:sp>
      <p:cxnSp>
        <p:nvCxnSpPr>
          <p:cNvPr id="9" name="Rak koppling 8">
            <a:extLst>
              <a:ext uri="{FF2B5EF4-FFF2-40B4-BE49-F238E27FC236}">
                <a16:creationId xmlns:a16="http://schemas.microsoft.com/office/drawing/2014/main" id="{A52E8933-DCFE-49DC-8860-51A0F5BEB337}"/>
              </a:ext>
            </a:extLst>
          </p:cNvPr>
          <p:cNvCxnSpPr/>
          <p:nvPr userDrawn="1"/>
        </p:nvCxnSpPr>
        <p:spPr>
          <a:xfrm>
            <a:off x="0" y="6279521"/>
            <a:ext cx="12192000"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4266569"/>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Lst>
  <p:txStyles>
    <p:titleStyle>
      <a:lvl1pPr algn="l" defTabSz="914400" rtl="0" eaLnBrk="1" latinLnBrk="0" hangingPunct="1">
        <a:lnSpc>
          <a:spcPct val="80000"/>
        </a:lnSpc>
        <a:spcBef>
          <a:spcPct val="0"/>
        </a:spcBef>
        <a:buNone/>
        <a:defRPr sz="4400" b="1" kern="1200">
          <a:solidFill>
            <a:schemeClr val="tx1"/>
          </a:solidFill>
          <a:latin typeface="+mj-lt"/>
          <a:ea typeface="+mj-ea"/>
          <a:cs typeface="+mj-cs"/>
        </a:defRPr>
      </a:lvl1pPr>
    </p:titleStyle>
    <p:body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9" pos="3840">
          <p15:clr>
            <a:srgbClr val="F26B43"/>
          </p15:clr>
        </p15:guide>
        <p15:guide id="10" orient="horz" pos="216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1.xm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embed/U6nPUXqtd3w" TargetMode="External"/><Relationship Id="rId2" Type="http://schemas.openxmlformats.org/officeDocument/2006/relationships/notesSlide" Target="../notesSlides/notesSlide3.xml"/><Relationship Id="rId1" Type="http://schemas.openxmlformats.org/officeDocument/2006/relationships/slideLayout" Target="../slideLayouts/slideLayout47.xm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ctrTitle"/>
          </p:nvPr>
        </p:nvSpPr>
        <p:spPr/>
        <p:txBody>
          <a:bodyPr/>
          <a:lstStyle/>
          <a:p>
            <a:r>
              <a:rPr lang="sv-SE" dirty="0" smtClean="0"/>
              <a:t>Våld i nära relationer </a:t>
            </a:r>
            <a:r>
              <a:rPr lang="sv-SE" dirty="0"/>
              <a:t/>
            </a:r>
            <a:br>
              <a:rPr lang="sv-SE" dirty="0"/>
            </a:br>
            <a:r>
              <a:rPr lang="sv-SE" dirty="0" smtClean="0"/>
              <a:t/>
            </a:r>
            <a:br>
              <a:rPr lang="sv-SE" dirty="0" smtClean="0"/>
            </a:br>
            <a:r>
              <a:rPr lang="sv-SE" sz="2400" dirty="0" smtClean="0"/>
              <a:t/>
            </a:r>
            <a:br>
              <a:rPr lang="sv-SE" sz="2400" dirty="0" smtClean="0"/>
            </a:br>
            <a:r>
              <a:rPr lang="sv-SE" sz="3600" dirty="0" smtClean="0"/>
              <a:t>APT</a:t>
            </a:r>
            <a:endParaRPr lang="sv-SE" sz="3600" dirty="0"/>
          </a:p>
        </p:txBody>
      </p:sp>
      <p:sp>
        <p:nvSpPr>
          <p:cNvPr id="4" name="Underrubrik 3"/>
          <p:cNvSpPr>
            <a:spLocks noGrp="1"/>
          </p:cNvSpPr>
          <p:nvPr>
            <p:ph type="subTitle" idx="1"/>
          </p:nvPr>
        </p:nvSpPr>
        <p:spPr/>
        <p:txBody>
          <a:bodyPr/>
          <a:lstStyle/>
          <a:p>
            <a:r>
              <a:rPr lang="sv-SE" dirty="0" smtClean="0"/>
              <a:t> </a:t>
            </a:r>
            <a:endParaRPr lang="sv-SE" dirty="0"/>
          </a:p>
        </p:txBody>
      </p:sp>
    </p:spTree>
    <p:extLst>
      <p:ext uri="{BB962C8B-B14F-4D97-AF65-F5344CB8AC3E}">
        <p14:creationId xmlns:p14="http://schemas.microsoft.com/office/powerpoint/2010/main" val="22075078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a:xfrm>
            <a:off x="637123" y="1308986"/>
            <a:ext cx="11080926" cy="4418046"/>
          </a:xfrm>
        </p:spPr>
        <p:txBody>
          <a:bodyPr/>
          <a:lstStyle/>
          <a:p>
            <a:pPr marL="30163" lvl="0" algn="l">
              <a:lnSpc>
                <a:spcPct val="100000"/>
              </a:lnSpc>
              <a:spcBef>
                <a:spcPts val="0"/>
              </a:spcBef>
              <a:spcAft>
                <a:spcPts val="1200"/>
              </a:spcAft>
            </a:pPr>
            <a:r>
              <a:rPr lang="sv-SE" sz="4400" dirty="0" smtClean="0"/>
              <a:t/>
            </a:r>
            <a:br>
              <a:rPr lang="sv-SE" sz="4400" dirty="0" smtClean="0"/>
            </a:br>
            <a:r>
              <a:rPr lang="sv-SE" sz="4400" dirty="0" smtClean="0"/>
              <a:t>Diskutera</a:t>
            </a:r>
            <a:br>
              <a:rPr lang="sv-SE" sz="4400" dirty="0" smtClean="0"/>
            </a:br>
            <a:r>
              <a:rPr lang="sv-SE" sz="3200" dirty="0" smtClean="0"/>
              <a:t/>
            </a:r>
            <a:br>
              <a:rPr lang="sv-SE" sz="3200" dirty="0" smtClean="0"/>
            </a:br>
            <a:r>
              <a:rPr lang="sv-SE" sz="3200" b="0" dirty="0" smtClean="0"/>
              <a:t>Hur kan vår arbetsplats </a:t>
            </a:r>
            <a:r>
              <a:rPr lang="sv-SE" sz="3200" dirty="0" smtClean="0"/>
              <a:t>hjälpa</a:t>
            </a:r>
            <a:r>
              <a:rPr lang="sv-SE" sz="3200" b="0" dirty="0" smtClean="0"/>
              <a:t> eller </a:t>
            </a:r>
            <a:r>
              <a:rPr lang="sv-SE" sz="3200" dirty="0" smtClean="0"/>
              <a:t>öka tryggheten </a:t>
            </a:r>
            <a:r>
              <a:rPr lang="sv-SE" sz="3200" b="0" dirty="0" smtClean="0"/>
              <a:t>för en medarbetare som är utsatt för våld i nära relation?</a:t>
            </a:r>
            <a:r>
              <a:rPr lang="sv-SE" sz="2400" dirty="0" smtClean="0"/>
              <a:t/>
            </a:r>
            <a:br>
              <a:rPr lang="sv-SE" sz="2400" dirty="0" smtClean="0"/>
            </a:br>
            <a:r>
              <a:rPr lang="sv-SE" sz="2400" dirty="0" smtClean="0"/>
              <a:t/>
            </a:r>
            <a:br>
              <a:rPr lang="sv-SE" sz="2400" dirty="0" smtClean="0"/>
            </a:br>
            <a:endParaRPr lang="sv-SE" sz="2800" dirty="0">
              <a:solidFill>
                <a:srgbClr val="FF0000"/>
              </a:solidFill>
            </a:endParaRPr>
          </a:p>
        </p:txBody>
      </p:sp>
    </p:spTree>
    <p:extLst>
      <p:ext uri="{BB962C8B-B14F-4D97-AF65-F5344CB8AC3E}">
        <p14:creationId xmlns:p14="http://schemas.microsoft.com/office/powerpoint/2010/main" val="21707265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00762" y="1382798"/>
            <a:ext cx="9609825" cy="1112405"/>
          </a:xfrm>
        </p:spPr>
        <p:txBody>
          <a:bodyPr/>
          <a:lstStyle/>
          <a:p>
            <a:r>
              <a:rPr lang="sv-SE" dirty="0" smtClean="0"/>
              <a:t>Vad kan jag som chef göra? </a:t>
            </a:r>
            <a:endParaRPr lang="sv-SE" dirty="0"/>
          </a:p>
        </p:txBody>
      </p:sp>
      <p:sp>
        <p:nvSpPr>
          <p:cNvPr id="3" name="Platshållare för innehåll 2"/>
          <p:cNvSpPr>
            <a:spLocks noGrp="1"/>
          </p:cNvSpPr>
          <p:nvPr>
            <p:ph idx="1"/>
          </p:nvPr>
        </p:nvSpPr>
        <p:spPr>
          <a:xfrm>
            <a:off x="400761" y="2495179"/>
            <a:ext cx="7613494" cy="3738598"/>
          </a:xfrm>
        </p:spPr>
        <p:txBody>
          <a:bodyPr/>
          <a:lstStyle/>
          <a:p>
            <a:r>
              <a:rPr lang="sv-SE" dirty="0" smtClean="0"/>
              <a:t>Fråga om utsatthet vid medarbetarsamtal</a:t>
            </a:r>
          </a:p>
          <a:p>
            <a:r>
              <a:rPr lang="sv-SE" dirty="0" smtClean="0"/>
              <a:t>Hålla enskilt samtal vid misstanke</a:t>
            </a:r>
          </a:p>
          <a:p>
            <a:r>
              <a:rPr lang="sv-SE" dirty="0" smtClean="0"/>
              <a:t>Vara ett stöd, och se över vilken hjälp arbetsplatsen och andra aktörer kan ge</a:t>
            </a:r>
          </a:p>
        </p:txBody>
      </p:sp>
      <p:sp>
        <p:nvSpPr>
          <p:cNvPr id="7" name="Rektangulär bildtext 6"/>
          <p:cNvSpPr/>
          <p:nvPr/>
        </p:nvSpPr>
        <p:spPr>
          <a:xfrm>
            <a:off x="8672362" y="0"/>
            <a:ext cx="3561239" cy="3380014"/>
          </a:xfrm>
          <a:prstGeom prst="wedgeRectCallout">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sv-SE"/>
          </a:p>
        </p:txBody>
      </p:sp>
      <p:sp>
        <p:nvSpPr>
          <p:cNvPr id="5" name="textruta 4"/>
          <p:cNvSpPr txBox="1"/>
          <p:nvPr/>
        </p:nvSpPr>
        <p:spPr>
          <a:xfrm>
            <a:off x="8926905" y="274857"/>
            <a:ext cx="3686476" cy="2585323"/>
          </a:xfrm>
          <a:prstGeom prst="rect">
            <a:avLst/>
          </a:prstGeom>
          <a:noFill/>
        </p:spPr>
        <p:txBody>
          <a:bodyPr wrap="square" rtlCol="0">
            <a:spAutoFit/>
          </a:bodyPr>
          <a:lstStyle/>
          <a:p>
            <a:r>
              <a:rPr lang="sv-SE" dirty="0" smtClean="0"/>
              <a:t>Arbetsgivarens </a:t>
            </a:r>
            <a:br>
              <a:rPr lang="sv-SE" dirty="0" smtClean="0"/>
            </a:br>
            <a:r>
              <a:rPr lang="sv-SE" dirty="0" smtClean="0"/>
              <a:t>arbetsmiljöansvar:</a:t>
            </a:r>
          </a:p>
          <a:p>
            <a:endParaRPr lang="sv-SE" dirty="0" smtClean="0"/>
          </a:p>
          <a:p>
            <a:pPr marL="285750" indent="-285750">
              <a:buFont typeface="Arial" panose="020B0604020202020204" pitchFamily="34" charset="0"/>
              <a:buChar char="•"/>
            </a:pPr>
            <a:r>
              <a:rPr lang="sv-SE" dirty="0" smtClean="0"/>
              <a:t>Förebygga ohälsa och sjukskrivning.</a:t>
            </a:r>
          </a:p>
          <a:p>
            <a:pPr marL="285750" indent="-285750">
              <a:buFont typeface="Arial" panose="020B0604020202020204" pitchFamily="34" charset="0"/>
              <a:buChar char="•"/>
            </a:pPr>
            <a:r>
              <a:rPr lang="sv-SE" dirty="0" smtClean="0"/>
              <a:t>Utreda behov av arbetsanpassning och rehabilitering vid nedsatt arbetsförmåga. </a:t>
            </a:r>
            <a:endParaRPr lang="sv-SE" dirty="0"/>
          </a:p>
        </p:txBody>
      </p:sp>
      <p:sp>
        <p:nvSpPr>
          <p:cNvPr id="8" name="Rektangulär bildtext 7"/>
          <p:cNvSpPr/>
          <p:nvPr/>
        </p:nvSpPr>
        <p:spPr>
          <a:xfrm flipV="1">
            <a:off x="8672362" y="4520611"/>
            <a:ext cx="3561241" cy="1745824"/>
          </a:xfrm>
          <a:prstGeom prst="wedgeRectCallout">
            <a:avLst>
              <a:gd name="adj1" fmla="val -21684"/>
              <a:gd name="adj2" fmla="val 72881"/>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sv-SE"/>
          </a:p>
        </p:txBody>
      </p:sp>
      <p:sp>
        <p:nvSpPr>
          <p:cNvPr id="9" name="textruta 8"/>
          <p:cNvSpPr txBox="1"/>
          <p:nvPr/>
        </p:nvSpPr>
        <p:spPr>
          <a:xfrm>
            <a:off x="8969778" y="4762812"/>
            <a:ext cx="3263823" cy="1200329"/>
          </a:xfrm>
          <a:prstGeom prst="rect">
            <a:avLst/>
          </a:prstGeom>
          <a:noFill/>
        </p:spPr>
        <p:txBody>
          <a:bodyPr wrap="square" rtlCol="0">
            <a:spAutoFit/>
          </a:bodyPr>
          <a:lstStyle/>
          <a:p>
            <a:r>
              <a:rPr lang="sv-SE" dirty="0" smtClean="0"/>
              <a:t>Du som medarbetare: </a:t>
            </a:r>
          </a:p>
          <a:p>
            <a:endParaRPr lang="sv-SE" dirty="0" smtClean="0"/>
          </a:p>
          <a:p>
            <a:r>
              <a:rPr lang="sv-SE" dirty="0" smtClean="0"/>
              <a:t>Du behöver inte berätta om utsatthet om du inte själv vill.</a:t>
            </a:r>
            <a:endParaRPr lang="sv-SE" dirty="0"/>
          </a:p>
        </p:txBody>
      </p:sp>
    </p:spTree>
    <p:extLst>
      <p:ext uri="{BB962C8B-B14F-4D97-AF65-F5344CB8AC3E}">
        <p14:creationId xmlns:p14="http://schemas.microsoft.com/office/powerpoint/2010/main" val="35263613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Vad kan du göra? </a:t>
            </a:r>
            <a:endParaRPr lang="sv-SE" dirty="0"/>
          </a:p>
        </p:txBody>
      </p:sp>
      <p:sp>
        <p:nvSpPr>
          <p:cNvPr id="3" name="Platshållare för innehåll 2"/>
          <p:cNvSpPr>
            <a:spLocks noGrp="1"/>
          </p:cNvSpPr>
          <p:nvPr>
            <p:ph idx="1"/>
          </p:nvPr>
        </p:nvSpPr>
        <p:spPr/>
        <p:txBody>
          <a:bodyPr/>
          <a:lstStyle/>
          <a:p>
            <a:r>
              <a:rPr lang="sv-SE" dirty="0" smtClean="0"/>
              <a:t>Uppmärksamma om någon kollega far illa: Fråga hur hen mår! </a:t>
            </a:r>
          </a:p>
          <a:p>
            <a:r>
              <a:rPr lang="sv-SE" dirty="0" smtClean="0"/>
              <a:t>Om du själv är utsatt:</a:t>
            </a:r>
          </a:p>
          <a:p>
            <a:pPr lvl="1"/>
            <a:r>
              <a:rPr lang="sv-SE" dirty="0" smtClean="0"/>
              <a:t>Kontakta polisen om läget är akut och/eller för att anmäla brott.</a:t>
            </a:r>
          </a:p>
          <a:p>
            <a:pPr lvl="1"/>
            <a:r>
              <a:rPr lang="sv-SE" dirty="0" smtClean="0"/>
              <a:t>Kontakta socialtjänsten eller kvinnojouren för stöd och skydd.  </a:t>
            </a:r>
          </a:p>
          <a:p>
            <a:pPr lvl="1"/>
            <a:r>
              <a:rPr lang="sv-SE" dirty="0" smtClean="0"/>
              <a:t>Be mig som chef om stöd. </a:t>
            </a:r>
          </a:p>
          <a:p>
            <a:endParaRPr lang="sv-SE" dirty="0" smtClean="0"/>
          </a:p>
        </p:txBody>
      </p:sp>
    </p:spTree>
    <p:extLst>
      <p:ext uri="{BB962C8B-B14F-4D97-AF65-F5344CB8AC3E}">
        <p14:creationId xmlns:p14="http://schemas.microsoft.com/office/powerpoint/2010/main" val="27559415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653143" y="522514"/>
            <a:ext cx="2814452" cy="2351314"/>
          </a:xfrm>
          <a:prstGeom prst="rect">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sv-SE" b="1" dirty="0" smtClean="0">
              <a:solidFill>
                <a:schemeClr val="tx1"/>
              </a:solidFill>
            </a:endParaRPr>
          </a:p>
          <a:p>
            <a:r>
              <a:rPr lang="sv-SE" b="1" dirty="0" smtClean="0">
                <a:solidFill>
                  <a:schemeClr val="tx1"/>
                </a:solidFill>
              </a:rPr>
              <a:t>Kvinnofridslinjen</a:t>
            </a:r>
          </a:p>
          <a:p>
            <a:r>
              <a:rPr lang="sv-SE" dirty="0" smtClean="0">
                <a:solidFill>
                  <a:schemeClr val="tx1"/>
                </a:solidFill>
              </a:rPr>
              <a:t>Öppet dygnet runt. </a:t>
            </a:r>
          </a:p>
          <a:p>
            <a:r>
              <a:rPr lang="sv-SE" dirty="0" smtClean="0">
                <a:solidFill>
                  <a:schemeClr val="tx1"/>
                </a:solidFill>
              </a:rPr>
              <a:t>Du </a:t>
            </a:r>
            <a:r>
              <a:rPr lang="sv-SE" dirty="0">
                <a:solidFill>
                  <a:schemeClr val="tx1"/>
                </a:solidFill>
              </a:rPr>
              <a:t>kan vara </a:t>
            </a:r>
            <a:r>
              <a:rPr lang="sv-SE" dirty="0" smtClean="0">
                <a:solidFill>
                  <a:schemeClr val="tx1"/>
                </a:solidFill>
              </a:rPr>
              <a:t>anonym.   </a:t>
            </a:r>
            <a:endParaRPr lang="sv-SE" dirty="0">
              <a:solidFill>
                <a:schemeClr val="tx1"/>
              </a:solidFill>
            </a:endParaRPr>
          </a:p>
          <a:p>
            <a:pPr algn="ctr"/>
            <a:endParaRPr lang="sv-SE" dirty="0" smtClean="0">
              <a:solidFill>
                <a:schemeClr val="tx1"/>
              </a:solidFill>
            </a:endParaRPr>
          </a:p>
          <a:p>
            <a:r>
              <a:rPr lang="sv-SE" dirty="0" smtClean="0">
                <a:solidFill>
                  <a:schemeClr val="tx1"/>
                </a:solidFill>
              </a:rPr>
              <a:t>020-50 </a:t>
            </a:r>
            <a:r>
              <a:rPr lang="sv-SE" dirty="0">
                <a:solidFill>
                  <a:schemeClr val="tx1"/>
                </a:solidFill>
              </a:rPr>
              <a:t>50 50 </a:t>
            </a:r>
          </a:p>
          <a:p>
            <a:r>
              <a:rPr lang="sv-SE" dirty="0">
                <a:solidFill>
                  <a:schemeClr val="tx1"/>
                </a:solidFill>
              </a:rPr>
              <a:t>kvinnofridslinjen.se </a:t>
            </a:r>
          </a:p>
          <a:p>
            <a:pPr algn="ctr"/>
            <a:endParaRPr lang="sv-SE" dirty="0">
              <a:solidFill>
                <a:schemeClr val="tx1"/>
              </a:solidFill>
            </a:endParaRPr>
          </a:p>
          <a:p>
            <a:pPr algn="ctr"/>
            <a:endParaRPr lang="sv-SE" dirty="0"/>
          </a:p>
        </p:txBody>
      </p:sp>
      <p:sp>
        <p:nvSpPr>
          <p:cNvPr id="3" name="Rektangel 2"/>
          <p:cNvSpPr/>
          <p:nvPr/>
        </p:nvSpPr>
        <p:spPr>
          <a:xfrm>
            <a:off x="4393870" y="522513"/>
            <a:ext cx="2826327" cy="2351315"/>
          </a:xfrm>
          <a:prstGeom prst="rect">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endParaRPr lang="sv-SE" dirty="0">
              <a:solidFill>
                <a:schemeClr val="tx1"/>
              </a:solidFill>
            </a:endParaRPr>
          </a:p>
          <a:p>
            <a:r>
              <a:rPr lang="sv-SE" b="1" dirty="0" smtClean="0">
                <a:solidFill>
                  <a:schemeClr val="tx1"/>
                </a:solidFill>
              </a:rPr>
              <a:t>Polisen</a:t>
            </a:r>
          </a:p>
          <a:p>
            <a:r>
              <a:rPr lang="sv-SE" dirty="0" smtClean="0">
                <a:solidFill>
                  <a:schemeClr val="tx1"/>
                </a:solidFill>
              </a:rPr>
              <a:t>Anmäl brott.  </a:t>
            </a:r>
          </a:p>
          <a:p>
            <a:endParaRPr lang="sv-SE" dirty="0" smtClean="0">
              <a:solidFill>
                <a:schemeClr val="tx1"/>
              </a:solidFill>
            </a:endParaRPr>
          </a:p>
          <a:p>
            <a:r>
              <a:rPr lang="sv-SE" dirty="0" smtClean="0">
                <a:solidFill>
                  <a:schemeClr val="tx1"/>
                </a:solidFill>
              </a:rPr>
              <a:t>Akut: 112</a:t>
            </a:r>
          </a:p>
          <a:p>
            <a:r>
              <a:rPr lang="sv-SE" dirty="0" smtClean="0">
                <a:solidFill>
                  <a:schemeClr val="tx1"/>
                </a:solidFill>
              </a:rPr>
              <a:t>Icke akut: 114 14</a:t>
            </a:r>
          </a:p>
          <a:p>
            <a:r>
              <a:rPr lang="sv-SE" dirty="0" smtClean="0">
                <a:solidFill>
                  <a:schemeClr val="tx1"/>
                </a:solidFill>
              </a:rPr>
              <a:t>polisen.se </a:t>
            </a:r>
            <a:endParaRPr lang="sv-SE" dirty="0">
              <a:solidFill>
                <a:schemeClr val="tx1"/>
              </a:solidFill>
            </a:endParaRPr>
          </a:p>
          <a:p>
            <a:pPr algn="ctr"/>
            <a:endParaRPr lang="sv-SE" dirty="0">
              <a:solidFill>
                <a:schemeClr val="tx1"/>
              </a:solidFill>
            </a:endParaRPr>
          </a:p>
          <a:p>
            <a:pPr algn="ctr"/>
            <a:endParaRPr lang="sv-SE" dirty="0"/>
          </a:p>
        </p:txBody>
      </p:sp>
      <p:sp>
        <p:nvSpPr>
          <p:cNvPr id="4" name="Rektangel 3"/>
          <p:cNvSpPr/>
          <p:nvPr/>
        </p:nvSpPr>
        <p:spPr>
          <a:xfrm>
            <a:off x="8134597" y="534389"/>
            <a:ext cx="2778826" cy="2339440"/>
          </a:xfrm>
          <a:prstGeom prst="rect">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sv-SE" b="1" dirty="0" smtClean="0">
              <a:solidFill>
                <a:schemeClr val="tx1"/>
              </a:solidFill>
            </a:endParaRPr>
          </a:p>
          <a:p>
            <a:r>
              <a:rPr lang="sv-SE" b="1" dirty="0" smtClean="0">
                <a:solidFill>
                  <a:schemeClr val="tx1"/>
                </a:solidFill>
              </a:rPr>
              <a:t>Socialtjänsten </a:t>
            </a:r>
          </a:p>
          <a:p>
            <a:r>
              <a:rPr lang="sv-SE" dirty="0" smtClean="0">
                <a:solidFill>
                  <a:schemeClr val="tx1"/>
                </a:solidFill>
              </a:rPr>
              <a:t>Stöd vid våld i nära relationer samt anmälan om oro för barn.</a:t>
            </a:r>
          </a:p>
          <a:p>
            <a:pPr algn="ctr"/>
            <a:endParaRPr lang="sv-SE" dirty="0" smtClean="0">
              <a:solidFill>
                <a:schemeClr val="tx1"/>
              </a:solidFill>
            </a:endParaRPr>
          </a:p>
          <a:p>
            <a:r>
              <a:rPr lang="sv-SE" dirty="0" smtClean="0">
                <a:solidFill>
                  <a:schemeClr val="tx1"/>
                </a:solidFill>
              </a:rPr>
              <a:t>Socialjour: ange </a:t>
            </a:r>
            <a:r>
              <a:rPr lang="sv-SE" dirty="0" err="1" smtClean="0">
                <a:solidFill>
                  <a:schemeClr val="tx1"/>
                </a:solidFill>
              </a:rPr>
              <a:t>tel</a:t>
            </a:r>
            <a:endParaRPr lang="sv-SE" dirty="0" smtClean="0">
              <a:solidFill>
                <a:schemeClr val="tx1"/>
              </a:solidFill>
            </a:endParaRPr>
          </a:p>
          <a:p>
            <a:r>
              <a:rPr lang="sv-SE" dirty="0" smtClean="0">
                <a:solidFill>
                  <a:schemeClr val="tx1"/>
                </a:solidFill>
              </a:rPr>
              <a:t>Namn på enhet: ange </a:t>
            </a:r>
            <a:r>
              <a:rPr lang="sv-SE" dirty="0" err="1" smtClean="0">
                <a:solidFill>
                  <a:schemeClr val="tx1"/>
                </a:solidFill>
              </a:rPr>
              <a:t>tel</a:t>
            </a:r>
            <a:endParaRPr lang="sv-SE" dirty="0">
              <a:solidFill>
                <a:schemeClr val="tx1"/>
              </a:solidFill>
            </a:endParaRPr>
          </a:p>
          <a:p>
            <a:pPr algn="ctr"/>
            <a:endParaRPr lang="sv-SE" dirty="0"/>
          </a:p>
        </p:txBody>
      </p:sp>
      <p:sp>
        <p:nvSpPr>
          <p:cNvPr id="5" name="Rektangel 4"/>
          <p:cNvSpPr/>
          <p:nvPr/>
        </p:nvSpPr>
        <p:spPr>
          <a:xfrm>
            <a:off x="653142" y="3241962"/>
            <a:ext cx="2814453" cy="2505691"/>
          </a:xfrm>
          <a:prstGeom prst="rect">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sv-SE" b="1" dirty="0" smtClean="0">
              <a:solidFill>
                <a:schemeClr val="tx1"/>
              </a:solidFill>
            </a:endParaRPr>
          </a:p>
          <a:p>
            <a:r>
              <a:rPr lang="sv-SE" b="1" dirty="0" smtClean="0">
                <a:solidFill>
                  <a:schemeClr val="tx1"/>
                </a:solidFill>
              </a:rPr>
              <a:t>Namn på kvinnojour </a:t>
            </a:r>
          </a:p>
          <a:p>
            <a:r>
              <a:rPr lang="sv-SE" dirty="0" smtClean="0">
                <a:solidFill>
                  <a:schemeClr val="tx1"/>
                </a:solidFill>
              </a:rPr>
              <a:t>Stöd och skydd för våldsutsatta.  </a:t>
            </a:r>
            <a:endParaRPr lang="sv-SE" dirty="0">
              <a:solidFill>
                <a:schemeClr val="tx1"/>
              </a:solidFill>
            </a:endParaRPr>
          </a:p>
          <a:p>
            <a:pPr algn="ctr"/>
            <a:endParaRPr lang="sv-SE" dirty="0" smtClean="0">
              <a:solidFill>
                <a:schemeClr val="tx1"/>
              </a:solidFill>
            </a:endParaRPr>
          </a:p>
          <a:p>
            <a:r>
              <a:rPr lang="sv-SE" dirty="0" smtClean="0">
                <a:solidFill>
                  <a:schemeClr val="tx1"/>
                </a:solidFill>
              </a:rPr>
              <a:t>Ange telefon</a:t>
            </a:r>
          </a:p>
          <a:p>
            <a:r>
              <a:rPr lang="sv-SE" dirty="0" smtClean="0">
                <a:solidFill>
                  <a:schemeClr val="tx1"/>
                </a:solidFill>
              </a:rPr>
              <a:t>Ange webbplats </a:t>
            </a:r>
          </a:p>
          <a:p>
            <a:pPr algn="ctr"/>
            <a:endParaRPr lang="sv-SE" dirty="0">
              <a:solidFill>
                <a:schemeClr val="tx1"/>
              </a:solidFill>
            </a:endParaRPr>
          </a:p>
          <a:p>
            <a:pPr algn="ctr"/>
            <a:endParaRPr lang="sv-SE" dirty="0"/>
          </a:p>
        </p:txBody>
      </p:sp>
      <p:sp>
        <p:nvSpPr>
          <p:cNvPr id="6" name="Rektangel 5"/>
          <p:cNvSpPr/>
          <p:nvPr/>
        </p:nvSpPr>
        <p:spPr>
          <a:xfrm>
            <a:off x="4435434" y="3241962"/>
            <a:ext cx="2784763" cy="2517567"/>
          </a:xfrm>
          <a:prstGeom prst="rect">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sv-SE" b="1" dirty="0" smtClean="0">
              <a:solidFill>
                <a:schemeClr val="tx1"/>
              </a:solidFill>
            </a:endParaRPr>
          </a:p>
          <a:p>
            <a:r>
              <a:rPr lang="sv-SE" b="1" dirty="0" smtClean="0">
                <a:solidFill>
                  <a:schemeClr val="tx1"/>
                </a:solidFill>
              </a:rPr>
              <a:t>Brottsofferjour </a:t>
            </a:r>
          </a:p>
          <a:p>
            <a:r>
              <a:rPr lang="sv-SE" dirty="0" smtClean="0">
                <a:solidFill>
                  <a:schemeClr val="tx1"/>
                </a:solidFill>
              </a:rPr>
              <a:t>Stöd till brottsutsatta, tex våld i nära relation. </a:t>
            </a:r>
            <a:endParaRPr lang="sv-SE" dirty="0">
              <a:solidFill>
                <a:schemeClr val="tx1"/>
              </a:solidFill>
            </a:endParaRPr>
          </a:p>
          <a:p>
            <a:pPr algn="ctr"/>
            <a:endParaRPr lang="sv-SE" dirty="0" smtClean="0">
              <a:solidFill>
                <a:schemeClr val="tx1"/>
              </a:solidFill>
            </a:endParaRPr>
          </a:p>
          <a:p>
            <a:r>
              <a:rPr lang="sv-SE" dirty="0">
                <a:solidFill>
                  <a:schemeClr val="tx1"/>
                </a:solidFill>
              </a:rPr>
              <a:t>Ange telefon</a:t>
            </a:r>
          </a:p>
          <a:p>
            <a:r>
              <a:rPr lang="sv-SE" dirty="0">
                <a:solidFill>
                  <a:schemeClr val="tx1"/>
                </a:solidFill>
              </a:rPr>
              <a:t>Ange webbplats </a:t>
            </a:r>
          </a:p>
          <a:p>
            <a:pPr algn="ctr"/>
            <a:endParaRPr lang="sv-SE" dirty="0">
              <a:solidFill>
                <a:schemeClr val="tx1"/>
              </a:solidFill>
            </a:endParaRPr>
          </a:p>
          <a:p>
            <a:pPr algn="ctr"/>
            <a:endParaRPr lang="sv-SE" dirty="0"/>
          </a:p>
        </p:txBody>
      </p:sp>
      <p:sp>
        <p:nvSpPr>
          <p:cNvPr id="7" name="Rektangel 6"/>
          <p:cNvSpPr/>
          <p:nvPr/>
        </p:nvSpPr>
        <p:spPr>
          <a:xfrm>
            <a:off x="8134597" y="3253838"/>
            <a:ext cx="2778826" cy="2505693"/>
          </a:xfrm>
          <a:prstGeom prst="rect">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sv-SE" b="1" dirty="0" smtClean="0">
              <a:solidFill>
                <a:schemeClr val="tx1"/>
              </a:solidFill>
            </a:endParaRPr>
          </a:p>
          <a:p>
            <a:endParaRPr lang="sv-SE" b="1" dirty="0" smtClean="0">
              <a:solidFill>
                <a:schemeClr val="tx1"/>
              </a:solidFill>
            </a:endParaRPr>
          </a:p>
          <a:p>
            <a:r>
              <a:rPr lang="sv-SE" b="1" dirty="0" smtClean="0">
                <a:solidFill>
                  <a:schemeClr val="tx1"/>
                </a:solidFill>
              </a:rPr>
              <a:t>1177 Vårdguiden </a:t>
            </a:r>
          </a:p>
          <a:p>
            <a:r>
              <a:rPr lang="sv-SE" dirty="0" smtClean="0">
                <a:solidFill>
                  <a:schemeClr val="tx1"/>
                </a:solidFill>
              </a:rPr>
              <a:t>Rådgivning och stöd vid skador, fysisk och psykisk ohälsa. </a:t>
            </a:r>
          </a:p>
          <a:p>
            <a:endParaRPr lang="sv-SE" dirty="0" smtClean="0">
              <a:solidFill>
                <a:schemeClr val="tx1"/>
              </a:solidFill>
            </a:endParaRPr>
          </a:p>
          <a:p>
            <a:r>
              <a:rPr lang="sv-SE" dirty="0" smtClean="0">
                <a:solidFill>
                  <a:schemeClr val="tx1"/>
                </a:solidFill>
              </a:rPr>
              <a:t>Ring 1177</a:t>
            </a:r>
          </a:p>
          <a:p>
            <a:r>
              <a:rPr lang="sv-SE" dirty="0" smtClean="0">
                <a:solidFill>
                  <a:schemeClr val="tx1"/>
                </a:solidFill>
              </a:rPr>
              <a:t>1177.se </a:t>
            </a:r>
            <a:endParaRPr lang="sv-SE" dirty="0">
              <a:solidFill>
                <a:schemeClr val="tx1"/>
              </a:solidFill>
            </a:endParaRPr>
          </a:p>
          <a:p>
            <a:pPr algn="ctr"/>
            <a:endParaRPr lang="sv-SE" dirty="0">
              <a:solidFill>
                <a:schemeClr val="tx1"/>
              </a:solidFill>
            </a:endParaRPr>
          </a:p>
          <a:p>
            <a:pPr algn="ctr"/>
            <a:endParaRPr lang="sv-SE" dirty="0"/>
          </a:p>
        </p:txBody>
      </p:sp>
    </p:spTree>
    <p:extLst>
      <p:ext uri="{BB962C8B-B14F-4D97-AF65-F5344CB8AC3E}">
        <p14:creationId xmlns:p14="http://schemas.microsoft.com/office/powerpoint/2010/main" val="11935157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64233" y="975186"/>
            <a:ext cx="10344193" cy="1112405"/>
          </a:xfrm>
        </p:spPr>
        <p:txBody>
          <a:bodyPr/>
          <a:lstStyle/>
          <a:p>
            <a:r>
              <a:rPr lang="sv-SE" dirty="0" smtClean="0"/>
              <a:t>Varför prata om våld i nära relationer? </a:t>
            </a:r>
            <a:endParaRPr lang="sv-SE" dirty="0"/>
          </a:p>
        </p:txBody>
      </p:sp>
      <p:sp>
        <p:nvSpPr>
          <p:cNvPr id="3" name="Platshållare för innehåll 2"/>
          <p:cNvSpPr>
            <a:spLocks noGrp="1"/>
          </p:cNvSpPr>
          <p:nvPr>
            <p:ph idx="1"/>
          </p:nvPr>
        </p:nvSpPr>
        <p:spPr/>
        <p:txBody>
          <a:bodyPr/>
          <a:lstStyle/>
          <a:p>
            <a:r>
              <a:rPr lang="sv-SE" dirty="0" smtClean="0"/>
              <a:t>Våld i nära relationer får allvarliga konsekvenser för dem som drabbas. </a:t>
            </a:r>
          </a:p>
          <a:p>
            <a:r>
              <a:rPr lang="sv-SE" dirty="0" smtClean="0"/>
              <a:t>Den som lever med våld, lever ofta </a:t>
            </a:r>
            <a:r>
              <a:rPr lang="sv-SE" dirty="0"/>
              <a:t>under stark press och </a:t>
            </a:r>
            <a:r>
              <a:rPr lang="sv-SE" dirty="0" smtClean="0"/>
              <a:t>har svårt </a:t>
            </a:r>
            <a:r>
              <a:rPr lang="sv-SE" dirty="0"/>
              <a:t>att </a:t>
            </a:r>
            <a:r>
              <a:rPr lang="sv-SE" dirty="0" smtClean="0"/>
              <a:t>själv </a:t>
            </a:r>
            <a:r>
              <a:rPr lang="sv-SE" dirty="0"/>
              <a:t>ändra sin situation. </a:t>
            </a:r>
          </a:p>
          <a:p>
            <a:r>
              <a:rPr lang="sv-SE" dirty="0" smtClean="0"/>
              <a:t>Arbetsplatsen kan stödja utsatta att få rätt stöd och hjälp. </a:t>
            </a:r>
          </a:p>
          <a:p>
            <a:r>
              <a:rPr lang="sv-SE" dirty="0" smtClean="0"/>
              <a:t>Vi behöver bry oss om varandra! </a:t>
            </a:r>
          </a:p>
          <a:p>
            <a:pPr marL="30163" indent="0">
              <a:buNone/>
            </a:pPr>
            <a:endParaRPr lang="sv-SE" dirty="0" smtClean="0"/>
          </a:p>
          <a:p>
            <a:pPr marL="30163" indent="0">
              <a:buNone/>
            </a:pPr>
            <a:endParaRPr lang="sv-SE" dirty="0" smtClean="0"/>
          </a:p>
        </p:txBody>
      </p:sp>
    </p:spTree>
    <p:extLst>
      <p:ext uri="{BB962C8B-B14F-4D97-AF65-F5344CB8AC3E}">
        <p14:creationId xmlns:p14="http://schemas.microsoft.com/office/powerpoint/2010/main" val="16573672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hlinkClick r:id="rId3"/>
          </p:cNvPr>
          <p:cNvPicPr>
            <a:picLocks noChangeAspect="1"/>
          </p:cNvPicPr>
          <p:nvPr/>
        </p:nvPicPr>
        <p:blipFill>
          <a:blip r:embed="rId4"/>
          <a:stretch>
            <a:fillRect/>
          </a:stretch>
        </p:blipFill>
        <p:spPr>
          <a:xfrm>
            <a:off x="1565564" y="710813"/>
            <a:ext cx="8748420" cy="4886423"/>
          </a:xfrm>
          <a:prstGeom prst="rect">
            <a:avLst/>
          </a:prstGeom>
        </p:spPr>
      </p:pic>
    </p:spTree>
    <p:extLst>
      <p:ext uri="{BB962C8B-B14F-4D97-AF65-F5344CB8AC3E}">
        <p14:creationId xmlns:p14="http://schemas.microsoft.com/office/powerpoint/2010/main" val="35925128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p:cNvSpPr>
            <a:spLocks noGrp="1"/>
          </p:cNvSpPr>
          <p:nvPr>
            <p:ph type="title"/>
          </p:nvPr>
        </p:nvSpPr>
        <p:spPr/>
        <p:txBody>
          <a:bodyPr/>
          <a:lstStyle/>
          <a:p>
            <a:r>
              <a:rPr lang="sv-SE" dirty="0" smtClean="0"/>
              <a:t>Vem kan drabbas? </a:t>
            </a:r>
            <a:endParaRPr lang="sv-SE" dirty="0"/>
          </a:p>
        </p:txBody>
      </p:sp>
      <p:sp>
        <p:nvSpPr>
          <p:cNvPr id="6" name="Platshållare för innehåll 5"/>
          <p:cNvSpPr>
            <a:spLocks noGrp="1"/>
          </p:cNvSpPr>
          <p:nvPr>
            <p:ph idx="1"/>
          </p:nvPr>
        </p:nvSpPr>
        <p:spPr/>
        <p:txBody>
          <a:bodyPr/>
          <a:lstStyle/>
          <a:p>
            <a:r>
              <a:rPr lang="sv-SE" dirty="0" smtClean="0"/>
              <a:t>25 % av alla kvinnor har någon gång utsatts för våld av en partner. </a:t>
            </a:r>
          </a:p>
          <a:p>
            <a:r>
              <a:rPr lang="sv-SE" dirty="0" smtClean="0"/>
              <a:t>Även män och personer i samkönade relationer kan drabbas.</a:t>
            </a:r>
          </a:p>
          <a:p>
            <a:r>
              <a:rPr lang="sv-SE" dirty="0" smtClean="0"/>
              <a:t>Var </a:t>
            </a:r>
            <a:r>
              <a:rPr lang="sv-SE" dirty="0"/>
              <a:t>tionde barn har upplevt våld i </a:t>
            </a:r>
            <a:r>
              <a:rPr lang="sv-SE" dirty="0" smtClean="0"/>
              <a:t>familjen.</a:t>
            </a:r>
          </a:p>
          <a:p>
            <a:pPr lvl="0"/>
            <a:r>
              <a:rPr lang="sv-SE" dirty="0"/>
              <a:t>Hedersrelaterat våld eller förtryck utövas av flera och innebär en särskilt </a:t>
            </a:r>
            <a:r>
              <a:rPr lang="sv-SE" dirty="0" smtClean="0"/>
              <a:t>utsatthet.</a:t>
            </a:r>
            <a:endParaRPr lang="sv-SE" dirty="0"/>
          </a:p>
          <a:p>
            <a:pPr marL="30163" indent="0">
              <a:buNone/>
            </a:pPr>
            <a:endParaRPr lang="sv-SE" dirty="0"/>
          </a:p>
          <a:p>
            <a:endParaRPr lang="sv-SE" dirty="0"/>
          </a:p>
          <a:p>
            <a:endParaRPr lang="sv-SE" dirty="0"/>
          </a:p>
          <a:p>
            <a:pPr marL="30163" indent="0">
              <a:buNone/>
            </a:pPr>
            <a:endParaRPr lang="sv-SE" dirty="0"/>
          </a:p>
          <a:p>
            <a:endParaRPr lang="sv-SE" dirty="0" smtClean="0"/>
          </a:p>
        </p:txBody>
      </p:sp>
    </p:spTree>
    <p:extLst>
      <p:ext uri="{BB962C8B-B14F-4D97-AF65-F5344CB8AC3E}">
        <p14:creationId xmlns:p14="http://schemas.microsoft.com/office/powerpoint/2010/main" val="36105147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Vad räknas som våld? </a:t>
            </a:r>
            <a:endParaRPr lang="sv-SE" dirty="0"/>
          </a:p>
        </p:txBody>
      </p:sp>
      <p:sp>
        <p:nvSpPr>
          <p:cNvPr id="3" name="Platshållare för innehåll 2"/>
          <p:cNvSpPr>
            <a:spLocks noGrp="1"/>
          </p:cNvSpPr>
          <p:nvPr>
            <p:ph sz="half" idx="1"/>
          </p:nvPr>
        </p:nvSpPr>
        <p:spPr>
          <a:xfrm>
            <a:off x="664233" y="1966568"/>
            <a:ext cx="4262135" cy="2399930"/>
          </a:xfrm>
        </p:spPr>
        <p:txBody>
          <a:bodyPr/>
          <a:lstStyle/>
          <a:p>
            <a:pPr marL="30163" indent="0">
              <a:buNone/>
            </a:pPr>
            <a:r>
              <a:rPr lang="sv-SE" b="1" dirty="0" smtClean="0"/>
              <a:t>Fysiskt våld, tex: </a:t>
            </a:r>
          </a:p>
          <a:p>
            <a:r>
              <a:rPr lang="sv-SE" dirty="0" smtClean="0"/>
              <a:t>Sparkar</a:t>
            </a:r>
          </a:p>
          <a:p>
            <a:r>
              <a:rPr lang="sv-SE" dirty="0" smtClean="0"/>
              <a:t>Knytnävsslag </a:t>
            </a:r>
          </a:p>
          <a:p>
            <a:r>
              <a:rPr lang="sv-SE" dirty="0"/>
              <a:t>S</a:t>
            </a:r>
            <a:r>
              <a:rPr lang="sv-SE" dirty="0" smtClean="0"/>
              <a:t>lag med tillhyggen </a:t>
            </a:r>
          </a:p>
        </p:txBody>
      </p:sp>
      <p:sp>
        <p:nvSpPr>
          <p:cNvPr id="4" name="Platshållare för innehåll 3"/>
          <p:cNvSpPr>
            <a:spLocks noGrp="1"/>
          </p:cNvSpPr>
          <p:nvPr>
            <p:ph sz="half" idx="2"/>
          </p:nvPr>
        </p:nvSpPr>
        <p:spPr>
          <a:xfrm>
            <a:off x="5670850" y="1866913"/>
            <a:ext cx="5530549" cy="3273988"/>
          </a:xfrm>
        </p:spPr>
        <p:txBody>
          <a:bodyPr/>
          <a:lstStyle/>
          <a:p>
            <a:pPr marL="30163" indent="0">
              <a:buNone/>
            </a:pPr>
            <a:r>
              <a:rPr lang="sv-SE" b="1" dirty="0" smtClean="0"/>
              <a:t>Våld som inte syns utanpå:</a:t>
            </a:r>
          </a:p>
          <a:p>
            <a:r>
              <a:rPr lang="sv-SE" dirty="0"/>
              <a:t>Fysiska skador som döljs av kläder eller hår </a:t>
            </a:r>
          </a:p>
          <a:p>
            <a:r>
              <a:rPr lang="sv-SE" dirty="0" smtClean="0"/>
              <a:t>Psykiskt våld, hot, trakasserier  </a:t>
            </a:r>
            <a:endParaRPr lang="sv-SE" dirty="0"/>
          </a:p>
          <a:p>
            <a:r>
              <a:rPr lang="sv-SE" dirty="0"/>
              <a:t>Sexuellt våld </a:t>
            </a:r>
            <a:endParaRPr lang="sv-SE" dirty="0" smtClean="0"/>
          </a:p>
          <a:p>
            <a:r>
              <a:rPr lang="sv-SE" dirty="0" smtClean="0"/>
              <a:t>Ekonomiskt våld </a:t>
            </a:r>
            <a:r>
              <a:rPr lang="sv-SE" sz="1800" dirty="0" smtClean="0"/>
              <a:t>(tex att partnern tar kontroll över den utsattas ekonomi)</a:t>
            </a:r>
            <a:endParaRPr lang="sv-SE" sz="1800" dirty="0"/>
          </a:p>
          <a:p>
            <a:pPr marL="30163" indent="0">
              <a:buNone/>
            </a:pPr>
            <a:endParaRPr lang="sv-SE" dirty="0"/>
          </a:p>
        </p:txBody>
      </p:sp>
    </p:spTree>
    <p:extLst>
      <p:ext uri="{BB962C8B-B14F-4D97-AF65-F5344CB8AC3E}">
        <p14:creationId xmlns:p14="http://schemas.microsoft.com/office/powerpoint/2010/main" val="32837810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70409" y="789003"/>
            <a:ext cx="10852265" cy="1112405"/>
          </a:xfrm>
        </p:spPr>
        <p:txBody>
          <a:bodyPr/>
          <a:lstStyle/>
          <a:p>
            <a:r>
              <a:rPr lang="sv-SE" dirty="0" smtClean="0"/>
              <a:t>Varför är det svårt att lämna relationen?</a:t>
            </a:r>
            <a:endParaRPr lang="sv-SE" dirty="0"/>
          </a:p>
        </p:txBody>
      </p:sp>
      <p:sp>
        <p:nvSpPr>
          <p:cNvPr id="46" name="Platshållare för innehåll 45"/>
          <p:cNvSpPr>
            <a:spLocks noGrp="1"/>
          </p:cNvSpPr>
          <p:nvPr>
            <p:ph idx="1"/>
          </p:nvPr>
        </p:nvSpPr>
        <p:spPr>
          <a:xfrm>
            <a:off x="670409" y="1901410"/>
            <a:ext cx="9609825" cy="2623683"/>
          </a:xfrm>
        </p:spPr>
        <p:txBody>
          <a:bodyPr/>
          <a:lstStyle/>
          <a:p>
            <a:r>
              <a:rPr lang="sv-SE" dirty="0" smtClean="0"/>
              <a:t>Våldet ökar gradvis, från ”små saker” till allt grövre våld.</a:t>
            </a:r>
          </a:p>
          <a:p>
            <a:r>
              <a:rPr lang="sv-SE" dirty="0" smtClean="0"/>
              <a:t>Den utsatta bryts ner psykiskt, tvivlar på sig själv.</a:t>
            </a:r>
          </a:p>
          <a:p>
            <a:r>
              <a:rPr lang="sv-SE" dirty="0"/>
              <a:t>Förövaren växlar mellan ömhet och </a:t>
            </a:r>
            <a:r>
              <a:rPr lang="sv-SE" dirty="0" smtClean="0"/>
              <a:t>våld. </a:t>
            </a:r>
            <a:endParaRPr lang="sv-SE" dirty="0"/>
          </a:p>
          <a:p>
            <a:r>
              <a:rPr lang="sv-SE" dirty="0" smtClean="0"/>
              <a:t>Våldet </a:t>
            </a:r>
            <a:r>
              <a:rPr lang="sv-SE" dirty="0"/>
              <a:t>blir ”normalt</a:t>
            </a:r>
            <a:r>
              <a:rPr lang="sv-SE" dirty="0" smtClean="0"/>
              <a:t>”, ”mitt fel”. </a:t>
            </a:r>
          </a:p>
          <a:p>
            <a:r>
              <a:rPr lang="sv-SE" dirty="0" smtClean="0"/>
              <a:t>Hot att våldet blir grövre vid separation. </a:t>
            </a:r>
            <a:endParaRPr lang="sv-SE" dirty="0"/>
          </a:p>
          <a:p>
            <a:pPr marL="30163" indent="0">
              <a:buNone/>
            </a:pPr>
            <a:endParaRPr lang="sv-SE" dirty="0" smtClean="0"/>
          </a:p>
          <a:p>
            <a:endParaRPr lang="sv-SE" dirty="0" smtClean="0"/>
          </a:p>
        </p:txBody>
      </p:sp>
      <p:sp>
        <p:nvSpPr>
          <p:cNvPr id="12" name="Rektangel 11"/>
          <p:cNvSpPr/>
          <p:nvPr/>
        </p:nvSpPr>
        <p:spPr>
          <a:xfrm>
            <a:off x="-41535" y="6222963"/>
            <a:ext cx="2401678" cy="661848"/>
          </a:xfrm>
          <a:prstGeom prst="rect">
            <a:avLst/>
          </a:prstGeom>
          <a:ln>
            <a:no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sv-SE"/>
          </a:p>
        </p:txBody>
      </p:sp>
      <p:sp>
        <p:nvSpPr>
          <p:cNvPr id="30" name="Rektangel 29"/>
          <p:cNvSpPr/>
          <p:nvPr/>
        </p:nvSpPr>
        <p:spPr>
          <a:xfrm>
            <a:off x="2360143" y="5735633"/>
            <a:ext cx="2471354" cy="1149179"/>
          </a:xfrm>
          <a:prstGeom prst="rect">
            <a:avLst/>
          </a:prstGeom>
          <a:ln>
            <a:no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sv-SE"/>
          </a:p>
        </p:txBody>
      </p:sp>
      <p:sp>
        <p:nvSpPr>
          <p:cNvPr id="31" name="Rektangel 30"/>
          <p:cNvSpPr/>
          <p:nvPr/>
        </p:nvSpPr>
        <p:spPr>
          <a:xfrm>
            <a:off x="4831497" y="5251465"/>
            <a:ext cx="2471354" cy="1633348"/>
          </a:xfrm>
          <a:prstGeom prst="rect">
            <a:avLst/>
          </a:prstGeom>
          <a:ln>
            <a:no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sv-SE"/>
          </a:p>
        </p:txBody>
      </p:sp>
      <p:sp>
        <p:nvSpPr>
          <p:cNvPr id="32" name="Rektangel 31"/>
          <p:cNvSpPr/>
          <p:nvPr/>
        </p:nvSpPr>
        <p:spPr>
          <a:xfrm>
            <a:off x="7302851" y="4781908"/>
            <a:ext cx="2471354" cy="2102903"/>
          </a:xfrm>
          <a:prstGeom prst="rect">
            <a:avLst/>
          </a:prstGeom>
          <a:ln>
            <a:no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sv-SE"/>
          </a:p>
        </p:txBody>
      </p:sp>
      <p:sp>
        <p:nvSpPr>
          <p:cNvPr id="34" name="textruta 33"/>
          <p:cNvSpPr txBox="1"/>
          <p:nvPr/>
        </p:nvSpPr>
        <p:spPr>
          <a:xfrm>
            <a:off x="295948" y="6400691"/>
            <a:ext cx="945292" cy="369332"/>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defPPr>
              <a:defRPr lang="sv-SE"/>
            </a:defPPr>
            <a:lvl1pPr>
              <a:defRPr b="1"/>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sv-SE" dirty="0">
                <a:solidFill>
                  <a:schemeClr val="tx1"/>
                </a:solidFill>
              </a:rPr>
              <a:t>Kärlek</a:t>
            </a:r>
            <a:r>
              <a:rPr lang="sv-SE" dirty="0"/>
              <a:t> </a:t>
            </a:r>
          </a:p>
        </p:txBody>
      </p:sp>
      <p:sp>
        <p:nvSpPr>
          <p:cNvPr id="40" name="Rektangel 39"/>
          <p:cNvSpPr/>
          <p:nvPr/>
        </p:nvSpPr>
        <p:spPr>
          <a:xfrm>
            <a:off x="9774205" y="4330048"/>
            <a:ext cx="2471354" cy="2554763"/>
          </a:xfrm>
          <a:prstGeom prst="rect">
            <a:avLst/>
          </a:prstGeom>
          <a:ln>
            <a:no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sv-SE"/>
          </a:p>
        </p:txBody>
      </p:sp>
      <p:cxnSp>
        <p:nvCxnSpPr>
          <p:cNvPr id="110" name="Rak pilkoppling 109"/>
          <p:cNvCxnSpPr/>
          <p:nvPr/>
        </p:nvCxnSpPr>
        <p:spPr>
          <a:xfrm flipV="1">
            <a:off x="1241240" y="5106484"/>
            <a:ext cx="8532965" cy="1485740"/>
          </a:xfrm>
          <a:prstGeom prst="straightConnector1">
            <a:avLst/>
          </a:prstGeom>
          <a:ln w="25400">
            <a:prstDash val="solid"/>
            <a:tailEnd type="triangle"/>
          </a:ln>
        </p:spPr>
        <p:style>
          <a:lnRef idx="1">
            <a:schemeClr val="accent1"/>
          </a:lnRef>
          <a:fillRef idx="0">
            <a:schemeClr val="accent1"/>
          </a:fillRef>
          <a:effectRef idx="0">
            <a:schemeClr val="accent1"/>
          </a:effectRef>
          <a:fontRef idx="minor">
            <a:schemeClr val="tx1"/>
          </a:fontRef>
        </p:style>
      </p:cxnSp>
      <p:sp>
        <p:nvSpPr>
          <p:cNvPr id="38" name="textruta 37"/>
          <p:cNvSpPr txBox="1"/>
          <p:nvPr/>
        </p:nvSpPr>
        <p:spPr>
          <a:xfrm>
            <a:off x="5151250" y="5563751"/>
            <a:ext cx="1690421" cy="92333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defPPr>
              <a:defRPr lang="sv-SE"/>
            </a:defPPr>
            <a:lvl1pPr>
              <a:defRPr b="1"/>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sv-SE" dirty="0">
                <a:solidFill>
                  <a:schemeClr val="tx1"/>
                </a:solidFill>
              </a:rPr>
              <a:t>Psykiskt våld </a:t>
            </a:r>
          </a:p>
          <a:p>
            <a:r>
              <a:rPr lang="sv-SE" dirty="0">
                <a:solidFill>
                  <a:schemeClr val="tx1"/>
                </a:solidFill>
              </a:rPr>
              <a:t>Nedlåtande kommentarer </a:t>
            </a:r>
          </a:p>
        </p:txBody>
      </p:sp>
      <p:sp>
        <p:nvSpPr>
          <p:cNvPr id="36" name="textruta 35"/>
          <p:cNvSpPr txBox="1"/>
          <p:nvPr/>
        </p:nvSpPr>
        <p:spPr>
          <a:xfrm>
            <a:off x="7622604" y="5106484"/>
            <a:ext cx="1690421" cy="1200329"/>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sv-SE" b="1" dirty="0" smtClean="0">
                <a:solidFill>
                  <a:schemeClr val="tx1"/>
                </a:solidFill>
              </a:rPr>
              <a:t>Hot </a:t>
            </a:r>
          </a:p>
          <a:p>
            <a:r>
              <a:rPr lang="sv-SE" b="1" dirty="0" smtClean="0">
                <a:solidFill>
                  <a:schemeClr val="tx1"/>
                </a:solidFill>
              </a:rPr>
              <a:t>Trakasserier Fysiskt våld </a:t>
            </a:r>
          </a:p>
          <a:p>
            <a:r>
              <a:rPr lang="sv-SE" b="1" dirty="0" smtClean="0">
                <a:solidFill>
                  <a:schemeClr val="tx1"/>
                </a:solidFill>
              </a:rPr>
              <a:t>Sexuellt våld </a:t>
            </a:r>
            <a:endParaRPr lang="sv-SE" b="1" dirty="0">
              <a:solidFill>
                <a:schemeClr val="tx1"/>
              </a:solidFill>
            </a:endParaRPr>
          </a:p>
        </p:txBody>
      </p:sp>
      <p:sp>
        <p:nvSpPr>
          <p:cNvPr id="35" name="textruta 34"/>
          <p:cNvSpPr txBox="1"/>
          <p:nvPr/>
        </p:nvSpPr>
        <p:spPr>
          <a:xfrm>
            <a:off x="2603275" y="5956166"/>
            <a:ext cx="1767042" cy="646331"/>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defPPr>
              <a:defRPr lang="sv-SE"/>
            </a:defPPr>
            <a:lvl1pPr>
              <a:defRPr b="1"/>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sv-SE" dirty="0">
                <a:solidFill>
                  <a:schemeClr val="tx1"/>
                </a:solidFill>
              </a:rPr>
              <a:t>Svartsjuka </a:t>
            </a:r>
          </a:p>
          <a:p>
            <a:r>
              <a:rPr lang="sv-SE" dirty="0">
                <a:solidFill>
                  <a:schemeClr val="tx1"/>
                </a:solidFill>
              </a:rPr>
              <a:t>Kontrollbehov </a:t>
            </a:r>
          </a:p>
        </p:txBody>
      </p:sp>
      <p:sp>
        <p:nvSpPr>
          <p:cNvPr id="41" name="textruta 40"/>
          <p:cNvSpPr txBox="1"/>
          <p:nvPr/>
        </p:nvSpPr>
        <p:spPr>
          <a:xfrm>
            <a:off x="10035222" y="4619746"/>
            <a:ext cx="1607049" cy="92333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defPPr>
              <a:defRPr lang="sv-SE"/>
            </a:defPPr>
            <a:lvl1pPr>
              <a:defRPr b="1"/>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sv-SE" dirty="0">
                <a:solidFill>
                  <a:schemeClr val="tx1"/>
                </a:solidFill>
              </a:rPr>
              <a:t>Grovt </a:t>
            </a:r>
            <a:endParaRPr lang="sv-SE" dirty="0" smtClean="0">
              <a:solidFill>
                <a:schemeClr val="tx1"/>
              </a:solidFill>
            </a:endParaRPr>
          </a:p>
          <a:p>
            <a:r>
              <a:rPr lang="sv-SE" dirty="0" smtClean="0">
                <a:solidFill>
                  <a:schemeClr val="tx1"/>
                </a:solidFill>
              </a:rPr>
              <a:t>fysiskt </a:t>
            </a:r>
            <a:r>
              <a:rPr lang="sv-SE" dirty="0">
                <a:solidFill>
                  <a:schemeClr val="tx1"/>
                </a:solidFill>
              </a:rPr>
              <a:t>våld </a:t>
            </a:r>
          </a:p>
          <a:p>
            <a:r>
              <a:rPr lang="sv-SE" dirty="0" smtClean="0">
                <a:solidFill>
                  <a:schemeClr val="tx1"/>
                </a:solidFill>
              </a:rPr>
              <a:t>sexuellt </a:t>
            </a:r>
            <a:r>
              <a:rPr lang="sv-SE" dirty="0">
                <a:solidFill>
                  <a:schemeClr val="tx1"/>
                </a:solidFill>
              </a:rPr>
              <a:t>våld </a:t>
            </a:r>
          </a:p>
        </p:txBody>
      </p:sp>
    </p:spTree>
    <p:extLst>
      <p:ext uri="{BB962C8B-B14F-4D97-AF65-F5344CB8AC3E}">
        <p14:creationId xmlns:p14="http://schemas.microsoft.com/office/powerpoint/2010/main" val="36585052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Våldets konsekvenser </a:t>
            </a:r>
            <a:endParaRPr lang="sv-SE" dirty="0"/>
          </a:p>
        </p:txBody>
      </p:sp>
      <p:sp>
        <p:nvSpPr>
          <p:cNvPr id="3" name="Platshållare för innehåll 2"/>
          <p:cNvSpPr>
            <a:spLocks noGrp="1"/>
          </p:cNvSpPr>
          <p:nvPr>
            <p:ph idx="1"/>
          </p:nvPr>
        </p:nvSpPr>
        <p:spPr>
          <a:xfrm>
            <a:off x="664232" y="2495203"/>
            <a:ext cx="10003768" cy="3738598"/>
          </a:xfrm>
        </p:spPr>
        <p:txBody>
          <a:bodyPr/>
          <a:lstStyle/>
          <a:p>
            <a:r>
              <a:rPr lang="sv-SE" dirty="0" smtClean="0"/>
              <a:t>Våld påverkar hälsan: fysiskt, psykiskt, både på kort och lång sikt. </a:t>
            </a:r>
          </a:p>
          <a:p>
            <a:r>
              <a:rPr lang="sv-SE" dirty="0" smtClean="0"/>
              <a:t>Våld påverkar arbetsförmågan:  </a:t>
            </a:r>
          </a:p>
          <a:p>
            <a:pPr lvl="1"/>
            <a:r>
              <a:rPr lang="sv-SE" dirty="0" smtClean="0"/>
              <a:t>11 000 sjukskrivningsärenden per år är relaterade till våld i nära relationer. </a:t>
            </a:r>
          </a:p>
          <a:p>
            <a:pPr lvl="1"/>
            <a:r>
              <a:rPr lang="sv-SE" dirty="0" smtClean="0"/>
              <a:t>För utsatta kvinnor ökar sjukfrånvaron med 20%, inkomsten minskar med 25%. </a:t>
            </a:r>
          </a:p>
        </p:txBody>
      </p:sp>
    </p:spTree>
    <p:extLst>
      <p:ext uri="{BB962C8B-B14F-4D97-AF65-F5344CB8AC3E}">
        <p14:creationId xmlns:p14="http://schemas.microsoft.com/office/powerpoint/2010/main" val="31604774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lips 3"/>
          <p:cNvSpPr/>
          <p:nvPr/>
        </p:nvSpPr>
        <p:spPr>
          <a:xfrm>
            <a:off x="769216" y="513326"/>
            <a:ext cx="2319956" cy="1328491"/>
          </a:xfrm>
          <a:prstGeom prst="ellipse">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sv-SE" sz="2000" dirty="0">
                <a:solidFill>
                  <a:schemeClr val="tx1"/>
                </a:solidFill>
              </a:rPr>
              <a:t>Fysiska skador </a:t>
            </a:r>
          </a:p>
        </p:txBody>
      </p:sp>
      <p:sp>
        <p:nvSpPr>
          <p:cNvPr id="6" name="Ellips 5"/>
          <p:cNvSpPr/>
          <p:nvPr/>
        </p:nvSpPr>
        <p:spPr>
          <a:xfrm>
            <a:off x="815188" y="2241551"/>
            <a:ext cx="2319955" cy="1283313"/>
          </a:xfrm>
          <a:prstGeom prst="ellipse">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sv-SE" sz="2000" dirty="0">
                <a:solidFill>
                  <a:schemeClr val="tx1"/>
                </a:solidFill>
              </a:rPr>
              <a:t>Oro</a:t>
            </a:r>
          </a:p>
          <a:p>
            <a:pPr algn="ctr"/>
            <a:r>
              <a:rPr lang="sv-SE" sz="2000" dirty="0">
                <a:solidFill>
                  <a:schemeClr val="tx1"/>
                </a:solidFill>
              </a:rPr>
              <a:t>Ångest </a:t>
            </a:r>
          </a:p>
        </p:txBody>
      </p:sp>
      <p:sp>
        <p:nvSpPr>
          <p:cNvPr id="7" name="Ellips 6"/>
          <p:cNvSpPr/>
          <p:nvPr/>
        </p:nvSpPr>
        <p:spPr>
          <a:xfrm>
            <a:off x="6580568" y="587320"/>
            <a:ext cx="2319955" cy="1283313"/>
          </a:xfrm>
          <a:prstGeom prst="ellipse">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sv-SE" sz="2000" dirty="0">
                <a:solidFill>
                  <a:schemeClr val="tx1"/>
                </a:solidFill>
              </a:rPr>
              <a:t>Stress  </a:t>
            </a:r>
          </a:p>
        </p:txBody>
      </p:sp>
      <p:sp>
        <p:nvSpPr>
          <p:cNvPr id="8" name="Ellips 7"/>
          <p:cNvSpPr/>
          <p:nvPr/>
        </p:nvSpPr>
        <p:spPr>
          <a:xfrm>
            <a:off x="6616320" y="2244722"/>
            <a:ext cx="2432099" cy="1283313"/>
          </a:xfrm>
          <a:prstGeom prst="ellipse">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sv-SE" sz="2000" dirty="0">
                <a:solidFill>
                  <a:schemeClr val="tx1"/>
                </a:solidFill>
              </a:rPr>
              <a:t>Sömn-</a:t>
            </a:r>
          </a:p>
          <a:p>
            <a:pPr algn="ctr"/>
            <a:r>
              <a:rPr lang="sv-SE" sz="2000" dirty="0">
                <a:solidFill>
                  <a:schemeClr val="tx1"/>
                </a:solidFill>
              </a:rPr>
              <a:t>svårigheter </a:t>
            </a:r>
          </a:p>
        </p:txBody>
      </p:sp>
      <p:sp>
        <p:nvSpPr>
          <p:cNvPr id="9" name="Ellips 8"/>
          <p:cNvSpPr/>
          <p:nvPr/>
        </p:nvSpPr>
        <p:spPr>
          <a:xfrm>
            <a:off x="9424646" y="2159595"/>
            <a:ext cx="2235849" cy="1275130"/>
          </a:xfrm>
          <a:prstGeom prst="ellipse">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sv-SE" sz="2000" dirty="0">
                <a:solidFill>
                  <a:schemeClr val="tx1"/>
                </a:solidFill>
              </a:rPr>
              <a:t>Riskbruk </a:t>
            </a:r>
          </a:p>
        </p:txBody>
      </p:sp>
      <p:sp>
        <p:nvSpPr>
          <p:cNvPr id="12" name="Ellips 11"/>
          <p:cNvSpPr/>
          <p:nvPr/>
        </p:nvSpPr>
        <p:spPr>
          <a:xfrm>
            <a:off x="6728464" y="4143301"/>
            <a:ext cx="2319955" cy="1283313"/>
          </a:xfrm>
          <a:prstGeom prst="ellipse">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sv-SE" sz="2000" dirty="0">
                <a:solidFill>
                  <a:schemeClr val="tx1"/>
                </a:solidFill>
              </a:rPr>
              <a:t>Magproblem </a:t>
            </a:r>
          </a:p>
        </p:txBody>
      </p:sp>
      <p:sp>
        <p:nvSpPr>
          <p:cNvPr id="13" name="Ellips 12"/>
          <p:cNvSpPr/>
          <p:nvPr/>
        </p:nvSpPr>
        <p:spPr>
          <a:xfrm>
            <a:off x="9424646" y="539827"/>
            <a:ext cx="2235849" cy="1275487"/>
          </a:xfrm>
          <a:prstGeom prst="ellipse">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sv-SE" sz="2000" dirty="0">
                <a:solidFill>
                  <a:schemeClr val="tx1"/>
                </a:solidFill>
              </a:rPr>
              <a:t>Självskade-beteende </a:t>
            </a:r>
          </a:p>
        </p:txBody>
      </p:sp>
      <p:sp>
        <p:nvSpPr>
          <p:cNvPr id="14" name="Ellips 13"/>
          <p:cNvSpPr/>
          <p:nvPr/>
        </p:nvSpPr>
        <p:spPr>
          <a:xfrm>
            <a:off x="769216" y="4106303"/>
            <a:ext cx="2319956" cy="1357307"/>
          </a:xfrm>
          <a:prstGeom prst="ellipse">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sv-SE" sz="2000" dirty="0" smtClean="0">
                <a:solidFill>
                  <a:schemeClr val="tx1"/>
                </a:solidFill>
              </a:rPr>
              <a:t>Yrsel  </a:t>
            </a:r>
            <a:endParaRPr lang="sv-SE" sz="2000" dirty="0">
              <a:solidFill>
                <a:schemeClr val="tx1"/>
              </a:solidFill>
            </a:endParaRPr>
          </a:p>
        </p:txBody>
      </p:sp>
      <p:sp>
        <p:nvSpPr>
          <p:cNvPr id="16" name="Ellips 15"/>
          <p:cNvSpPr/>
          <p:nvPr/>
        </p:nvSpPr>
        <p:spPr>
          <a:xfrm>
            <a:off x="3799232" y="558506"/>
            <a:ext cx="2235849" cy="1283311"/>
          </a:xfrm>
          <a:prstGeom prst="ellipse">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sv-SE" sz="2000" dirty="0">
                <a:solidFill>
                  <a:schemeClr val="tx1"/>
                </a:solidFill>
              </a:rPr>
              <a:t>Depression </a:t>
            </a:r>
          </a:p>
        </p:txBody>
      </p:sp>
      <p:sp>
        <p:nvSpPr>
          <p:cNvPr id="19" name="Ellips 18"/>
          <p:cNvSpPr/>
          <p:nvPr/>
        </p:nvSpPr>
        <p:spPr>
          <a:xfrm>
            <a:off x="9540150" y="4096179"/>
            <a:ext cx="2235849" cy="1283313"/>
          </a:xfrm>
          <a:prstGeom prst="ellipse">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sv-SE" sz="2000" dirty="0">
                <a:solidFill>
                  <a:schemeClr val="tx1"/>
                </a:solidFill>
              </a:rPr>
              <a:t>Hjärtinfarkt </a:t>
            </a:r>
            <a:r>
              <a:rPr lang="sv-SE" sz="2000" dirty="0" smtClean="0">
                <a:solidFill>
                  <a:schemeClr val="tx1"/>
                </a:solidFill>
              </a:rPr>
              <a:t>  </a:t>
            </a:r>
            <a:endParaRPr lang="sv-SE" sz="2000" dirty="0">
              <a:solidFill>
                <a:schemeClr val="tx1"/>
              </a:solidFill>
            </a:endParaRPr>
          </a:p>
        </p:txBody>
      </p:sp>
      <p:sp>
        <p:nvSpPr>
          <p:cNvPr id="20" name="Ellips 19"/>
          <p:cNvSpPr/>
          <p:nvPr/>
        </p:nvSpPr>
        <p:spPr>
          <a:xfrm>
            <a:off x="3709869" y="4143301"/>
            <a:ext cx="2414577" cy="1307503"/>
          </a:xfrm>
          <a:prstGeom prst="ellipse">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sv-SE" sz="2000" dirty="0">
                <a:solidFill>
                  <a:schemeClr val="tx1"/>
                </a:solidFill>
              </a:rPr>
              <a:t>Smärta (rygg, nacke </a:t>
            </a:r>
            <a:r>
              <a:rPr lang="sv-SE" sz="2000" dirty="0" smtClean="0">
                <a:solidFill>
                  <a:schemeClr val="tx1"/>
                </a:solidFill>
              </a:rPr>
              <a:t>m.m.) </a:t>
            </a:r>
            <a:endParaRPr lang="sv-SE" sz="2000" dirty="0">
              <a:solidFill>
                <a:schemeClr val="tx1"/>
              </a:solidFill>
            </a:endParaRPr>
          </a:p>
        </p:txBody>
      </p:sp>
      <p:sp>
        <p:nvSpPr>
          <p:cNvPr id="21" name="Ellips 20"/>
          <p:cNvSpPr/>
          <p:nvPr/>
        </p:nvSpPr>
        <p:spPr>
          <a:xfrm>
            <a:off x="3709869" y="2329182"/>
            <a:ext cx="2530224" cy="1307503"/>
          </a:xfrm>
          <a:prstGeom prst="ellipse">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sv-SE" sz="2000" dirty="0">
                <a:solidFill>
                  <a:schemeClr val="tx1"/>
                </a:solidFill>
              </a:rPr>
              <a:t>PTSD</a:t>
            </a:r>
          </a:p>
        </p:txBody>
      </p:sp>
    </p:spTree>
    <p:extLst>
      <p:ext uri="{BB962C8B-B14F-4D97-AF65-F5344CB8AC3E}">
        <p14:creationId xmlns:p14="http://schemas.microsoft.com/office/powerpoint/2010/main" val="14190393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Våga fråga! </a:t>
            </a:r>
            <a:endParaRPr lang="sv-SE" dirty="0"/>
          </a:p>
        </p:txBody>
      </p:sp>
      <p:sp>
        <p:nvSpPr>
          <p:cNvPr id="3" name="Platshållare för innehåll 2"/>
          <p:cNvSpPr>
            <a:spLocks noGrp="1"/>
          </p:cNvSpPr>
          <p:nvPr>
            <p:ph idx="1"/>
          </p:nvPr>
        </p:nvSpPr>
        <p:spPr/>
        <p:txBody>
          <a:bodyPr/>
          <a:lstStyle/>
          <a:p>
            <a:r>
              <a:rPr lang="sv-SE" dirty="0"/>
              <a:t>Ett stort problem för våldsutsatta är tystnad från omgivningen – att de flesta inte vågar fråga fastän de kanske misstänker eller </a:t>
            </a:r>
            <a:r>
              <a:rPr lang="sv-SE" dirty="0" smtClean="0"/>
              <a:t>vet.</a:t>
            </a:r>
          </a:p>
          <a:p>
            <a:r>
              <a:rPr lang="sv-SE" dirty="0" smtClean="0"/>
              <a:t>Erfarenhet från kvinnojourer </a:t>
            </a:r>
            <a:r>
              <a:rPr lang="sv-SE" dirty="0"/>
              <a:t>och kommunala </a:t>
            </a:r>
            <a:r>
              <a:rPr lang="sv-SE" dirty="0" smtClean="0"/>
              <a:t>stödverksamheter visar att </a:t>
            </a:r>
            <a:r>
              <a:rPr lang="sv-SE" dirty="0"/>
              <a:t>det faktum att någon faktiskt frågade, såg och sa något, ofta var avgörande för att en utsatt till slut </a:t>
            </a:r>
            <a:r>
              <a:rPr lang="sv-SE" dirty="0" smtClean="0"/>
              <a:t>kunde ta sig ur sin situation. </a:t>
            </a:r>
            <a:endParaRPr lang="sv-SE" dirty="0"/>
          </a:p>
          <a:p>
            <a:endParaRPr lang="sv-SE" dirty="0"/>
          </a:p>
        </p:txBody>
      </p:sp>
    </p:spTree>
    <p:extLst>
      <p:ext uri="{BB962C8B-B14F-4D97-AF65-F5344CB8AC3E}">
        <p14:creationId xmlns:p14="http://schemas.microsoft.com/office/powerpoint/2010/main" val="2155808422"/>
      </p:ext>
    </p:extLst>
  </p:cSld>
  <p:clrMapOvr>
    <a:masterClrMapping/>
  </p:clrMapOvr>
  <p:timing>
    <p:tnLst>
      <p:par>
        <p:cTn id="1" dur="indefinite" restart="never" nodeType="tmRoot"/>
      </p:par>
    </p:tnLst>
  </p:timing>
</p:sld>
</file>

<file path=ppt/theme/theme1.xml><?xml version="1.0" encoding="utf-8"?>
<a:theme xmlns:a="http://schemas.openxmlformats.org/drawingml/2006/main" name="SKL PPT Gul">
  <a:themeElements>
    <a:clrScheme name="SKL 2017">
      <a:dk1>
        <a:sysClr val="windowText" lastClr="000000"/>
      </a:dk1>
      <a:lt1>
        <a:sysClr val="window" lastClr="FFFFFF"/>
      </a:lt1>
      <a:dk2>
        <a:srgbClr val="6A605A"/>
      </a:dk2>
      <a:lt2>
        <a:srgbClr val="D7D1CA"/>
      </a:lt2>
      <a:accent1>
        <a:srgbClr val="E6460A"/>
      </a:accent1>
      <a:accent2>
        <a:srgbClr val="FFBE0A"/>
      </a:accent2>
      <a:accent3>
        <a:srgbClr val="F39325"/>
      </a:accent3>
      <a:accent4>
        <a:srgbClr val="D7D1CA"/>
      </a:accent4>
      <a:accent5>
        <a:srgbClr val="8D8179"/>
      </a:accent5>
      <a:accent6>
        <a:srgbClr val="6A605A"/>
      </a:accent6>
      <a:hlink>
        <a:srgbClr val="0563C1"/>
      </a:hlink>
      <a:folHlink>
        <a:srgbClr val="954F72"/>
      </a:folHlink>
    </a:clrScheme>
    <a:fontScheme name="SKL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R v2.potx" id="{D3B8204D-15DA-4D53-A978-5DAFE6192BB7}" vid="{2CAF1EB7-961D-45FB-A7E7-5E325B50E9F9}"/>
    </a:ext>
  </a:extLst>
</a:theme>
</file>

<file path=ppt/theme/theme2.xml><?xml version="1.0" encoding="utf-8"?>
<a:theme xmlns:a="http://schemas.openxmlformats.org/drawingml/2006/main" name="SKL PPT Röd">
  <a:themeElements>
    <a:clrScheme name="SKL PPT">
      <a:dk1>
        <a:sysClr val="windowText" lastClr="000000"/>
      </a:dk1>
      <a:lt1>
        <a:sysClr val="window" lastClr="FFFFFF"/>
      </a:lt1>
      <a:dk2>
        <a:srgbClr val="44546A"/>
      </a:dk2>
      <a:lt2>
        <a:srgbClr val="E7E6E6"/>
      </a:lt2>
      <a:accent1>
        <a:srgbClr val="E6460A"/>
      </a:accent1>
      <a:accent2>
        <a:srgbClr val="FFBE0A"/>
      </a:accent2>
      <a:accent3>
        <a:srgbClr val="F39325"/>
      </a:accent3>
      <a:accent4>
        <a:srgbClr val="D7D1CA"/>
      </a:accent4>
      <a:accent5>
        <a:srgbClr val="8D8179"/>
      </a:accent5>
      <a:accent6>
        <a:srgbClr val="6A605A"/>
      </a:accent6>
      <a:hlink>
        <a:srgbClr val="0563C1"/>
      </a:hlink>
      <a:folHlink>
        <a:srgbClr val="954F72"/>
      </a:folHlink>
    </a:clrScheme>
    <a:fontScheme name="SKL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R v2.potx" id="{D3B8204D-15DA-4D53-A978-5DAFE6192BB7}" vid="{708A3794-37D9-4803-84A9-AB78FBB36BC4}"/>
    </a:ext>
  </a:extLst>
</a:theme>
</file>

<file path=ppt/theme/theme3.xml><?xml version="1.0" encoding="utf-8"?>
<a:theme xmlns:a="http://schemas.openxmlformats.org/drawingml/2006/main" name="Inledningsbilder">
  <a:themeElements>
    <a:clrScheme name="SKL PPT">
      <a:dk1>
        <a:sysClr val="windowText" lastClr="000000"/>
      </a:dk1>
      <a:lt1>
        <a:sysClr val="window" lastClr="FFFFFF"/>
      </a:lt1>
      <a:dk2>
        <a:srgbClr val="44546A"/>
      </a:dk2>
      <a:lt2>
        <a:srgbClr val="E7E6E6"/>
      </a:lt2>
      <a:accent1>
        <a:srgbClr val="E6460A"/>
      </a:accent1>
      <a:accent2>
        <a:srgbClr val="FFBE0A"/>
      </a:accent2>
      <a:accent3>
        <a:srgbClr val="F39325"/>
      </a:accent3>
      <a:accent4>
        <a:srgbClr val="D7D1CA"/>
      </a:accent4>
      <a:accent5>
        <a:srgbClr val="8D8179"/>
      </a:accent5>
      <a:accent6>
        <a:srgbClr val="6A605A"/>
      </a:accent6>
      <a:hlink>
        <a:srgbClr val="0563C1"/>
      </a:hlink>
      <a:folHlink>
        <a:srgbClr val="954F72"/>
      </a:folHlink>
    </a:clrScheme>
    <a:fontScheme name="SKL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R v2.potx" id="{D3B8204D-15DA-4D53-A978-5DAFE6192BB7}" vid="{2E78E39C-B60B-491F-A96D-3FDDC16DF557}"/>
    </a:ext>
  </a:extLst>
</a:theme>
</file>

<file path=ppt/theme/theme4.xml><?xml version="1.0" encoding="utf-8"?>
<a:theme xmlns:a="http://schemas.openxmlformats.org/drawingml/2006/main" name="SKL PPT Mörk">
  <a:themeElements>
    <a:clrScheme name="SKL PPT">
      <a:dk1>
        <a:sysClr val="windowText" lastClr="000000"/>
      </a:dk1>
      <a:lt1>
        <a:sysClr val="window" lastClr="FFFFFF"/>
      </a:lt1>
      <a:dk2>
        <a:srgbClr val="6A605A"/>
      </a:dk2>
      <a:lt2>
        <a:srgbClr val="D7D1CA"/>
      </a:lt2>
      <a:accent1>
        <a:srgbClr val="E6460A"/>
      </a:accent1>
      <a:accent2>
        <a:srgbClr val="FFBE0A"/>
      </a:accent2>
      <a:accent3>
        <a:srgbClr val="F39325"/>
      </a:accent3>
      <a:accent4>
        <a:srgbClr val="D7D1CA"/>
      </a:accent4>
      <a:accent5>
        <a:srgbClr val="8D8179"/>
      </a:accent5>
      <a:accent6>
        <a:srgbClr val="6A605A"/>
      </a:accent6>
      <a:hlink>
        <a:srgbClr val="0563C1"/>
      </a:hlink>
      <a:folHlink>
        <a:srgbClr val="954F72"/>
      </a:folHlink>
    </a:clrScheme>
    <a:fontScheme name="SKL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R v2.potx" id="{D3B8204D-15DA-4D53-A978-5DAFE6192BB7}" vid="{095DED30-6B13-4BE2-BA4C-EA3394B95B7F}"/>
    </a:ext>
  </a:extLst>
</a:theme>
</file>

<file path=ppt/theme/theme5.xml><?xml version="1.0" encoding="utf-8"?>
<a:theme xmlns:a="http://schemas.openxmlformats.org/drawingml/2006/main" name="SKL PPT Svart">
  <a:themeElements>
    <a:clrScheme name="SKL PPT">
      <a:dk1>
        <a:sysClr val="windowText" lastClr="000000"/>
      </a:dk1>
      <a:lt1>
        <a:sysClr val="window" lastClr="FFFFFF"/>
      </a:lt1>
      <a:dk2>
        <a:srgbClr val="6A605A"/>
      </a:dk2>
      <a:lt2>
        <a:srgbClr val="D7D1CA"/>
      </a:lt2>
      <a:accent1>
        <a:srgbClr val="E6460A"/>
      </a:accent1>
      <a:accent2>
        <a:srgbClr val="FFBE0A"/>
      </a:accent2>
      <a:accent3>
        <a:srgbClr val="F39325"/>
      </a:accent3>
      <a:accent4>
        <a:srgbClr val="D7D1CA"/>
      </a:accent4>
      <a:accent5>
        <a:srgbClr val="8D8179"/>
      </a:accent5>
      <a:accent6>
        <a:srgbClr val="6A605A"/>
      </a:accent6>
      <a:hlink>
        <a:srgbClr val="0563C1"/>
      </a:hlink>
      <a:folHlink>
        <a:srgbClr val="954F72"/>
      </a:folHlink>
    </a:clrScheme>
    <a:fontScheme name="SKL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R v2.potx" id="{D3B8204D-15DA-4D53-A978-5DAFE6192BB7}" vid="{87141482-60FB-45BC-B401-1519BD2D21BE}"/>
    </a:ext>
  </a:extLst>
</a:theme>
</file>

<file path=ppt/theme/theme6.xml><?xml version="1.0" encoding="utf-8"?>
<a:theme xmlns:a="http://schemas.openxmlformats.org/drawingml/2006/main" name="SKL PPT Vit">
  <a:themeElements>
    <a:clrScheme name="SKL PPT">
      <a:dk1>
        <a:sysClr val="windowText" lastClr="000000"/>
      </a:dk1>
      <a:lt1>
        <a:sysClr val="window" lastClr="FFFFFF"/>
      </a:lt1>
      <a:dk2>
        <a:srgbClr val="6A605A"/>
      </a:dk2>
      <a:lt2>
        <a:srgbClr val="D7D1CA"/>
      </a:lt2>
      <a:accent1>
        <a:srgbClr val="E6460A"/>
      </a:accent1>
      <a:accent2>
        <a:srgbClr val="FFBE0A"/>
      </a:accent2>
      <a:accent3>
        <a:srgbClr val="F39325"/>
      </a:accent3>
      <a:accent4>
        <a:srgbClr val="D7D1CA"/>
      </a:accent4>
      <a:accent5>
        <a:srgbClr val="8D8179"/>
      </a:accent5>
      <a:accent6>
        <a:srgbClr val="6A605A"/>
      </a:accent6>
      <a:hlink>
        <a:srgbClr val="0563C1"/>
      </a:hlink>
      <a:folHlink>
        <a:srgbClr val="954F72"/>
      </a:folHlink>
    </a:clrScheme>
    <a:fontScheme name="SKL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R v2.potx" id="{D3B8204D-15DA-4D53-A978-5DAFE6192BB7}" vid="{AA2B0D8B-6B51-4AAB-ADE9-8F3C4DAB5BAA}"/>
    </a:ext>
  </a:extLst>
</a:theme>
</file>

<file path=ppt/theme/theme7.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SKR</Template>
  <TotalTime>1852</TotalTime>
  <Words>1407</Words>
  <Application>Microsoft Office PowerPoint</Application>
  <PresentationFormat>Bredbild</PresentationFormat>
  <Paragraphs>252</Paragraphs>
  <Slides>13</Slides>
  <Notes>13</Notes>
  <HiddenSlides>0</HiddenSlides>
  <MMClips>0</MMClips>
  <ScaleCrop>false</ScaleCrop>
  <HeadingPairs>
    <vt:vector size="6" baseType="variant">
      <vt:variant>
        <vt:lpstr>Använt teckensnitt</vt:lpstr>
      </vt:variant>
      <vt:variant>
        <vt:i4>5</vt:i4>
      </vt:variant>
      <vt:variant>
        <vt:lpstr>Tema</vt:lpstr>
      </vt:variant>
      <vt:variant>
        <vt:i4>6</vt:i4>
      </vt:variant>
      <vt:variant>
        <vt:lpstr>Bildrubriker</vt:lpstr>
      </vt:variant>
      <vt:variant>
        <vt:i4>13</vt:i4>
      </vt:variant>
    </vt:vector>
  </HeadingPairs>
  <TitlesOfParts>
    <vt:vector size="24" baseType="lpstr">
      <vt:lpstr>Arial</vt:lpstr>
      <vt:lpstr>Calibri</vt:lpstr>
      <vt:lpstr>Symbol</vt:lpstr>
      <vt:lpstr>Times New Roman</vt:lpstr>
      <vt:lpstr>TimesNewRomanPSMT</vt:lpstr>
      <vt:lpstr>SKL PPT Gul</vt:lpstr>
      <vt:lpstr>SKL PPT Röd</vt:lpstr>
      <vt:lpstr>Inledningsbilder</vt:lpstr>
      <vt:lpstr>SKL PPT Mörk</vt:lpstr>
      <vt:lpstr>SKL PPT Svart</vt:lpstr>
      <vt:lpstr>SKL PPT Vit</vt:lpstr>
      <vt:lpstr>Våld i nära relationer    APT</vt:lpstr>
      <vt:lpstr>Varför prata om våld i nära relationer? </vt:lpstr>
      <vt:lpstr>PowerPoint-presentation</vt:lpstr>
      <vt:lpstr>Vem kan drabbas? </vt:lpstr>
      <vt:lpstr>Vad räknas som våld? </vt:lpstr>
      <vt:lpstr>Varför är det svårt att lämna relationen?</vt:lpstr>
      <vt:lpstr>Våldets konsekvenser </vt:lpstr>
      <vt:lpstr>PowerPoint-presentation</vt:lpstr>
      <vt:lpstr>Våga fråga! </vt:lpstr>
      <vt:lpstr> Diskutera  Hur kan vår arbetsplats hjälpa eller öka tryggheten för en medarbetare som är utsatt för våld i nära relation?  </vt:lpstr>
      <vt:lpstr>Vad kan jag som chef göra? </vt:lpstr>
      <vt:lpstr>Vad kan du göra? </vt:lpstr>
      <vt:lpstr>PowerPoint-presentation</vt:lpstr>
    </vt:vector>
  </TitlesOfParts>
  <Company>Sverige Kommuner och Landsting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Våld i nära relation - presentation för APT</dc:title>
  <dc:creator>Lovisa Fransson;Sofia Karlsson</dc:creator>
  <cp:lastModifiedBy>Karlsson Sofia</cp:lastModifiedBy>
  <cp:revision>145</cp:revision>
  <dcterms:created xsi:type="dcterms:W3CDTF">2020-11-23T10:33:11Z</dcterms:created>
  <dcterms:modified xsi:type="dcterms:W3CDTF">2020-12-03T09:27:11Z</dcterms:modified>
</cp:coreProperties>
</file>