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4" r:id="rId2"/>
    <p:sldId id="257" r:id="rId3"/>
    <p:sldId id="270" r:id="rId4"/>
    <p:sldId id="266" r:id="rId5"/>
    <p:sldId id="269" r:id="rId6"/>
    <p:sldId id="408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758D"/>
    <a:srgbClr val="7997AE"/>
    <a:srgbClr val="3B5B7A"/>
    <a:srgbClr val="E5A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80"/>
    <p:restoredTop sz="94718"/>
  </p:normalViewPr>
  <p:slideViewPr>
    <p:cSldViewPr snapToGrid="0" snapToObjects="1" showGuides="1">
      <p:cViewPr varScale="1">
        <p:scale>
          <a:sx n="86" d="100"/>
          <a:sy n="86" d="100"/>
        </p:scale>
        <p:origin x="1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D4CCE-3C07-C045-8CBD-F4646C5FF5DC}" type="datetimeFigureOut">
              <a:rPr lang="sv-SE" smtClean="0"/>
              <a:t>2022-01-07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51BFD-5D7D-7242-8400-9D53345A61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93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773F9303-A48B-C549-8D96-027C3C239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8372"/>
            <a:ext cx="12196481" cy="5751749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9B4FAEFB-F4DE-9740-8684-724D48AA9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4806" y="4220088"/>
            <a:ext cx="5598000" cy="365125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5F1F36-FFA8-D84F-AF16-1EB87F27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E861-7691-5C47-8CD7-83D6B6E3C4FC}" type="datetime1">
              <a:rPr lang="sv-SE" smtClean="0"/>
              <a:t>2022-01-07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9DDEDA-B849-FA42-9F5B-E9220FC2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840DF7-A535-684B-B22D-A476C725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1E5827B-BAFB-5145-AA6A-B90EA9B8602A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64C345FF-E403-764A-8FDE-9E5C959CC7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AFE77D5-E6A8-5349-801B-9C0BC74F5A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8824" y="1199806"/>
            <a:ext cx="2843304" cy="830162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DC0D8F9C-F010-8B42-973B-83C0332FB3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4806" y="2825737"/>
            <a:ext cx="7507556" cy="1310400"/>
          </a:xfrm>
        </p:spPr>
        <p:txBody>
          <a:bodyPr anchor="b" anchorCtr="0"/>
          <a:lstStyle/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</p:spTree>
    <p:extLst>
      <p:ext uri="{BB962C8B-B14F-4D97-AF65-F5344CB8AC3E}">
        <p14:creationId xmlns:p14="http://schemas.microsoft.com/office/powerpoint/2010/main" val="230005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773F9303-A48B-C549-8D96-027C3C239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8372"/>
            <a:ext cx="12196481" cy="5751749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9B4FAEFB-F4DE-9740-8684-724D48AA9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4806" y="4220088"/>
            <a:ext cx="5598000" cy="365125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5F1F36-FFA8-D84F-AF16-1EB87F27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E861-7691-5C47-8CD7-83D6B6E3C4FC}" type="datetime1">
              <a:rPr lang="sv-SE" smtClean="0"/>
              <a:t>2022-01-07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9DDEDA-B849-FA42-9F5B-E9220FC2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840DF7-A535-684B-B22D-A476C725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1E5827B-BAFB-5145-AA6A-B90EA9B8602A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64C345FF-E403-764A-8FDE-9E5C959CC7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DC0D8F9C-F010-8B42-973B-83C0332FB3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4806" y="2825737"/>
            <a:ext cx="7507556" cy="1310400"/>
          </a:xfrm>
        </p:spPr>
        <p:txBody>
          <a:bodyPr anchor="b" anchorCtr="0"/>
          <a:lstStyle/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DBDAC5BC-2A0F-E04C-B66D-CDD5B88B78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8824" y="1199806"/>
            <a:ext cx="2843304" cy="8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7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235267-D6CF-AF4B-A67D-0DF86F8E5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5D44-2B9E-284A-B2A0-063057A0E642}" type="datetime1">
              <a:rPr lang="sv-SE" smtClean="0"/>
              <a:t>2022-01-07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812A69-D3A9-464E-B9BA-3DC8AFDE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1AECF44-5D25-7045-96B3-0F7A2749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E0F5E09-DE4F-594B-A169-4119F31C4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841248"/>
            <a:ext cx="7200000" cy="1157611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9" name="Platshållare för innehåll 12">
            <a:extLst>
              <a:ext uri="{FF2B5EF4-FFF2-40B4-BE49-F238E27FC236}">
                <a16:creationId xmlns:a16="http://schemas.microsoft.com/office/drawing/2014/main" id="{F80C3969-9B0D-7A44-89F5-6763967198C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96344" y="2121408"/>
            <a:ext cx="7199312" cy="3822192"/>
          </a:xfrm>
        </p:spPr>
        <p:txBody>
          <a:bodyPr/>
          <a:lstStyle>
            <a:lvl1pPr marL="252000" indent="-252000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F09CEEA-847C-2043-A4F1-7B9932ACDD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0464" y="298070"/>
            <a:ext cx="1359322" cy="3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5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9564CE-DC24-6041-8BB7-24FAA25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D21E-4B9C-BD48-83ED-687125A0AAC2}" type="datetime1">
              <a:rPr lang="sv-SE" smtClean="0"/>
              <a:t>2022-01-07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A10028C-1658-7F46-8F87-BD9D1B83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FD359D7-76BD-2940-B999-8CCF37D9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573ED106-44D1-F449-80BC-68E0126F01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82905" y="902208"/>
            <a:ext cx="4140001" cy="9056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6" name="Platshållare för text 4">
            <a:extLst>
              <a:ext uri="{FF2B5EF4-FFF2-40B4-BE49-F238E27FC236}">
                <a16:creationId xmlns:a16="http://schemas.microsoft.com/office/drawing/2014/main" id="{99AEC935-79E3-2843-94CD-615F5137769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2905" y="902207"/>
            <a:ext cx="4140000" cy="90966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608DC353-D64A-9D49-8B6E-DFAE9749D67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82905" y="1920240"/>
            <a:ext cx="4140000" cy="403555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8" name="Platshållare för innehåll 3">
            <a:extLst>
              <a:ext uri="{FF2B5EF4-FFF2-40B4-BE49-F238E27FC236}">
                <a16:creationId xmlns:a16="http://schemas.microsoft.com/office/drawing/2014/main" id="{205318DB-871B-1E42-8F2A-0A02A56687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2905" y="1920240"/>
            <a:ext cx="4140000" cy="403555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A3FEF5E-474F-A940-9A55-DBD8F289E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0464" y="298070"/>
            <a:ext cx="1359322" cy="3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3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9564CE-DC24-6041-8BB7-24FAA25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1227-0980-2342-BDA6-5F46F300C73E}" type="datetime1">
              <a:rPr lang="sv-SE" smtClean="0"/>
              <a:t>2022-01-07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A10028C-1658-7F46-8F87-BD9D1B83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FD359D7-76BD-2940-B999-8CCF37D9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Platshållare för bild 9">
            <a:extLst>
              <a:ext uri="{FF2B5EF4-FFF2-40B4-BE49-F238E27FC236}">
                <a16:creationId xmlns:a16="http://schemas.microsoft.com/office/drawing/2014/main" id="{B87CA53C-800B-AA46-9124-5E70B81F16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0011" y="0"/>
            <a:ext cx="6091989" cy="66384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582744ED-6FA4-E54E-B65A-8A9358E5D8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03053" y="957071"/>
            <a:ext cx="4140001" cy="93897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8BC15B31-3089-B549-AE64-95F41A88CFA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03053" y="2036065"/>
            <a:ext cx="4140000" cy="386486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78184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9">
            <a:extLst>
              <a:ext uri="{FF2B5EF4-FFF2-40B4-BE49-F238E27FC236}">
                <a16:creationId xmlns:a16="http://schemas.microsoft.com/office/drawing/2014/main" id="{B87CA53C-800B-AA46-9124-5E70B81F16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1"/>
            <a:ext cx="6096000" cy="66384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9564CE-DC24-6041-8BB7-24FAA25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02EEAD-AAEB-B84E-B58A-75801BA94065}" type="datetime1">
              <a:rPr lang="sv-SE" smtClean="0"/>
              <a:t>2022-01-07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A10028C-1658-7F46-8F87-BD9D1B83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FD359D7-76BD-2940-B999-8CCF37D9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AB70A0-377B-6347-BEEC-1C25D9BB717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A7611ABB-245A-1445-9549-18C63A8A97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74669" y="957071"/>
            <a:ext cx="4140001" cy="93897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F3881505-801A-CF46-9A03-4C38C97D7D9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074669" y="2036065"/>
            <a:ext cx="4140000" cy="386486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90522CC-FB96-C64D-BFBE-B04A035F5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0464" y="298070"/>
            <a:ext cx="1359322" cy="3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8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612FE204-E013-164A-9596-E26239A8033C}"/>
              </a:ext>
            </a:extLst>
          </p:cNvPr>
          <p:cNvSpPr/>
          <p:nvPr userDrawn="1"/>
        </p:nvSpPr>
        <p:spPr>
          <a:xfrm>
            <a:off x="0" y="0"/>
            <a:ext cx="12192000" cy="68644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3DAD6AA-0BDF-9B40-8197-BA520FBB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FD92-0042-5849-AD0A-23053CF45239}" type="datetime1">
              <a:rPr lang="sv-SE" smtClean="0"/>
              <a:t>2022-01-07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67CCA8-5EF0-764B-98D5-B0E7BC40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F7F06D-B500-D24F-AAA0-95DB4934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9AFC66B1-5EB2-4B44-92F2-A6C2F1A0DA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3035" y="1683772"/>
            <a:ext cx="6245929" cy="1310400"/>
          </a:xfrm>
        </p:spPr>
        <p:txBody>
          <a:bodyPr anchor="b">
            <a:noAutofit/>
          </a:bodyPr>
          <a:lstStyle>
            <a:lvl1pPr algn="ctr">
              <a:defRPr sz="4400" b="1"/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F7DF2284-8F88-1D40-AA3B-95002879D1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3035" y="3120959"/>
            <a:ext cx="6245929" cy="36512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6FEDC40-1CAC-FF48-8957-2F07AB874DA2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0219515-FE91-9344-AE3F-03B7DE29C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A3603165-AFFF-5A41-AA30-6EF9FA2594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4347" y="4264393"/>
            <a:ext cx="2843304" cy="8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6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612FE204-E013-164A-9596-E26239A8033C}"/>
              </a:ext>
            </a:extLst>
          </p:cNvPr>
          <p:cNvSpPr/>
          <p:nvPr userDrawn="1"/>
        </p:nvSpPr>
        <p:spPr>
          <a:xfrm>
            <a:off x="0" y="0"/>
            <a:ext cx="12192000" cy="6864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3DAD6AA-0BDF-9B40-8197-BA520FBB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FD92-0042-5849-AD0A-23053CF45239}" type="datetime1">
              <a:rPr lang="sv-SE" smtClean="0"/>
              <a:t>2022-01-07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67CCA8-5EF0-764B-98D5-B0E7BC40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F7F06D-B500-D24F-AAA0-95DB4934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9AFC66B1-5EB2-4B44-92F2-A6C2F1A0DA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3035" y="1683772"/>
            <a:ext cx="6245929" cy="1310400"/>
          </a:xfrm>
        </p:spPr>
        <p:txBody>
          <a:bodyPr anchor="b">
            <a:noAutofit/>
          </a:bodyPr>
          <a:lstStyle>
            <a:lvl1pPr algn="ctr">
              <a:defRPr sz="4400" b="1"/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F7DF2284-8F88-1D40-AA3B-95002879D1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3035" y="3120959"/>
            <a:ext cx="6245929" cy="36512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6FEDC40-1CAC-FF48-8957-2F07AB874DA2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0219515-FE91-9344-AE3F-03B7DE29C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A3603165-AFFF-5A41-AA30-6EF9FA2594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4347" y="4264393"/>
            <a:ext cx="2843304" cy="8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9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E5065FE-EF68-B143-BB95-E412486E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FE2A5BD-7E68-D841-B1F1-6A7043D92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E07796-DCBE-6E4F-B796-61D6AF921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79576" y="6485426"/>
            <a:ext cx="1045464" cy="1225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A6920204-227C-CE45-A747-B8F9D59A1873}" type="datetime1">
              <a:rPr lang="sv-SE" smtClean="0"/>
              <a:t>2022-01-07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77C0EA-6AAF-4C47-929A-2EBF2DDC5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0" y="6485426"/>
            <a:ext cx="3017520" cy="1225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AEB3BD-C2FB-AE41-A0C9-A72BE3544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61432" y="6484709"/>
            <a:ext cx="667512" cy="12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7AB70A0-377B-6347-BEEC-1C25D9BB717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047A1EB-4259-3348-BF98-567C98640325}"/>
              </a:ext>
            </a:extLst>
          </p:cNvPr>
          <p:cNvSpPr/>
          <p:nvPr userDrawn="1"/>
        </p:nvSpPr>
        <p:spPr>
          <a:xfrm>
            <a:off x="0" y="6638693"/>
            <a:ext cx="1219200" cy="2262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ABC8234-AF03-A348-8C21-686FCA070924}"/>
              </a:ext>
            </a:extLst>
          </p:cNvPr>
          <p:cNvSpPr/>
          <p:nvPr userDrawn="1"/>
        </p:nvSpPr>
        <p:spPr>
          <a:xfrm>
            <a:off x="1219200" y="6638693"/>
            <a:ext cx="1219200" cy="2262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9D9ACE6-DBA7-F746-B736-E9B38199DF26}"/>
              </a:ext>
            </a:extLst>
          </p:cNvPr>
          <p:cNvSpPr/>
          <p:nvPr userDrawn="1"/>
        </p:nvSpPr>
        <p:spPr>
          <a:xfrm>
            <a:off x="2438400" y="6638693"/>
            <a:ext cx="1219200" cy="226210"/>
          </a:xfrm>
          <a:prstGeom prst="rect">
            <a:avLst/>
          </a:prstGeom>
          <a:solidFill>
            <a:srgbClr val="E5A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6B70056-09D5-E749-BB35-E2AB4E14DA16}"/>
              </a:ext>
            </a:extLst>
          </p:cNvPr>
          <p:cNvSpPr/>
          <p:nvPr userDrawn="1"/>
        </p:nvSpPr>
        <p:spPr>
          <a:xfrm>
            <a:off x="3657600" y="6638693"/>
            <a:ext cx="1219200" cy="226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47EF725-4AD2-2D4F-B8CC-9A900B860997}"/>
              </a:ext>
            </a:extLst>
          </p:cNvPr>
          <p:cNvSpPr/>
          <p:nvPr userDrawn="1"/>
        </p:nvSpPr>
        <p:spPr>
          <a:xfrm>
            <a:off x="4876800" y="6638693"/>
            <a:ext cx="1219200" cy="2262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9F80AA-58CF-034F-960D-EB72AC9BAD82}"/>
              </a:ext>
            </a:extLst>
          </p:cNvPr>
          <p:cNvSpPr/>
          <p:nvPr userDrawn="1"/>
        </p:nvSpPr>
        <p:spPr>
          <a:xfrm>
            <a:off x="6096000" y="6638693"/>
            <a:ext cx="1219200" cy="226210"/>
          </a:xfrm>
          <a:prstGeom prst="rect">
            <a:avLst/>
          </a:prstGeom>
          <a:solidFill>
            <a:srgbClr val="3B5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0F92766-98A8-6845-816E-FCA4DC797E11}"/>
              </a:ext>
            </a:extLst>
          </p:cNvPr>
          <p:cNvSpPr/>
          <p:nvPr userDrawn="1"/>
        </p:nvSpPr>
        <p:spPr>
          <a:xfrm>
            <a:off x="7315200" y="6638693"/>
            <a:ext cx="1219200" cy="226210"/>
          </a:xfrm>
          <a:prstGeom prst="rect">
            <a:avLst/>
          </a:prstGeom>
          <a:solidFill>
            <a:srgbClr val="799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D28C89A-ABD1-4645-A3E2-7B29609D3F1B}"/>
              </a:ext>
            </a:extLst>
          </p:cNvPr>
          <p:cNvSpPr/>
          <p:nvPr userDrawn="1"/>
        </p:nvSpPr>
        <p:spPr>
          <a:xfrm>
            <a:off x="8534400" y="6638693"/>
            <a:ext cx="1219200" cy="226210"/>
          </a:xfrm>
          <a:prstGeom prst="rect">
            <a:avLst/>
          </a:prstGeom>
          <a:solidFill>
            <a:srgbClr val="5D7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896A6E6-62BC-E347-9161-363D5F21487B}"/>
              </a:ext>
            </a:extLst>
          </p:cNvPr>
          <p:cNvSpPr/>
          <p:nvPr userDrawn="1"/>
        </p:nvSpPr>
        <p:spPr>
          <a:xfrm>
            <a:off x="9753600" y="6638693"/>
            <a:ext cx="1219200" cy="2262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F02FAA5-5874-784C-A133-E59B01CEA654}"/>
              </a:ext>
            </a:extLst>
          </p:cNvPr>
          <p:cNvSpPr/>
          <p:nvPr userDrawn="1"/>
        </p:nvSpPr>
        <p:spPr>
          <a:xfrm>
            <a:off x="10972800" y="6638693"/>
            <a:ext cx="1219200" cy="2262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92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0" r:id="rId3"/>
    <p:sldLayoutId id="2147483653" r:id="rId4"/>
    <p:sldLayoutId id="2147483663" r:id="rId5"/>
    <p:sldLayoutId id="2147483665" r:id="rId6"/>
    <p:sldLayoutId id="2147483655" r:id="rId7"/>
    <p:sldLayoutId id="2147483667" r:id="rId8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album/4360213/video/19467662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r.se/primarvardskvalitet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49F4626-8B4D-314F-8337-4E202B56F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4806" y="2825737"/>
            <a:ext cx="7507556" cy="1506566"/>
          </a:xfrm>
        </p:spPr>
        <p:txBody>
          <a:bodyPr/>
          <a:lstStyle/>
          <a:p>
            <a:r>
              <a:rPr lang="sv-SE" dirty="0" err="1"/>
              <a:t>FoKUS</a:t>
            </a:r>
            <a:r>
              <a:rPr lang="sv-SE" dirty="0"/>
              <a:t> del 1</a:t>
            </a:r>
            <a:br>
              <a:rPr lang="sv-SE" dirty="0"/>
            </a:br>
            <a:r>
              <a:rPr lang="sv-SE" dirty="0"/>
              <a:t>Introduktion till PrimärvårdsKvalitet</a:t>
            </a:r>
          </a:p>
        </p:txBody>
      </p:sp>
    </p:spTree>
    <p:extLst>
      <p:ext uri="{BB962C8B-B14F-4D97-AF65-F5344CB8AC3E}">
        <p14:creationId xmlns:p14="http://schemas.microsoft.com/office/powerpoint/2010/main" val="406930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8A95A8-72F3-F64B-A44D-F72B9CE9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Ett stöd för förbättringsarbete på VC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7FF368-D945-194A-8266-BBAE5000AAB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0163" indent="0">
              <a:buNone/>
            </a:pPr>
            <a:r>
              <a:rPr lang="sv-SE" sz="2800" dirty="0"/>
              <a:t>PrimärvårdsKvalitet är ett stöd för kvalitetsarbete i primärvården och omfattar kvalitetsindikatorer samt tekniska lösningar som ska göra det enkelt att få ut kvalitetsdata om patienter, sjukdomsgrupper och verksamheten automatiskt utan dubbelregistrering.</a:t>
            </a:r>
            <a:endParaRPr lang="sv-S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34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CBC9AE97-1A3B-41CD-BBE1-C4A0245DC032}"/>
              </a:ext>
            </a:extLst>
          </p:cNvPr>
          <p:cNvSpPr txBox="1">
            <a:spLocks/>
          </p:cNvSpPr>
          <p:nvPr/>
        </p:nvSpPr>
        <p:spPr>
          <a:xfrm>
            <a:off x="2735802" y="5929001"/>
            <a:ext cx="7690655" cy="457200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400"/>
              <a:t>Filmen är cirka 3.30 minuter lång</a:t>
            </a:r>
            <a:endParaRPr lang="sv-SE" sz="24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C087F67-EC55-463E-88DA-62105FE6B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802" y="2367972"/>
            <a:ext cx="5354478" cy="305500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Framåt eller nästa 5">
            <a:hlinkClick r:id="rId3" highlightClick="1"/>
            <a:extLst>
              <a:ext uri="{FF2B5EF4-FFF2-40B4-BE49-F238E27FC236}">
                <a16:creationId xmlns:a16="http://schemas.microsoft.com/office/drawing/2014/main" id="{54FCB124-EF2B-4F26-917D-728C3ED886B5}"/>
              </a:ext>
            </a:extLst>
          </p:cNvPr>
          <p:cNvSpPr/>
          <p:nvPr/>
        </p:nvSpPr>
        <p:spPr>
          <a:xfrm>
            <a:off x="5266982" y="4096447"/>
            <a:ext cx="857010" cy="610105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C3DCFABA-4CAE-45DA-9963-AA9ED37953C4}"/>
              </a:ext>
            </a:extLst>
          </p:cNvPr>
          <p:cNvSpPr txBox="1">
            <a:spLocks/>
          </p:cNvSpPr>
          <p:nvPr/>
        </p:nvSpPr>
        <p:spPr>
          <a:xfrm>
            <a:off x="2649209" y="993649"/>
            <a:ext cx="7200000" cy="6579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Introduktionsfilm</a:t>
            </a:r>
          </a:p>
        </p:txBody>
      </p:sp>
    </p:spTree>
    <p:extLst>
      <p:ext uri="{BB962C8B-B14F-4D97-AF65-F5344CB8AC3E}">
        <p14:creationId xmlns:p14="http://schemas.microsoft.com/office/powerpoint/2010/main" val="469159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114AE9E-1E36-40FC-A9A8-3B482C296137}"/>
              </a:ext>
            </a:extLst>
          </p:cNvPr>
          <p:cNvSpPr/>
          <p:nvPr/>
        </p:nvSpPr>
        <p:spPr>
          <a:xfrm>
            <a:off x="2496344" y="2121408"/>
            <a:ext cx="6336938" cy="9502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B86B104-78C9-4FA1-A3A1-216B453B2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Diskutera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6B9354-E56F-4384-8906-B0004463930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sv-SE" sz="2800" dirty="0"/>
              <a:t>Vilka användningsområden ser ni för PrimärvårdsKvalitet i er verksamhet?</a:t>
            </a:r>
          </a:p>
        </p:txBody>
      </p:sp>
    </p:spTree>
    <p:extLst>
      <p:ext uri="{BB962C8B-B14F-4D97-AF65-F5344CB8AC3E}">
        <p14:creationId xmlns:p14="http://schemas.microsoft.com/office/powerpoint/2010/main" val="76914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7EE25CC-2A70-4C0D-B981-069B95900960}"/>
              </a:ext>
            </a:extLst>
          </p:cNvPr>
          <p:cNvSpPr/>
          <p:nvPr/>
        </p:nvSpPr>
        <p:spPr>
          <a:xfrm>
            <a:off x="2496809" y="2734322"/>
            <a:ext cx="7198847" cy="35155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493B6E0-2796-4348-AEF1-C89303A6A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Quiz</a:t>
            </a:r>
            <a:r>
              <a:rPr lang="sv-SE" dirty="0"/>
              <a:t> del 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93EDC4-ADD4-44EF-9E7C-7CA917A405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496344" y="2121408"/>
            <a:ext cx="7199312" cy="4048574"/>
          </a:xfrm>
        </p:spPr>
        <p:txBody>
          <a:bodyPr>
            <a:noAutofit/>
          </a:bodyPr>
          <a:lstStyle/>
          <a:p>
            <a:pPr marL="30163" indent="0">
              <a:buNone/>
            </a:pPr>
            <a:r>
              <a:rPr lang="sv-SE" sz="1700" dirty="0"/>
              <a:t>Kom igång med att titta på er vårdcentrals data genom att göra </a:t>
            </a:r>
            <a:r>
              <a:rPr lang="sv-SE" sz="1700" dirty="0" err="1"/>
              <a:t>quizet</a:t>
            </a:r>
            <a:r>
              <a:rPr lang="sv-SE" sz="1700" dirty="0"/>
              <a:t>. </a:t>
            </a:r>
            <a:br>
              <a:rPr lang="sv-SE" sz="1700" dirty="0"/>
            </a:br>
            <a:r>
              <a:rPr lang="sv-SE" sz="1700" dirty="0"/>
              <a:t>Använd PrimärvårdsKvalitet för att svara på frågorna. </a:t>
            </a:r>
          </a:p>
          <a:p>
            <a:pPr marL="373063" indent="-342900"/>
            <a:r>
              <a:rPr lang="sv-SE" sz="1700" dirty="0"/>
              <a:t>Hur har kontinuiteten på vårdcentralen utvecklats senaste 1,5 året?</a:t>
            </a:r>
          </a:p>
          <a:p>
            <a:pPr marL="373063" indent="-342900"/>
            <a:r>
              <a:rPr lang="sv-SE" sz="1700" dirty="0"/>
              <a:t>Hur stor andel av patienter med kranskärlssjukdom behandlas med statin?</a:t>
            </a:r>
          </a:p>
          <a:p>
            <a:pPr marL="373063" indent="-342900"/>
            <a:r>
              <a:rPr lang="sv-SE" sz="1700" dirty="0"/>
              <a:t>För hur stor andel av patienterna med kronisk sjukdom och tobaksbruk har vi erbjudit åtgärd? Hur många av dem har slutat att röka?</a:t>
            </a:r>
          </a:p>
          <a:p>
            <a:pPr marL="373063" indent="-342900"/>
            <a:r>
              <a:rPr lang="sv-SE" sz="1700" dirty="0"/>
              <a:t>Finns det några könsskillnader i prevalensen för KOL-patienter?</a:t>
            </a:r>
          </a:p>
          <a:p>
            <a:pPr marL="373063" indent="-342900"/>
            <a:r>
              <a:rPr lang="sv-SE" sz="1700" dirty="0"/>
              <a:t>Är vi bra på att följa upp våra hjärtsviktspatienter med återbesök?</a:t>
            </a:r>
          </a:p>
          <a:p>
            <a:pPr marL="373063" indent="-342900"/>
            <a:r>
              <a:rPr lang="sv-SE" sz="1700" dirty="0"/>
              <a:t>Hur förhåller vi oss till Stramas riktlinjer för antibiotikaförskrivning vid pneumoni?</a:t>
            </a:r>
          </a:p>
        </p:txBody>
      </p:sp>
    </p:spTree>
    <p:extLst>
      <p:ext uri="{BB962C8B-B14F-4D97-AF65-F5344CB8AC3E}">
        <p14:creationId xmlns:p14="http://schemas.microsoft.com/office/powerpoint/2010/main" val="1201873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BB32E0-085E-4278-9262-F474C5251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1453" y="1997298"/>
            <a:ext cx="8629094" cy="1431702"/>
          </a:xfrm>
        </p:spPr>
        <p:txBody>
          <a:bodyPr/>
          <a:lstStyle/>
          <a:p>
            <a:r>
              <a:rPr lang="sv-SE" dirty="0">
                <a:hlinkClick r:id="rId2"/>
              </a:rPr>
              <a:t>www.skr.se/primarvardskvalitet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4771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079"/>
      </a:accent1>
      <a:accent2>
        <a:srgbClr val="71B3A7"/>
      </a:accent2>
      <a:accent3>
        <a:srgbClr val="5D287F"/>
      </a:accent3>
      <a:accent4>
        <a:srgbClr val="DFA18D"/>
      </a:accent4>
      <a:accent5>
        <a:srgbClr val="EFCD30"/>
      </a:accent5>
      <a:accent6>
        <a:srgbClr val="D3CDB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marvardsKvalitet och professionsföreningarna_korr4" id="{0622CD03-646A-464B-A0B7-107415F1D3AE}" vid="{9DA69854-CB91-684A-B2C4-0C27E53284D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PrimarvardsKvalitet och professionsföreningarna (00000003)</Template>
  <TotalTime>12</TotalTime>
  <Words>177</Words>
  <Application>Microsoft Office PowerPoint</Application>
  <PresentationFormat>Bredbild</PresentationFormat>
  <Paragraphs>16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Office-tema</vt:lpstr>
      <vt:lpstr>FoKUS del 1 Introduktion till PrimärvårdsKvalitet</vt:lpstr>
      <vt:lpstr>Ett stöd för förbättringsarbete på VC</vt:lpstr>
      <vt:lpstr>PowerPoint-presentation</vt:lpstr>
      <vt:lpstr>Diskutera</vt:lpstr>
      <vt:lpstr>Quiz del 1</vt:lpstr>
      <vt:lpstr>www.skr.se/primarvardskvalitet 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 på en eller  två rader</dc:title>
  <dc:creator>Gäre Arvidsson Stina</dc:creator>
  <cp:lastModifiedBy>Gäre Arvidsson Stina</cp:lastModifiedBy>
  <cp:revision>3</cp:revision>
  <dcterms:created xsi:type="dcterms:W3CDTF">2018-12-18T20:31:44Z</dcterms:created>
  <dcterms:modified xsi:type="dcterms:W3CDTF">2022-01-07T20:54:38Z</dcterms:modified>
</cp:coreProperties>
</file>