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7"/>
  </p:notesMasterIdLst>
  <p:handoutMasterIdLst>
    <p:handoutMasterId r:id="rId28"/>
  </p:handoutMasterIdLst>
  <p:sldIdLst>
    <p:sldId id="265" r:id="rId6"/>
    <p:sldId id="287" r:id="rId7"/>
    <p:sldId id="286" r:id="rId8"/>
    <p:sldId id="290" r:id="rId9"/>
    <p:sldId id="269" r:id="rId10"/>
    <p:sldId id="291" r:id="rId11"/>
    <p:sldId id="271" r:id="rId12"/>
    <p:sldId id="260" r:id="rId13"/>
    <p:sldId id="259" r:id="rId14"/>
    <p:sldId id="296" r:id="rId15"/>
    <p:sldId id="289" r:id="rId16"/>
    <p:sldId id="277" r:id="rId17"/>
    <p:sldId id="273" r:id="rId18"/>
    <p:sldId id="262" r:id="rId19"/>
    <p:sldId id="263" r:id="rId20"/>
    <p:sldId id="298" r:id="rId21"/>
    <p:sldId id="297" r:id="rId22"/>
    <p:sldId id="284" r:id="rId23"/>
    <p:sldId id="295" r:id="rId24"/>
    <p:sldId id="280" r:id="rId25"/>
    <p:sldId id="294" r:id="rId26"/>
  </p:sldIdLst>
  <p:sldSz cx="12192000" cy="6858000"/>
  <p:notesSz cx="6858000" cy="9144000"/>
  <p:custDataLst>
    <p:tags r:id="rId2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2" autoAdjust="0"/>
    <p:restoredTop sz="94660"/>
  </p:normalViewPr>
  <p:slideViewPr>
    <p:cSldViewPr snapToGrid="0">
      <p:cViewPr varScale="1">
        <p:scale>
          <a:sx n="120" d="100"/>
          <a:sy n="120" d="100"/>
        </p:scale>
        <p:origin x="64" y="1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2022-10-24</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2022-10-24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838200" y="1825625"/>
            <a:ext cx="10515600" cy="40380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en-US"/>
              <a:t>Click to edit Master title style</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ucr.uu.se/nrs/" TargetMode="External"/><Relationship Id="rId3" Type="http://schemas.openxmlformats.org/officeDocument/2006/relationships/hyperlink" Target="https://webbutik.skr.se/sv/artiklar/nationellt-uppdrag-smarta.html" TargetMode="External"/><Relationship Id="rId7" Type="http://schemas.openxmlformats.org/officeDocument/2006/relationships/hyperlink" Target="https://docplayer.se/3952153-Medicinskt-programarbete-fokusrapport-smarta-stockholms-lans-landsting.html" TargetMode="External"/><Relationship Id="rId12" Type="http://schemas.openxmlformats.org/officeDocument/2006/relationships/image" Target="../media/image10.jpg"/><Relationship Id="rId2" Type="http://schemas.openxmlformats.org/officeDocument/2006/relationships/hyperlink" Target="https://www.ucr.uu.se/nrs/nrs-specialistvard/arsrapporter-specialistvard/info-om-nrs-light/indikation-foer-mmr" TargetMode="External"/><Relationship Id="rId1" Type="http://schemas.openxmlformats.org/officeDocument/2006/relationships/slideLayout" Target="../slideLayouts/slideLayout1.xml"/><Relationship Id="rId6" Type="http://schemas.openxmlformats.org/officeDocument/2006/relationships/hyperlink" Target="https://www.sbu.se/sv/publikationer/SBU-utvarderar/rehabilitering-vid-langvarig-smarta/" TargetMode="External"/><Relationship Id="rId11" Type="http://schemas.openxmlformats.org/officeDocument/2006/relationships/hyperlink" Target="https://nationelltklinisktkunskapsstod.se/" TargetMode="External"/><Relationship Id="rId5" Type="http://schemas.openxmlformats.org/officeDocument/2006/relationships/hyperlink" Target="https://nationelltklinisktkunskapsstod.se/amnesomraden/Nervsystem%20och%20sm%C3%A4rta/0" TargetMode="External"/><Relationship Id="rId10" Type="http://schemas.openxmlformats.org/officeDocument/2006/relationships/hyperlink" Target="https://www.socialstyrelsen.se/globalassets/sharepoint-dokument/artikelkatalog/nationella-riktlinjer/2018-6-24.pdf" TargetMode="External"/><Relationship Id="rId4" Type="http://schemas.openxmlformats.org/officeDocument/2006/relationships/hyperlink" Target="https://docplayer.se/71660-Uppgifter-och-kompetensbehov-multimodal-rehabilitering-uppgifter-och-kompetensbehov-vid-multimodal-rehabilitering.html" TargetMode="External"/><Relationship Id="rId9" Type="http://schemas.openxmlformats.org/officeDocument/2006/relationships/hyperlink" Target="https://www.iasp-pain.org/Education/Content.aspx?ItemNumber=1698"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4" Type="http://schemas.openxmlformats.org/officeDocument/2006/relationships/hyperlink" Target="https://kunskapsstyrningvard.se/kunskapsstod/personcentreradesammanhallnavardforlopp/godkandavardforlopp/vardforlopphoftledsartros.1005.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Smärta- långvarig hos vuxna</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531022"/>
            <a:ext cx="9144000" cy="609793"/>
          </a:xfrm>
        </p:spPr>
        <p:txBody>
          <a:bodyPr>
            <a:normAutofit/>
          </a:bodyPr>
          <a:lstStyle/>
          <a:p>
            <a:r>
              <a:rPr lang="sv-SE" dirty="0"/>
              <a:t>Nulägesbeskrivning ur ett patientperspektiv</a:t>
            </a:r>
          </a:p>
        </p:txBody>
      </p:sp>
      <p:sp>
        <p:nvSpPr>
          <p:cNvPr id="8" name="Platshållare för text 4"/>
          <p:cNvSpPr txBox="1">
            <a:spLocks/>
          </p:cNvSpPr>
          <p:nvPr/>
        </p:nvSpPr>
        <p:spPr>
          <a:xfrm>
            <a:off x="4603004" y="2849398"/>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Osammanhängande och återkommande icke-värdeskapande besök</a:t>
            </a:r>
            <a:r>
              <a:rPr lang="sv-SE" dirty="0">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4" y="3821342"/>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Otillräcklig kunskap hos vårdpersonal och patienter</a:t>
            </a:r>
            <a:endParaRPr lang="sv-SE" dirty="0"/>
          </a:p>
        </p:txBody>
      </p:sp>
      <p:sp>
        <p:nvSpPr>
          <p:cNvPr id="10" name="Platshållare för text 4"/>
          <p:cNvSpPr txBox="1">
            <a:spLocks/>
          </p:cNvSpPr>
          <p:nvPr/>
        </p:nvSpPr>
        <p:spPr>
          <a:xfrm>
            <a:off x="4603004" y="4957478"/>
            <a:ext cx="5407270" cy="1100906"/>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Bristande stöd i att återgå till en tillvaro med god hantering av både smärta och dess konsekvenser</a:t>
            </a:r>
            <a:endParaRPr lang="sv-SE" dirty="0"/>
          </a:p>
        </p:txBody>
      </p:sp>
      <p:sp>
        <p:nvSpPr>
          <p:cNvPr id="2" name="Högerpil 1"/>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3176120"/>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3950110"/>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507907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4" y="1901065"/>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Bristande kontinuitet och trygghet</a:t>
            </a:r>
            <a:endParaRPr lang="sv-SE" dirty="0"/>
          </a:p>
          <a:p>
            <a:pPr lvl="0">
              <a:lnSpc>
                <a:spcPct val="100000"/>
              </a:lnSpc>
              <a:spcBef>
                <a:spcPts val="600"/>
              </a:spcBef>
              <a:defRPr/>
            </a:pPr>
            <a:endParaRPr lang="sv-SE" sz="1600" dirty="0"/>
          </a:p>
        </p:txBody>
      </p:sp>
      <p:sp>
        <p:nvSpPr>
          <p:cNvPr id="18" name="textruta 17"/>
          <p:cNvSpPr txBox="1"/>
          <p:nvPr/>
        </p:nvSpPr>
        <p:spPr>
          <a:xfrm>
            <a:off x="4539375" y="1221513"/>
            <a:ext cx="1956241" cy="523220"/>
          </a:xfrm>
          <a:prstGeom prst="rect">
            <a:avLst/>
          </a:prstGeom>
          <a:noFill/>
        </p:spPr>
        <p:txBody>
          <a:bodyPr wrap="none" rtlCol="0">
            <a:spAutoFit/>
          </a:bodyPr>
          <a:lstStyle/>
          <a:p>
            <a:r>
              <a:rPr lang="sv-SE" sz="2800" b="1" dirty="0">
                <a:solidFill>
                  <a:schemeClr val="accent1">
                    <a:lumMod val="75000"/>
                  </a:schemeClr>
                </a:solidFill>
              </a:rPr>
              <a:t>Utmaningar</a:t>
            </a:r>
          </a:p>
        </p:txBody>
      </p:sp>
      <p:pic>
        <p:nvPicPr>
          <p:cNvPr id="3" name="Bildobjekt 2">
            <a:extLst>
              <a:ext uri="{FF2B5EF4-FFF2-40B4-BE49-F238E27FC236}">
                <a16:creationId xmlns:a16="http://schemas.microsoft.com/office/drawing/2014/main" id="{A4DF5F6B-73C3-F037-A6A8-4E27F298F4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044" y="1483123"/>
            <a:ext cx="3314429" cy="4684408"/>
          </a:xfrm>
          <a:prstGeom prst="rect">
            <a:avLst/>
          </a:prstGeom>
          <a:noFill/>
        </p:spPr>
      </p:pic>
      <p:sp>
        <p:nvSpPr>
          <p:cNvPr id="7" name="textruta 6">
            <a:extLst>
              <a:ext uri="{FF2B5EF4-FFF2-40B4-BE49-F238E27FC236}">
                <a16:creationId xmlns:a16="http://schemas.microsoft.com/office/drawing/2014/main" id="{2AFB43C1-A2D4-8BB3-47B8-43FDC3EB8C83}"/>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41353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76291" y="616841"/>
            <a:ext cx="3440383" cy="609793"/>
          </a:xfrm>
        </p:spPr>
        <p:txBody>
          <a:bodyPr/>
          <a:lstStyle/>
          <a:p>
            <a:r>
              <a:rPr lang="sv-SE" dirty="0"/>
              <a:t>Patientkontrakt</a:t>
            </a:r>
          </a:p>
        </p:txBody>
      </p:sp>
      <p:sp>
        <p:nvSpPr>
          <p:cNvPr id="5" name="Platshållare för text 4"/>
          <p:cNvSpPr>
            <a:spLocks noGrp="1"/>
          </p:cNvSpPr>
          <p:nvPr>
            <p:ph type="body" sz="quarter" idx="10"/>
          </p:nvPr>
        </p:nvSpPr>
        <p:spPr>
          <a:xfrm>
            <a:off x="5047666" y="1226634"/>
            <a:ext cx="7144334" cy="4186238"/>
          </a:xfrm>
        </p:spPr>
        <p:txBody>
          <a:bodyPr/>
          <a:lstStyle/>
          <a:p>
            <a:pPr marL="342900" indent="-342900">
              <a:lnSpc>
                <a:spcPct val="100000"/>
              </a:lnSpc>
              <a:spcBef>
                <a:spcPts val="600"/>
              </a:spcBef>
              <a:buFont typeface="Arial" panose="020B0604020202020204" pitchFamily="34" charset="0"/>
              <a:buChar char="•"/>
            </a:pPr>
            <a:r>
              <a:rPr lang="sv-SE" sz="1800" dirty="0">
                <a:latin typeface="Calibri" panose="020F0502020204030204" pitchFamily="34" charset="0"/>
                <a:ea typeface="Times New Roman" panose="02020603050405020304" pitchFamily="18" charset="0"/>
                <a:cs typeface="Times New Roman" panose="02020603050405020304" pitchFamily="18" charset="0"/>
              </a:rPr>
              <a:t>I</a:t>
            </a: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nom detta vårdförlopp används bland annat rehabiliteringsplaner för att beakta intentionen i patientkontraktet. </a:t>
            </a:r>
          </a:p>
          <a:p>
            <a:pPr marL="342900" indent="-342900">
              <a:lnSpc>
                <a:spcPct val="100000"/>
              </a:lnSpc>
              <a:spcBef>
                <a:spcPts val="600"/>
              </a:spcBef>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Patienter med långvarig smärta har unik kunskap om sig själva och sina behov, förväntningar och resurser. </a:t>
            </a:r>
          </a:p>
          <a:p>
            <a:pPr marL="342900" indent="-342900">
              <a:lnSpc>
                <a:spcPct val="100000"/>
              </a:lnSpc>
              <a:spcBef>
                <a:spcPts val="600"/>
              </a:spcBef>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Vården blir säkrare om patienten är välinformerad och aktivt medverkar i sin vård och dess uppföljning, samt om relationen mellan patient och vårdpersonal präglas av ömsesidig respekt och förståelse.</a:t>
            </a:r>
          </a:p>
          <a:p>
            <a:pPr marL="342900" indent="-342900">
              <a:lnSpc>
                <a:spcPct val="100000"/>
              </a:lnSpc>
              <a:spcBef>
                <a:spcPts val="600"/>
              </a:spcBef>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Patientens delaktighet utgår alltid ifrån patientens förmåga och möjligheter. </a:t>
            </a:r>
          </a:p>
          <a:p>
            <a:pPr marL="342900" indent="-342900">
              <a:lnSpc>
                <a:spcPct val="100000"/>
              </a:lnSpc>
              <a:spcBef>
                <a:spcPts val="600"/>
              </a:spcBef>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I rehabiliteringsplanen tydliggörs vem som ansvarar för de olika åtgärderna och när eventuella uppföljningar sker. </a:t>
            </a:r>
          </a:p>
          <a:p>
            <a:pPr marL="342900" indent="-342900">
              <a:lnSpc>
                <a:spcPct val="100000"/>
              </a:lnSpc>
              <a:spcBef>
                <a:spcPts val="600"/>
              </a:spcBef>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Närstående kan påverka patientens vård och egenvård på ett positivt sätt. Deras deltagande ska därför främjas, med patientens samtycke. </a:t>
            </a:r>
            <a:endParaRPr lang="sv-SE" dirty="0"/>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2" name="textruta 1">
            <a:extLst>
              <a:ext uri="{FF2B5EF4-FFF2-40B4-BE49-F238E27FC236}">
                <a16:creationId xmlns:a16="http://schemas.microsoft.com/office/drawing/2014/main" id="{B74C0A20-6215-8E5D-7B9F-D28CB58C8FB4}"/>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4"/>
          <p:cNvSpPr>
            <a:spLocks noGrp="1"/>
          </p:cNvSpPr>
          <p:nvPr>
            <p:ph type="body" sz="quarter" idx="10"/>
          </p:nvPr>
        </p:nvSpPr>
        <p:spPr>
          <a:xfrm>
            <a:off x="4514821" y="1898650"/>
            <a:ext cx="7338822" cy="4536526"/>
          </a:xfrm>
          <a:noFill/>
          <a:ln>
            <a:noFill/>
          </a:ln>
          <a:effectLst/>
        </p:spPr>
        <p:txBody>
          <a:bodyPr tIns="90000">
            <a:normAutofit fontScale="85000" lnSpcReduction="20000"/>
          </a:bodyPr>
          <a:lstStyle/>
          <a:p>
            <a:pPr marL="342900" lvl="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Indikation för multimodal rehabilitering vid långvarig smärta 2011</a:t>
            </a: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Nationellt uppdrag smärta 2016</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Multimodal rehabilitering uppgifter och metoder 2013</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Riktlinjer nationellt kunskapsstöd långvarig smärta</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SBU Behandlingsmetoder vid långvarig smärta 2010</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Fokusrapport smärta 2006</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Nationellt register över smärtrehabilitering (NRS) årsrapporter</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0000"/>
              </a:lnSpc>
              <a:buClr>
                <a:schemeClr val="accent1"/>
              </a:buClr>
              <a:buFont typeface="Symbol" panose="05050102010706020507" pitchFamily="18" charset="2"/>
              <a:buChar char=""/>
            </a:pP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9"/>
              </a:rPr>
              <a:t>International Association for the Study of Pain (IASP) </a:t>
            </a:r>
            <a:r>
              <a:rPr lang="en-US" sz="1800" u="sng" dirty="0"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9"/>
              </a:rPr>
              <a:t>definitioner</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0000"/>
              </a:lnSpc>
              <a:buClr>
                <a:schemeClr val="accent1"/>
              </a:buClr>
              <a:buFont typeface="Symbol" panose="05050102010706020507" pitchFamily="18" charset="2"/>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FYSS 2021</a:t>
            </a:r>
          </a:p>
          <a:p>
            <a:pPr marL="342900" lvl="0" indent="-342900">
              <a:lnSpc>
                <a:spcPct val="110000"/>
              </a:lnSpc>
              <a:buClr>
                <a:schemeClr val="accent1"/>
              </a:buClr>
              <a:buFont typeface="Symbol" panose="05050102010706020507" pitchFamily="18" charset="2"/>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Långvarig smärta. Smärtmedicin </a:t>
            </a:r>
            <a:r>
              <a:rPr lang="sv-SE" sz="1800" dirty="0" err="1">
                <a:effectLst/>
                <a:latin typeface="Calibri" panose="020F0502020204030204" pitchFamily="34" charset="0"/>
                <a:ea typeface="Times New Roman" panose="02020603050405020304" pitchFamily="18" charset="0"/>
                <a:cs typeface="Times New Roman" panose="02020603050405020304" pitchFamily="18" charset="0"/>
              </a:rPr>
              <a:t>Vol</a:t>
            </a: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 2</a:t>
            </a:r>
          </a:p>
          <a:p>
            <a:pPr marL="342900" indent="-342900">
              <a:lnSpc>
                <a:spcPct val="110000"/>
              </a:lnSpc>
              <a:buClr>
                <a:schemeClr val="accent1"/>
              </a:buClr>
              <a:buFont typeface="Symbol" panose="05050102010706020507" pitchFamily="18" charset="2"/>
              <a:buChar char=""/>
            </a:pPr>
            <a:r>
              <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Nationella riktlinjer för prevention och behandling av ohälsosamma levnadsvanor</a:t>
            </a:r>
            <a:endParaRPr lang="sv-SE"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10000"/>
              </a:lnSpc>
              <a:buClr>
                <a:schemeClr val="accent1"/>
              </a:buClr>
              <a:buFont typeface="Symbol" panose="05050102010706020507" pitchFamily="18" charset="2"/>
              <a:buChar char=""/>
            </a:pPr>
            <a:r>
              <a:rPr lang="sv-SE" sz="18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11"/>
              </a:rPr>
              <a:t>Nationellt kliniskt kunskapsstöd (nationelltklinisktkunskapsstod.se)</a:t>
            </a:r>
            <a:endParaRPr lang="sv-SE" sz="18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10000"/>
              </a:lnSpc>
              <a:buClr>
                <a:schemeClr val="accent1"/>
              </a:buClr>
              <a:buFont typeface="Symbol" panose="05050102010706020507" pitchFamily="18" charset="2"/>
              <a:buChar char=""/>
            </a:pPr>
            <a:r>
              <a:rPr lang="sv-SE" sz="18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rPr>
              <a:t>Tillkommer en referenslista med 64 publikationer</a:t>
            </a:r>
          </a:p>
        </p:txBody>
      </p:sp>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pic>
        <p:nvPicPr>
          <p:cNvPr id="4" name="Bildobjekt 3"/>
          <p:cNvPicPr>
            <a:picLocks noChangeAspect="1"/>
          </p:cNvPicPr>
          <p:nvPr/>
        </p:nvPicPr>
        <p:blipFill rotWithShape="1">
          <a:blip r:embed="rId1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7" name="textruta 6">
            <a:extLst>
              <a:ext uri="{FF2B5EF4-FFF2-40B4-BE49-F238E27FC236}">
                <a16:creationId xmlns:a16="http://schemas.microsoft.com/office/drawing/2014/main" id="{CFEC2F34-BDAB-DDAC-E401-4A56FDEE01A2}"/>
              </a:ext>
            </a:extLst>
          </p:cNvPr>
          <p:cNvSpPr txBox="1"/>
          <p:nvPr/>
        </p:nvSpPr>
        <p:spPr>
          <a:xfrm>
            <a:off x="10301680" y="130605"/>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569167" y="1065589"/>
            <a:ext cx="3294689"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065589"/>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3540721" y="2815627"/>
            <a:ext cx="960355" cy="280655"/>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2282892053"/>
              </p:ext>
            </p:extLst>
          </p:nvPr>
        </p:nvGraphicFramePr>
        <p:xfrm>
          <a:off x="4556854" y="1539193"/>
          <a:ext cx="6335738" cy="4577080"/>
        </p:xfrm>
        <a:graphic>
          <a:graphicData uri="http://schemas.openxmlformats.org/drawingml/2006/table">
            <a:tbl>
              <a:tblPr firstRow="1" bandRow="1">
                <a:tableStyleId>{2D5ABB26-0587-4C30-8999-92F81FD0307C}</a:tableStyleId>
              </a:tblPr>
              <a:tblGrid>
                <a:gridCol w="4218179">
                  <a:extLst>
                    <a:ext uri="{9D8B030D-6E8A-4147-A177-3AD203B41FA5}">
                      <a16:colId xmlns:a16="http://schemas.microsoft.com/office/drawing/2014/main" val="1177575122"/>
                    </a:ext>
                  </a:extLst>
                </a:gridCol>
                <a:gridCol w="2117559">
                  <a:extLst>
                    <a:ext uri="{9D8B030D-6E8A-4147-A177-3AD203B41FA5}">
                      <a16:colId xmlns:a16="http://schemas.microsoft.com/office/drawing/2014/main" val="636639073"/>
                    </a:ext>
                  </a:extLst>
                </a:gridCol>
              </a:tblGrid>
              <a:tr h="370840">
                <a:tc>
                  <a:txBody>
                    <a:bodyPr/>
                    <a:lstStyle/>
                    <a:p>
                      <a:pPr>
                        <a:lnSpc>
                          <a:spcPct val="115000"/>
                        </a:lnSpc>
                        <a:spcAft>
                          <a:spcPts val="0"/>
                        </a:spcAft>
                      </a:pPr>
                      <a:r>
                        <a:rPr lang="sv-SE" sz="14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70840">
                <a:tc>
                  <a:txBody>
                    <a:bodyPr/>
                    <a:lstStyle/>
                    <a:p>
                      <a:pPr marL="0" indent="0">
                        <a:buFont typeface="+mj-lt"/>
                        <a:buNone/>
                      </a:pPr>
                      <a:r>
                        <a:rPr lang="sv-SE" sz="1000" b="1" kern="1200" dirty="0">
                          <a:solidFill>
                            <a:schemeClr val="tx1"/>
                          </a:solidFill>
                          <a:effectLst/>
                          <a:latin typeface="+mn-lt"/>
                          <a:ea typeface="+mn-ea"/>
                          <a:cs typeface="+mn-cs"/>
                        </a:rPr>
                        <a:t>(E) </a:t>
                      </a:r>
                      <a:r>
                        <a:rPr lang="sv-SE" sz="1000" b="1" dirty="0"/>
                        <a:t>U</a:t>
                      </a:r>
                      <a:r>
                        <a:rPr lang="sv-SE" sz="1000" b="1" dirty="0">
                          <a:solidFill>
                            <a:schemeClr val="tx1"/>
                          </a:solidFill>
                        </a:rPr>
                        <a:t>pprätta eller revidera rehabiliteringsplan</a:t>
                      </a:r>
                    </a:p>
                    <a:p>
                      <a:r>
                        <a:rPr lang="sv-SE" sz="1000" dirty="0">
                          <a:solidFill>
                            <a:schemeClr val="tx1"/>
                          </a:solidFill>
                        </a:rPr>
                        <a:t>Upprätta en rehabiliteringsplan med följande innehåll senast en månad efter diagnossättning (se Appendix E).</a:t>
                      </a:r>
                    </a:p>
                    <a:p>
                      <a:r>
                        <a:rPr lang="sv-SE" sz="1000" dirty="0">
                          <a:solidFill>
                            <a:schemeClr val="tx1"/>
                          </a:solidFill>
                        </a:rPr>
                        <a:t>• bedömning i form av sammanfattning av åtgärd (A) och (C)</a:t>
                      </a:r>
                    </a:p>
                    <a:p>
                      <a:r>
                        <a:rPr lang="sv-SE" sz="1000" dirty="0">
                          <a:solidFill>
                            <a:schemeClr val="tx1"/>
                          </a:solidFill>
                        </a:rPr>
                        <a:t>• behandlingar och/eller åtgärder, vem som är ansvarig och när dessa ska vara genomförda. Behandlingar och/eller åtgärder kan vara unimodala, intermediära eller multimodala (se Appendix B för definitioner).</a:t>
                      </a:r>
                    </a:p>
                    <a:p>
                      <a:r>
                        <a:rPr lang="sv-SE" sz="1000" dirty="0">
                          <a:solidFill>
                            <a:schemeClr val="tx1"/>
                          </a:solidFill>
                        </a:rPr>
                        <a:t>• information om vilka åtgärder som patienten, utifrån egna förutsättningar, kan utföra som egenvård </a:t>
                      </a:r>
                    </a:p>
                    <a:p>
                      <a:r>
                        <a:rPr lang="sv-SE" sz="1000" dirty="0">
                          <a:solidFill>
                            <a:schemeClr val="tx1"/>
                          </a:solidFill>
                        </a:rPr>
                        <a:t>• mål med behandlingar och/eller åtgärder</a:t>
                      </a:r>
                    </a:p>
                    <a:p>
                      <a:r>
                        <a:rPr lang="sv-SE" sz="1000" dirty="0">
                          <a:solidFill>
                            <a:schemeClr val="tx1"/>
                          </a:solidFill>
                        </a:rPr>
                        <a:t>• behov av sjukskrivning om det är aktuellt. Sjukskrivning ingår som en del i vård och behandling och som en åtgärd i rehabiliteringsplanen (för eventuella negativa effekter av sjukskrivning, se Appendix B).</a:t>
                      </a:r>
                    </a:p>
                    <a:p>
                      <a:r>
                        <a:rPr lang="sv-SE" sz="1000" dirty="0">
                          <a:solidFill>
                            <a:schemeClr val="tx1"/>
                          </a:solidFill>
                        </a:rPr>
                        <a:t>• uppgifter om utsedd fast vårdkontakt </a:t>
                      </a:r>
                    </a:p>
                    <a:p>
                      <a:r>
                        <a:rPr lang="sv-SE" sz="1000" dirty="0">
                          <a:solidFill>
                            <a:schemeClr val="tx1"/>
                          </a:solidFill>
                        </a:rPr>
                        <a:t>• bedömning av förmåga till arbete eller annan sysselsättning</a:t>
                      </a:r>
                    </a:p>
                    <a:p>
                      <a:r>
                        <a:rPr lang="sv-SE" sz="1000" dirty="0">
                          <a:solidFill>
                            <a:schemeClr val="tx1"/>
                          </a:solidFill>
                        </a:rPr>
                        <a:t>• behov av koordineringsinsatser för återgång i arbete</a:t>
                      </a:r>
                    </a:p>
                    <a:p>
                      <a:r>
                        <a:rPr lang="sv-SE" sz="1000" dirty="0">
                          <a:solidFill>
                            <a:schemeClr val="tx1"/>
                          </a:solidFill>
                        </a:rPr>
                        <a:t>• information om att uppföljning sker efter tre månader. Vården skickar kallelse.</a:t>
                      </a:r>
                    </a:p>
                    <a:p>
                      <a:endParaRPr lang="sv-SE" sz="1000" dirty="0">
                        <a:solidFill>
                          <a:schemeClr val="tx1"/>
                        </a:solidFill>
                      </a:endParaRPr>
                    </a:p>
                    <a:p>
                      <a:r>
                        <a:rPr lang="sv-SE" sz="1000" dirty="0">
                          <a:solidFill>
                            <a:schemeClr val="tx1"/>
                          </a:solidFill>
                        </a:rPr>
                        <a:t>Ge stöd i patientens behov av information och uppmuntra till kunskapskällor som är trovärdiga och evidensbaserade.</a:t>
                      </a:r>
                    </a:p>
                    <a:p>
                      <a:r>
                        <a:rPr lang="sv-SE" sz="1000" dirty="0">
                          <a:solidFill>
                            <a:schemeClr val="tx1"/>
                          </a:solidFill>
                        </a:rPr>
                        <a:t>Bered möjlighet för närstående eller stödperson att medverka i framtagandet av rehabiliteringsplanen.</a:t>
                      </a:r>
                    </a:p>
                    <a:p>
                      <a:r>
                        <a:rPr lang="sv-SE" sz="1000" dirty="0">
                          <a:solidFill>
                            <a:schemeClr val="tx1"/>
                          </a:solidFill>
                        </a:rPr>
                        <a:t>Rehabiliteringskoordinator medverkar </a:t>
                      </a:r>
                      <a:r>
                        <a:rPr lang="sv-SE" sz="1000" dirty="0"/>
                        <a:t>vid behov.</a:t>
                      </a:r>
                    </a:p>
                    <a:p>
                      <a:r>
                        <a:rPr lang="sv-SE" sz="1000" dirty="0"/>
                        <a:t>Om unimodala eller intermediära insatser är aktuella, fortsätt till (F).</a:t>
                      </a:r>
                    </a:p>
                    <a:p>
                      <a:r>
                        <a:rPr lang="sv-SE" sz="1000" dirty="0"/>
                        <a:t>Om multimodala insatser är aktuella, fortsätt till (H).</a:t>
                      </a:r>
                    </a:p>
                    <a:p>
                      <a:pPr marL="285750" indent="-285750">
                        <a:buFont typeface="Arial" panose="020B0604020202020204" pitchFamily="34" charset="0"/>
                        <a:buChar char="•"/>
                      </a:pPr>
                      <a:endParaRPr lang="sv-SE"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sv-SE" sz="1000" kern="1200" dirty="0">
                          <a:solidFill>
                            <a:schemeClr val="tx1"/>
                          </a:solidFill>
                          <a:effectLst/>
                          <a:latin typeface="+mn-lt"/>
                          <a:ea typeface="+mn-ea"/>
                          <a:cs typeface="+mn-cs"/>
                        </a:rPr>
                        <a:t>Medverka aktivt vid samtal och framtagande av rehabiliteringsplan, särskilt vad gäller målsättning och egenvård</a:t>
                      </a:r>
                    </a:p>
                    <a:p>
                      <a:pPr marL="171450" indent="-171450">
                        <a:buFont typeface="Arial" panose="020B0604020202020204" pitchFamily="34" charset="0"/>
                        <a:buChar char="•"/>
                      </a:pPr>
                      <a:r>
                        <a:rPr lang="sv-SE" sz="1000" kern="1200" dirty="0">
                          <a:solidFill>
                            <a:schemeClr val="tx1"/>
                          </a:solidFill>
                          <a:effectLst/>
                          <a:latin typeface="+mn-lt"/>
                          <a:ea typeface="+mn-ea"/>
                          <a:cs typeface="+mn-cs"/>
                        </a:rPr>
                        <a:t>Ta om möjligt med närstående vid besöket</a:t>
                      </a:r>
                    </a:p>
                    <a:p>
                      <a:pPr marL="171450" indent="-171450">
                        <a:buFont typeface="Arial" panose="020B0604020202020204" pitchFamily="34" charset="0"/>
                        <a:buChar char="•"/>
                      </a:pPr>
                      <a:r>
                        <a:rPr lang="sv-SE" sz="1000" kern="1200" dirty="0">
                          <a:solidFill>
                            <a:schemeClr val="tx1"/>
                          </a:solidFill>
                          <a:effectLst/>
                          <a:latin typeface="+mn-lt"/>
                          <a:ea typeface="+mn-ea"/>
                          <a:cs typeface="+mn-cs"/>
                        </a:rPr>
                        <a:t>Pröva och utvärdera åtgärder</a:t>
                      </a:r>
                    </a:p>
                    <a:p>
                      <a:pPr marL="171450" indent="-171450">
                        <a:buFont typeface="Arial" panose="020B0604020202020204" pitchFamily="34" charset="0"/>
                        <a:buChar char="•"/>
                      </a:pPr>
                      <a:r>
                        <a:rPr lang="sv-SE" sz="1000" kern="1200" dirty="0">
                          <a:solidFill>
                            <a:schemeClr val="tx1"/>
                          </a:solidFill>
                          <a:effectLst/>
                          <a:latin typeface="+mn-lt"/>
                          <a:ea typeface="+mn-ea"/>
                          <a:cs typeface="+mn-cs"/>
                        </a:rPr>
                        <a:t>Ta med rehabiliteringsplanen till alla möten i vården, om inte digitaliserat och tillgänglig i journalen</a:t>
                      </a:r>
                    </a:p>
                    <a:p>
                      <a:pPr marL="285750" indent="-285750">
                        <a:buFont typeface="Arial" panose="020B0604020202020204" pitchFamily="34" charset="0"/>
                        <a:buChar char="•"/>
                      </a:pPr>
                      <a:endParaRPr lang="sv-SE"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799594"/>
                  </a:ext>
                </a:extLst>
              </a:tr>
            </a:tbl>
          </a:graphicData>
        </a:graphic>
      </p:graphicFrame>
      <p:sp>
        <p:nvSpPr>
          <p:cNvPr id="4" name="Rectangle 6">
            <a:extLst>
              <a:ext uri="{FF2B5EF4-FFF2-40B4-BE49-F238E27FC236}">
                <a16:creationId xmlns:a16="http://schemas.microsoft.com/office/drawing/2014/main" id="{8574961B-292A-49CC-9540-51E53B62BF17}"/>
              </a:ext>
            </a:extLst>
          </p:cNvPr>
          <p:cNvSpPr>
            <a:spLocks noChangeArrowheads="1"/>
          </p:cNvSpPr>
          <p:nvPr/>
        </p:nvSpPr>
        <p:spPr bwMode="auto">
          <a:xfrm>
            <a:off x="4660652" y="-1405225"/>
            <a:ext cx="7078284" cy="22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6149" name="Bildobjekt 14">
            <a:extLst>
              <a:ext uri="{FF2B5EF4-FFF2-40B4-BE49-F238E27FC236}">
                <a16:creationId xmlns:a16="http://schemas.microsoft.com/office/drawing/2014/main" id="{E725A076-2513-DB82-89EB-0E17F1F640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167" y="1507088"/>
            <a:ext cx="3443008" cy="513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2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4F42CCD4-CA67-7C16-63A1-CDC2BEA33CB9}"/>
              </a:ext>
            </a:extLst>
          </p:cNvPr>
          <p:cNvSpPr/>
          <p:nvPr/>
        </p:nvSpPr>
        <p:spPr>
          <a:xfrm>
            <a:off x="7597597" y="163486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dirty="0"/>
              <a:t>Vad kommer att följas upp (urval)</a:t>
            </a:r>
          </a:p>
        </p:txBody>
      </p:sp>
      <p:grpSp>
        <p:nvGrpSpPr>
          <p:cNvPr id="4" name="Grupp 3">
            <a:extLst>
              <a:ext uri="{FF2B5EF4-FFF2-40B4-BE49-F238E27FC236}">
                <a16:creationId xmlns:a16="http://schemas.microsoft.com/office/drawing/2014/main" id="{77AC2E0A-A079-A10D-0901-28B3EC216F3E}"/>
              </a:ext>
            </a:extLst>
          </p:cNvPr>
          <p:cNvGrpSpPr/>
          <p:nvPr/>
        </p:nvGrpSpPr>
        <p:grpSpPr>
          <a:xfrm>
            <a:off x="352425" y="1610765"/>
            <a:ext cx="5743575"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1909762" y="15618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6192925" y="1576266"/>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6" name="Rectangle 5">
            <a:extLst>
              <a:ext uri="{FF2B5EF4-FFF2-40B4-BE49-F238E27FC236}">
                <a16:creationId xmlns:a16="http://schemas.microsoft.com/office/drawing/2014/main" id="{01F77448-64CF-4386-8406-839026FD8FC9}"/>
              </a:ext>
            </a:extLst>
          </p:cNvPr>
          <p:cNvSpPr/>
          <p:nvPr/>
        </p:nvSpPr>
        <p:spPr>
          <a:xfrm>
            <a:off x="302942" y="5683372"/>
            <a:ext cx="9773565" cy="83440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sv-SE" sz="1600" b="0" i="1" u="none" strike="noStrike" kern="1200" cap="none" spc="0" normalizeH="0" baseline="0" noProof="0" dirty="0">
                <a:ln>
                  <a:noFill/>
                </a:ln>
                <a:solidFill>
                  <a:srgbClr val="FFFFFF"/>
                </a:solidFill>
                <a:effectLst/>
                <a:uLnTx/>
                <a:uFillTx/>
                <a:latin typeface="Calibri" panose="020F0502020204030204"/>
                <a:ea typeface="+mn-ea"/>
                <a:cs typeface="+mn-cs"/>
              </a:rPr>
              <a:t>Resultatmått, gäller enbart multimodal rehabilitering, Nationellt Register över Smärtrehabilitering (NRS)</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0" i="1" u="none" strike="noStrike" kern="1200" cap="none" spc="0" normalizeH="0" noProof="0" dirty="0">
                <a:ln>
                  <a:noFill/>
                </a:ln>
                <a:solidFill>
                  <a:srgbClr val="FFFFFF"/>
                </a:solidFill>
                <a:effectLst/>
                <a:uLnTx/>
                <a:uFillTx/>
                <a:latin typeface="Calibri" panose="020F0502020204030204"/>
                <a:ea typeface="+mn-ea"/>
                <a:cs typeface="+mn-cs"/>
              </a:rPr>
              <a:t>Processmått, KVÅ kod upprättad rehabiliteringsplan</a:t>
            </a:r>
          </a:p>
        </p:txBody>
      </p:sp>
      <p:sp>
        <p:nvSpPr>
          <p:cNvPr id="2" name="Rektangel 1">
            <a:extLst>
              <a:ext uri="{FF2B5EF4-FFF2-40B4-BE49-F238E27FC236}">
                <a16:creationId xmlns:a16="http://schemas.microsoft.com/office/drawing/2014/main" id="{76CCF95F-4B9B-8286-A0AA-A126A8FEF424}"/>
              </a:ext>
            </a:extLst>
          </p:cNvPr>
          <p:cNvSpPr/>
          <p:nvPr/>
        </p:nvSpPr>
        <p:spPr>
          <a:xfrm>
            <a:off x="352425" y="2149731"/>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4308" y="2149730"/>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418454" y="2170500"/>
            <a:ext cx="5676766" cy="3139321"/>
          </a:xfrm>
          <a:prstGeom prst="rect">
            <a:avLst/>
          </a:prstGeom>
          <a:noFill/>
        </p:spPr>
        <p:txBody>
          <a:bodyPr wrap="square" rtlCol="0">
            <a:spAutoFit/>
          </a:bodyPr>
          <a:lstStyle/>
          <a:p>
            <a:pPr marL="285750" indent="-285750">
              <a:buFont typeface="Arial" panose="020B0604020202020204" pitchFamily="34" charset="0"/>
              <a:buChar char="•"/>
            </a:pPr>
            <a:r>
              <a:rPr lang="sv-SE" dirty="0"/>
              <a:t>Andel patienter med diagnos långvarig smärta och genomgången multimodal smärtrehabilitering (MMR) som skattar sin hälsa enligt EQ VAS högre vid ettårsuppföljningen än vid första mätning</a:t>
            </a:r>
          </a:p>
          <a:p>
            <a:pPr marL="28575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Andel patienter med diagnos långvarig smärta och genomgången multimodal smärtrehabilitering (MMR) som skattar depression enligt The Hospital </a:t>
            </a:r>
            <a:r>
              <a:rPr lang="sv-SE" sz="1800" dirty="0" err="1">
                <a:effectLst/>
                <a:latin typeface="Calibri" panose="020F0502020204030204" pitchFamily="34" charset="0"/>
                <a:ea typeface="Times New Roman" panose="02020603050405020304" pitchFamily="18" charset="0"/>
              </a:rPr>
              <a:t>Anxiety</a:t>
            </a:r>
            <a:r>
              <a:rPr lang="sv-SE" sz="1800" dirty="0">
                <a:effectLst/>
                <a:latin typeface="Calibri" panose="020F0502020204030204" pitchFamily="34" charset="0"/>
                <a:ea typeface="Times New Roman" panose="02020603050405020304" pitchFamily="18" charset="0"/>
              </a:rPr>
              <a:t> and Depression </a:t>
            </a:r>
            <a:r>
              <a:rPr lang="sv-SE" sz="1800" dirty="0" err="1">
                <a:effectLst/>
                <a:latin typeface="Calibri" panose="020F0502020204030204" pitchFamily="34" charset="0"/>
                <a:ea typeface="Times New Roman" panose="02020603050405020304" pitchFamily="18" charset="0"/>
              </a:rPr>
              <a:t>Scale</a:t>
            </a:r>
            <a:r>
              <a:rPr lang="sv-SE" sz="1800" dirty="0">
                <a:effectLst/>
                <a:latin typeface="Calibri" panose="020F0502020204030204" pitchFamily="34" charset="0"/>
                <a:ea typeface="Times New Roman" panose="02020603050405020304" pitchFamily="18" charset="0"/>
              </a:rPr>
              <a:t> (HADS) lägre efter MMR</a:t>
            </a:r>
          </a:p>
          <a:p>
            <a:pPr marL="28575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Andel patienter med diagnos långvarig smärta och genomgången multimodal smärtrehabilitering (MMR) som utövar fysisk träning</a:t>
            </a:r>
            <a:endParaRPr lang="sv-SE" dirty="0"/>
          </a:p>
        </p:txBody>
      </p:sp>
      <p:sp>
        <p:nvSpPr>
          <p:cNvPr id="17" name="textruta 16">
            <a:extLst>
              <a:ext uri="{FF2B5EF4-FFF2-40B4-BE49-F238E27FC236}">
                <a16:creationId xmlns:a16="http://schemas.microsoft.com/office/drawing/2014/main" id="{E9A47596-FA0A-7961-308A-34A4D23A727D}"/>
              </a:ext>
            </a:extLst>
          </p:cNvPr>
          <p:cNvSpPr txBox="1"/>
          <p:nvPr/>
        </p:nvSpPr>
        <p:spPr>
          <a:xfrm>
            <a:off x="6311985" y="2146092"/>
            <a:ext cx="5416108" cy="1754326"/>
          </a:xfrm>
          <a:prstGeom prst="rect">
            <a:avLst/>
          </a:prstGeom>
          <a:noFill/>
        </p:spPr>
        <p:txBody>
          <a:bodyPr wrap="square" rtlCol="0">
            <a:spAutoFit/>
          </a:bodyPr>
          <a:lstStyle/>
          <a:p>
            <a:pPr marL="28575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Andel patienter med diagnos långvarig smärta som har fått en rehabiliteringsplan upprättad inom en månad efter diagnos</a:t>
            </a:r>
            <a:endParaRPr lang="sv-SE" dirty="0"/>
          </a:p>
          <a:p>
            <a:pPr marL="28575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Andel patienter med diagnos långvarig smärta som en månad efter diagnos har en fast vårdkontakt i primärvården</a:t>
            </a:r>
            <a:endParaRPr lang="sv-SE" dirty="0"/>
          </a:p>
        </p:txBody>
      </p:sp>
      <p:sp>
        <p:nvSpPr>
          <p:cNvPr id="10" name="textruta 9">
            <a:extLst>
              <a:ext uri="{FF2B5EF4-FFF2-40B4-BE49-F238E27FC236}">
                <a16:creationId xmlns:a16="http://schemas.microsoft.com/office/drawing/2014/main" id="{EB07CAF1-3EF0-5000-A2A8-929FAD8ADD24}"/>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760118" cy="3916255"/>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285750" lvl="0" indent="-285750">
              <a:spcBef>
                <a:spcPts val="600"/>
              </a:spcBef>
              <a:buFont typeface="Arial" panose="020B0604020202020204" pitchFamily="34" charset="0"/>
              <a:buChar char="•"/>
              <a:defRPr/>
            </a:pPr>
            <a:r>
              <a:rPr lang="sv-SE" sz="1600" dirty="0">
                <a:solidFill>
                  <a:srgbClr val="000000"/>
                </a:solidFill>
                <a:effectLst/>
                <a:latin typeface="Calibri" panose="020F0502020204030204" pitchFamily="34" charset="0"/>
                <a:ea typeface="Times New Roman" panose="02020603050405020304" pitchFamily="18" charset="0"/>
              </a:rPr>
              <a:t>kontinuitet för en patientgrupp som oftast behöver flera åtgärder från olika behandlare och ofta i samverkan med arbetsgivare och myndigheter</a:t>
            </a:r>
          </a:p>
          <a:p>
            <a:pPr marL="285750" lvl="0" indent="-285750">
              <a:spcBef>
                <a:spcPts val="600"/>
              </a:spcBef>
              <a:buFont typeface="Arial" panose="020B0604020202020204" pitchFamily="34" charset="0"/>
              <a:buChar char="•"/>
              <a:defRPr/>
            </a:pPr>
            <a:r>
              <a:rPr lang="sv-SE" sz="1600" dirty="0">
                <a:solidFill>
                  <a:srgbClr val="000000"/>
                </a:solidFill>
                <a:effectLst/>
                <a:latin typeface="Calibri" panose="020F0502020204030204" pitchFamily="34" charset="0"/>
                <a:ea typeface="Times New Roman" panose="02020603050405020304" pitchFamily="18" charset="0"/>
              </a:rPr>
              <a:t>förstärka värdeskapande besök som hänger samman (vårdkedja) samt öka samverkan mellan vårdnivåer och vårdpersonalen</a:t>
            </a:r>
          </a:p>
          <a:p>
            <a:pPr marL="285750" lvl="0" indent="-285750">
              <a:spcBef>
                <a:spcPts val="600"/>
              </a:spcBef>
              <a:buFont typeface="Arial" panose="020B0604020202020204" pitchFamily="34" charset="0"/>
              <a:buChar char="•"/>
              <a:defRPr/>
            </a:pPr>
            <a:r>
              <a:rPr lang="sv-SE" sz="1600" dirty="0">
                <a:solidFill>
                  <a:srgbClr val="000000"/>
                </a:solidFill>
                <a:effectLst/>
                <a:latin typeface="Calibri" panose="020F0502020204030204" pitchFamily="34" charset="0"/>
                <a:ea typeface="Times New Roman" panose="02020603050405020304" pitchFamily="18" charset="0"/>
              </a:rPr>
              <a:t>öka kunskap om långvarig smärta hos vårdpersonal och patienter</a:t>
            </a:r>
            <a:endParaRPr lang="sv-SE" sz="1600" dirty="0">
              <a:solidFill>
                <a:srgbClr val="000000"/>
              </a:solidFill>
            </a:endParaRPr>
          </a:p>
          <a:p>
            <a:pPr marL="285750" lvl="0" indent="-285750">
              <a:spcBef>
                <a:spcPts val="600"/>
              </a:spcBef>
              <a:buFont typeface="Arial" panose="020B0604020202020204" pitchFamily="34" charset="0"/>
              <a:buChar char="•"/>
              <a:defRPr/>
            </a:pPr>
            <a:r>
              <a:rPr lang="sv-SE" sz="1600" dirty="0">
                <a:solidFill>
                  <a:srgbClr val="000000"/>
                </a:solidFill>
              </a:rPr>
              <a:t>stödja patienten utan att ta över dennes ansvar</a:t>
            </a:r>
          </a:p>
          <a:p>
            <a:pPr marL="285750" lvl="0" indent="-285750">
              <a:spcBef>
                <a:spcPts val="600"/>
              </a:spcBef>
              <a:buFont typeface="Arial" panose="020B0604020202020204" pitchFamily="34" charset="0"/>
              <a:buChar char="•"/>
              <a:defRPr/>
            </a:pPr>
            <a:r>
              <a:rPr lang="sv-SE" sz="1600" dirty="0">
                <a:solidFill>
                  <a:srgbClr val="000000"/>
                </a:solidFill>
              </a:rPr>
              <a:t>minska indirekta kostnader eftersom förändringarna syftar till återgång till normal aktivitet inklusive arbete</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5012712" cy="3916255"/>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sz="1600" dirty="0">
                <a:solidFill>
                  <a:srgbClr val="000000"/>
                </a:solidFill>
                <a:latin typeface="Calibri" panose="020F0502020204030204" pitchFamily="34" charset="0"/>
                <a:ea typeface="Times New Roman" panose="02020603050405020304" pitchFamily="18" charset="0"/>
              </a:rPr>
              <a:t>e</a:t>
            </a:r>
            <a:r>
              <a:rPr lang="sv-SE" sz="1600" dirty="0">
                <a:solidFill>
                  <a:srgbClr val="000000"/>
                </a:solidFill>
                <a:effectLst/>
                <a:latin typeface="Calibri" panose="020F0502020204030204" pitchFamily="34" charset="0"/>
                <a:ea typeface="Times New Roman" panose="02020603050405020304" pitchFamily="18" charset="0"/>
              </a:rPr>
              <a:t>n förenklad användning kan för några  patienter innebära att grundläggande utredningar och konsultationer inte görs</a:t>
            </a:r>
            <a:endParaRPr lang="sv-SE" sz="1600" dirty="0">
              <a:solidFill>
                <a:srgbClr val="000000"/>
              </a:solidFill>
            </a:endParaRPr>
          </a:p>
          <a:p>
            <a:pPr marL="285750" lvl="0" indent="-285750">
              <a:spcBef>
                <a:spcPts val="600"/>
              </a:spcBef>
              <a:buFont typeface="Arial" panose="020B0604020202020204" pitchFamily="34" charset="0"/>
              <a:buChar char="•"/>
              <a:defRPr/>
            </a:pPr>
            <a:r>
              <a:rPr lang="sv-SE" sz="1600" dirty="0">
                <a:solidFill>
                  <a:srgbClr val="000000"/>
                </a:solidFill>
                <a:latin typeface="Calibri" panose="020F0502020204030204" pitchFamily="34" charset="0"/>
                <a:ea typeface="Times New Roman" panose="02020603050405020304" pitchFamily="18" charset="0"/>
              </a:rPr>
              <a:t>r</a:t>
            </a:r>
            <a:r>
              <a:rPr lang="sv-SE" sz="1600" dirty="0">
                <a:solidFill>
                  <a:srgbClr val="000000"/>
                </a:solidFill>
                <a:effectLst/>
                <a:latin typeface="Calibri" panose="020F0502020204030204" pitchFamily="34" charset="0"/>
                <a:ea typeface="Times New Roman" panose="02020603050405020304" pitchFamily="18" charset="0"/>
              </a:rPr>
              <a:t>egionerna måste organiseras för att underlätta de olika steg som ingår i vårdförloppet</a:t>
            </a:r>
          </a:p>
          <a:p>
            <a:pPr marL="285750" lvl="0" indent="-285750">
              <a:spcBef>
                <a:spcPts val="600"/>
              </a:spcBef>
              <a:buFont typeface="Arial" panose="020B0604020202020204" pitchFamily="34" charset="0"/>
              <a:buChar char="•"/>
              <a:defRPr/>
            </a:pPr>
            <a:r>
              <a:rPr lang="sv-SE" sz="1600" dirty="0">
                <a:solidFill>
                  <a:srgbClr val="000000"/>
                </a:solidFill>
                <a:effectLst/>
                <a:latin typeface="Calibri" panose="020F0502020204030204" pitchFamily="34" charset="0"/>
                <a:ea typeface="Times New Roman" panose="02020603050405020304" pitchFamily="18" charset="0"/>
              </a:rPr>
              <a:t>befintliga utbildningsinsatser bör koordineras, utökas vid behov och integreras i uppdraget</a:t>
            </a:r>
            <a:endParaRPr lang="sv-SE" sz="1600" dirty="0">
              <a:solidFill>
                <a:srgbClr val="000000"/>
              </a:solidFill>
            </a:endParaRPr>
          </a:p>
          <a:p>
            <a:pPr marL="285750" lvl="0" indent="-285750">
              <a:spcBef>
                <a:spcPts val="600"/>
              </a:spcBef>
              <a:buFont typeface="Arial" panose="020B0604020202020204" pitchFamily="34" charset="0"/>
              <a:buChar char="•"/>
              <a:defRPr/>
            </a:pPr>
            <a:r>
              <a:rPr lang="sv-SE" sz="1600" dirty="0">
                <a:solidFill>
                  <a:srgbClr val="000000"/>
                </a:solidFill>
              </a:rPr>
              <a:t>Rehabiliteringsplanen kan uppfattas som mycket omfattande dokumentation </a:t>
            </a:r>
          </a:p>
          <a:p>
            <a:pPr marL="285750" lvl="0" indent="-285750">
              <a:spcBef>
                <a:spcPts val="600"/>
              </a:spcBef>
              <a:buFont typeface="Arial" panose="020B0604020202020204" pitchFamily="34" charset="0"/>
              <a:buChar char="•"/>
              <a:defRPr/>
            </a:pPr>
            <a:r>
              <a:rPr lang="sv-SE" sz="1600" dirty="0">
                <a:solidFill>
                  <a:srgbClr val="000000"/>
                </a:solidFill>
              </a:rPr>
              <a:t>Resurser och kompetens i primärvården måste öka</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2" name="textruta 1">
            <a:extLst>
              <a:ext uri="{FF2B5EF4-FFF2-40B4-BE49-F238E27FC236}">
                <a16:creationId xmlns:a16="http://schemas.microsoft.com/office/drawing/2014/main" id="{5A2F7A8B-D365-F27F-027C-97ACB2569978}"/>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A4117C0-6D45-6967-ECCE-27CFC08E8951}"/>
              </a:ext>
            </a:extLst>
          </p:cNvPr>
          <p:cNvSpPr/>
          <p:nvPr/>
        </p:nvSpPr>
        <p:spPr>
          <a:xfrm>
            <a:off x="9716219" y="5346356"/>
            <a:ext cx="2475781" cy="126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1162048"/>
            <a:ext cx="11068878" cy="609793"/>
          </a:xfrm>
        </p:spPr>
        <p:txBody>
          <a:bodyPr>
            <a:normAutofit fontScale="90000"/>
          </a:bodyPr>
          <a:lstStyle/>
          <a:p>
            <a:r>
              <a:rPr lang="sv-SE" dirty="0"/>
              <a:t>Personcentrerat och sammanhållet vårdförlopp för långvarig smärta hos vuxna</a:t>
            </a:r>
          </a:p>
        </p:txBody>
      </p:sp>
      <p:sp>
        <p:nvSpPr>
          <p:cNvPr id="8" name="Rectangle 20">
            <a:extLst>
              <a:ext uri="{FF2B5EF4-FFF2-40B4-BE49-F238E27FC236}">
                <a16:creationId xmlns:a16="http://schemas.microsoft.com/office/drawing/2014/main" id="{3E0FFD61-48A6-4B7A-BD67-7DC59845871C}"/>
              </a:ext>
            </a:extLst>
          </p:cNvPr>
          <p:cNvSpPr/>
          <p:nvPr/>
        </p:nvSpPr>
        <p:spPr>
          <a:xfrm>
            <a:off x="954246" y="2588166"/>
            <a:ext cx="4896000" cy="3942029"/>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De viktigaste målen är: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livskvalitet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kontinuitet och trygghet för patienter under och mellan vårdkontakter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andel patienter som tidigt kan hantera sin smärta utan ytterligare vårdåtgärder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samverkan inom och mellan vårdnivåer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kunskap hos vårdpersonal och patienter inom området, som baseras på evidens och beprövad erfarenhet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minskade kostnader för individen, hälso- och sjukvården och samhället.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082383" y="2588166"/>
            <a:ext cx="5589158" cy="3942029"/>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Övergripande åtgärder som ingår: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Klinisk utredning/bedömning med smärtanalys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Biopsykosocial utredning/bedömning och dialog med patienten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Upprättande/revidering av rehabiliteringsplan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Unimodala</a:t>
            </a: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intermediära eller multidisciplinära insatser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Fokus på l</a:t>
            </a: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äkemedelsbehandling, patientutbildning, fysisk träning, psykiskt mående, utförande av dagliga aktiviteter, sömnhygien, levnadsvanor och arbetsinriktade insatser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Uppföljning och dialog mellan behandlare och patient.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2BDF53FC-FB81-B482-0E8A-B14919481220}"/>
              </a:ext>
            </a:extLst>
          </p:cNvPr>
          <p:cNvSpPr/>
          <p:nvPr/>
        </p:nvSpPr>
        <p:spPr>
          <a:xfrm>
            <a:off x="860443" y="1830099"/>
            <a:ext cx="103080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rPr>
              <a:t> vid vårdkontakt för smärta i minst tre månader eller vid risk för långvarig smärta, och </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avslutas</a:t>
            </a:r>
            <a:r>
              <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rPr>
              <a:t> när patienten kan hantera sin situation utan ytterligare tillkommande vårdåtgärder.</a:t>
            </a:r>
          </a:p>
        </p:txBody>
      </p:sp>
      <p:sp>
        <p:nvSpPr>
          <p:cNvPr id="3" name="textruta 2">
            <a:extLst>
              <a:ext uri="{FF2B5EF4-FFF2-40B4-BE49-F238E27FC236}">
                <a16:creationId xmlns:a16="http://schemas.microsoft.com/office/drawing/2014/main" id="{800E2F11-2339-700F-D53F-EB6F49D128BC}"/>
              </a:ext>
            </a:extLst>
          </p:cNvPr>
          <p:cNvSpPr txBox="1"/>
          <p:nvPr/>
        </p:nvSpPr>
        <p:spPr>
          <a:xfrm>
            <a:off x="954246" y="322220"/>
            <a:ext cx="2083584" cy="369332"/>
          </a:xfrm>
          <a:prstGeom prst="rect">
            <a:avLst/>
          </a:prstGeom>
          <a:solidFill>
            <a:schemeClr val="accent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FFFF"/>
                </a:solidFill>
                <a:effectLst/>
                <a:uLnTx/>
                <a:uFillTx/>
                <a:latin typeface="Calibri" panose="020F0502020204030204"/>
                <a:ea typeface="+mn-ea"/>
                <a:cs typeface="+mn-cs"/>
              </a:rPr>
              <a:t>SAMMANFATTNING</a:t>
            </a:r>
          </a:p>
        </p:txBody>
      </p:sp>
    </p:spTree>
    <p:extLst>
      <p:ext uri="{BB962C8B-B14F-4D97-AF65-F5344CB8AC3E}">
        <p14:creationId xmlns:p14="http://schemas.microsoft.com/office/powerpoint/2010/main" val="3779065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2402203601"/>
              </p:ext>
            </p:extLst>
          </p:nvPr>
        </p:nvGraphicFramePr>
        <p:xfrm>
          <a:off x="472716" y="790068"/>
          <a:ext cx="11038459" cy="5424487"/>
        </p:xfrm>
        <a:graphic>
          <a:graphicData uri="http://schemas.openxmlformats.org/drawingml/2006/table">
            <a:tbl>
              <a:tblPr firstRow="1" firstCol="1" bandRow="1">
                <a:tableStyleId>{69012ECD-51FC-41F1-AA8D-1B2483CD663E}</a:tableStyleId>
              </a:tblPr>
              <a:tblGrid>
                <a:gridCol w="3745719">
                  <a:extLst>
                    <a:ext uri="{9D8B030D-6E8A-4147-A177-3AD203B41FA5}">
                      <a16:colId xmlns:a16="http://schemas.microsoft.com/office/drawing/2014/main" val="3973459589"/>
                    </a:ext>
                  </a:extLst>
                </a:gridCol>
                <a:gridCol w="3558811">
                  <a:extLst>
                    <a:ext uri="{9D8B030D-6E8A-4147-A177-3AD203B41FA5}">
                      <a16:colId xmlns:a16="http://schemas.microsoft.com/office/drawing/2014/main" val="138910382"/>
                    </a:ext>
                  </a:extLst>
                </a:gridCol>
                <a:gridCol w="3733929">
                  <a:extLst>
                    <a:ext uri="{9D8B030D-6E8A-4147-A177-3AD203B41FA5}">
                      <a16:colId xmlns:a16="http://schemas.microsoft.com/office/drawing/2014/main" val="4160860710"/>
                    </a:ext>
                  </a:extLst>
                </a:gridCol>
              </a:tblGrid>
              <a:tr h="365688">
                <a:tc>
                  <a:txBody>
                    <a:bodyPr/>
                    <a:lstStyle/>
                    <a:p>
                      <a:pPr>
                        <a:lnSpc>
                          <a:spcPct val="100000"/>
                        </a:lnSpc>
                        <a:spcAft>
                          <a:spcPts val="0"/>
                        </a:spcAft>
                      </a:pPr>
                      <a:r>
                        <a:rPr lang="sv-SE" sz="1800" b="1" kern="1200" dirty="0">
                          <a:solidFill>
                            <a:schemeClr val="tx1"/>
                          </a:solidFill>
                          <a:effectLst/>
                          <a:latin typeface="+mn-lt"/>
                          <a:ea typeface="+mn-ea"/>
                          <a:cs typeface="+mn-cs"/>
                        </a:rPr>
                        <a:t>Marcelo Rivano Fischer</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Psykolog. Ordförande.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Södra sjukvårdsregionen</a:t>
                      </a:r>
                    </a:p>
                  </a:txBody>
                  <a:tcPr marL="75438" marR="75438" marT="0" marB="0">
                    <a:solidFill>
                      <a:schemeClr val="bg1"/>
                    </a:solidFill>
                  </a:tcPr>
                </a:tc>
                <a:extLst>
                  <a:ext uri="{0D108BD9-81ED-4DB2-BD59-A6C34878D82A}">
                    <a16:rowId xmlns:a16="http://schemas.microsoft.com/office/drawing/2014/main" val="2739928518"/>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Gunilla Stenberg</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Fysioterapeut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Norra sjukvårdsregionen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726488147"/>
                  </a:ext>
                </a:extLst>
              </a:tr>
              <a:tr h="361970">
                <a:tc>
                  <a:txBody>
                    <a:bodyPr/>
                    <a:lstStyle/>
                    <a:p>
                      <a:pPr>
                        <a:lnSpc>
                          <a:spcPct val="100000"/>
                        </a:lnSpc>
                        <a:spcAft>
                          <a:spcPts val="0"/>
                        </a:spcAft>
                      </a:pPr>
                      <a:r>
                        <a:rPr lang="sv-SE" sz="1800" b="1" kern="1200" dirty="0">
                          <a:solidFill>
                            <a:schemeClr val="tx1"/>
                          </a:solidFill>
                          <a:effectLst/>
                          <a:latin typeface="+mn-lt"/>
                          <a:ea typeface="+mn-ea"/>
                          <a:cs typeface="+mn-cs"/>
                        </a:rPr>
                        <a:t>Pernilla </a:t>
                      </a:r>
                      <a:r>
                        <a:rPr lang="sv-SE" sz="1800" b="1" kern="1200" dirty="0" err="1">
                          <a:solidFill>
                            <a:schemeClr val="tx1"/>
                          </a:solidFill>
                          <a:effectLst/>
                          <a:latin typeface="+mn-lt"/>
                          <a:ea typeface="+mn-ea"/>
                          <a:cs typeface="+mn-cs"/>
                        </a:rPr>
                        <a:t>Åsenlöf</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Fysioterapeut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Sjukvårdsregion Mellansverige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043800923"/>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Britt-Marie Stålnacke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Läkare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Norra sjukvårdsregionen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36787345"/>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Gunilla Brodda Jansen</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Läkare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Sjukvårdsregion Stockholm-Gotland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424280812"/>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Monika Löfgren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Fysioterapeut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Sjukvårdsregion Stockholm-Gotland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912211026"/>
                  </a:ext>
                </a:extLst>
              </a:tr>
              <a:tr h="308573">
                <a:tc>
                  <a:txBody>
                    <a:bodyPr/>
                    <a:lstStyle/>
                    <a:p>
                      <a:pPr>
                        <a:lnSpc>
                          <a:spcPct val="100000"/>
                        </a:lnSpc>
                        <a:spcAft>
                          <a:spcPts val="0"/>
                        </a:spcAft>
                      </a:pPr>
                      <a:r>
                        <a:rPr lang="sv-SE" sz="1800" b="1" kern="1200" dirty="0">
                          <a:solidFill>
                            <a:schemeClr val="tx1"/>
                          </a:solidFill>
                          <a:effectLst/>
                          <a:latin typeface="+mn-lt"/>
                          <a:ea typeface="+mn-ea"/>
                          <a:cs typeface="+mn-cs"/>
                        </a:rPr>
                        <a:t>Olaf </a:t>
                      </a:r>
                      <a:r>
                        <a:rPr lang="sv-SE" sz="1800" b="1" kern="1200" dirty="0" err="1">
                          <a:solidFill>
                            <a:schemeClr val="tx1"/>
                          </a:solidFill>
                          <a:effectLst/>
                          <a:latin typeface="+mn-lt"/>
                          <a:ea typeface="+mn-ea"/>
                          <a:cs typeface="+mn-cs"/>
                        </a:rPr>
                        <a:t>Gräbel</a:t>
                      </a:r>
                      <a:endParaRPr lang="sv-SE" sz="2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a:solidFill>
                            <a:schemeClr val="tx1"/>
                          </a:solidFill>
                          <a:effectLst/>
                          <a:latin typeface="+mn-lt"/>
                          <a:ea typeface="+mn-ea"/>
                          <a:cs typeface="+mn-cs"/>
                        </a:rPr>
                        <a:t>Läkare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Västra sjukvårdsregionen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492334297"/>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Edvard Smith</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Läkare</a:t>
                      </a: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Sjukvårdsregion Mellansverige</a:t>
                      </a:r>
                    </a:p>
                  </a:txBody>
                  <a:tcPr marL="75438" marR="75438" marT="0" marB="0">
                    <a:solidFill>
                      <a:schemeClr val="bg1"/>
                    </a:solidFill>
                  </a:tcPr>
                </a:tc>
                <a:extLst>
                  <a:ext uri="{0D108BD9-81ED-4DB2-BD59-A6C34878D82A}">
                    <a16:rowId xmlns:a16="http://schemas.microsoft.com/office/drawing/2014/main" val="4160741064"/>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Louise Samson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Läkare</a:t>
                      </a: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Västra sjukvårdsregionen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772251599"/>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Mathilda Björk</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Arbetsterapeut</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kern="1200" dirty="0">
                          <a:solidFill>
                            <a:schemeClr val="tx1"/>
                          </a:solidFill>
                          <a:effectLst/>
                          <a:latin typeface="+mn-lt"/>
                          <a:ea typeface="+mn-ea"/>
                          <a:cs typeface="+mn-cs"/>
                        </a:rPr>
                        <a:t>Sydöstra sjukvårdsregionen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3050412052"/>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Inger Landgren</a:t>
                      </a:r>
                      <a:endParaRPr lang="sv-SE" sz="2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Läkare</a:t>
                      </a:r>
                    </a:p>
                  </a:txBody>
                  <a:tcPr marL="75438" marR="75438" marT="0" marB="0">
                    <a:solidFill>
                      <a:schemeClr val="bg1"/>
                    </a:solidFill>
                  </a:tcPr>
                </a:tc>
                <a:tc>
                  <a:txBody>
                    <a:bodyPr/>
                    <a:lstStyle/>
                    <a:p>
                      <a:pPr marL="0" lvl="0" indent="0">
                        <a:lnSpc>
                          <a:spcPct val="100000"/>
                        </a:lnSpc>
                        <a:spcAft>
                          <a:spcPts val="0"/>
                        </a:spcAft>
                        <a:buFont typeface="Calibri" panose="020F0502020204030204" pitchFamily="34" charset="0"/>
                        <a:buNone/>
                      </a:pPr>
                      <a:r>
                        <a:rPr lang="sv-SE" sz="1800" kern="1200" dirty="0">
                          <a:solidFill>
                            <a:schemeClr val="tx1"/>
                          </a:solidFill>
                          <a:effectLst/>
                          <a:latin typeface="+mn-lt"/>
                          <a:ea typeface="+mn-ea"/>
                          <a:cs typeface="+mn-cs"/>
                        </a:rPr>
                        <a:t>Sydöstra sjukvårdsregionen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861118625"/>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Anne Söderlund Schaller</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Specialistsjuksköterska</a:t>
                      </a: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Sydöstra sjukvårdsregionen</a:t>
                      </a:r>
                    </a:p>
                  </a:txBody>
                  <a:tcPr marL="75438" marR="75438" marT="0" marB="0">
                    <a:solidFill>
                      <a:schemeClr val="bg1"/>
                    </a:solidFill>
                  </a:tcPr>
                </a:tc>
                <a:extLst>
                  <a:ext uri="{0D108BD9-81ED-4DB2-BD59-A6C34878D82A}">
                    <a16:rowId xmlns:a16="http://schemas.microsoft.com/office/drawing/2014/main" val="3254374590"/>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Katharina Jansson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Patientföreträdare </a:t>
                      </a: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952780841"/>
                  </a:ext>
                </a:extLst>
              </a:tr>
              <a:tr h="365688">
                <a:tc>
                  <a:txBody>
                    <a:bodyPr/>
                    <a:lstStyle/>
                    <a:p>
                      <a:pPr>
                        <a:lnSpc>
                          <a:spcPct val="100000"/>
                        </a:lnSpc>
                        <a:spcAft>
                          <a:spcPts val="0"/>
                        </a:spcAft>
                      </a:pPr>
                      <a:r>
                        <a:rPr lang="sv-SE" sz="1800" b="1" kern="1200" dirty="0">
                          <a:solidFill>
                            <a:schemeClr val="tx1"/>
                          </a:solidFill>
                          <a:effectLst/>
                          <a:latin typeface="+mn-lt"/>
                          <a:ea typeface="+mn-ea"/>
                          <a:cs typeface="+mn-cs"/>
                        </a:rPr>
                        <a:t>Gunilla Göran</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Patientföreträdare</a:t>
                      </a: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259391968"/>
                  </a:ext>
                </a:extLst>
              </a:tr>
              <a:tr h="365688">
                <a:tc>
                  <a:txBody>
                    <a:bodyPr/>
                    <a:lstStyle/>
                    <a:p>
                      <a:pPr>
                        <a:lnSpc>
                          <a:spcPct val="100000"/>
                        </a:lnSpc>
                        <a:spcAft>
                          <a:spcPts val="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Anna Lagerkvist</a:t>
                      </a: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Processledare</a:t>
                      </a:r>
                    </a:p>
                  </a:txBody>
                  <a:tcPr marL="75438" marR="75438" marT="0" marB="0">
                    <a:solidFill>
                      <a:schemeClr val="bg1"/>
                    </a:solidFill>
                  </a:tcPr>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Södra sjukvårdsregionen</a:t>
                      </a:r>
                    </a:p>
                  </a:txBody>
                  <a:tcPr marL="75438" marR="75438" marT="0" marB="0">
                    <a:solidFill>
                      <a:schemeClr val="bg1"/>
                    </a:solidFill>
                  </a:tcPr>
                </a:tc>
                <a:extLst>
                  <a:ext uri="{0D108BD9-81ED-4DB2-BD59-A6C34878D82A}">
                    <a16:rowId xmlns:a16="http://schemas.microsoft.com/office/drawing/2014/main" val="597933330"/>
                  </a:ext>
                </a:extLst>
              </a:tr>
            </a:tbl>
          </a:graphicData>
        </a:graphic>
      </p:graphicFrame>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8BB959D7-D27E-8BB3-8F58-486844702FC3}"/>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391354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2"/>
              </a:rPr>
              <a:t>NKK</a:t>
            </a:r>
            <a:endParaRPr lang="sv-SE" dirty="0"/>
          </a:p>
          <a:p>
            <a:endParaRPr lang="sv-SE" dirty="0"/>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www.kunskapsstyrningvard.se</a:t>
            </a:r>
            <a:endParaRPr lang="sv-SE" dirty="0"/>
          </a:p>
          <a:p>
            <a:pPr marL="342900" indent="-342900">
              <a:buFont typeface="Arial" panose="020B0604020202020204" pitchFamily="34" charset="0"/>
              <a:buChar char="•"/>
            </a:pPr>
            <a:endParaRPr lang="sv-SE" dirty="0"/>
          </a:p>
        </p:txBody>
      </p:sp>
      <p:sp>
        <p:nvSpPr>
          <p:cNvPr id="6" name="Rektangel 5"/>
          <p:cNvSpPr/>
          <p:nvPr/>
        </p:nvSpPr>
        <p:spPr>
          <a:xfrm>
            <a:off x="6627053" y="1306742"/>
            <a:ext cx="5036863" cy="3998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r>
              <a:rPr lang="sv-SE" dirty="0">
                <a:solidFill>
                  <a:schemeClr val="tx1"/>
                </a:solidFill>
              </a:rPr>
              <a:t>[</a:t>
            </a:r>
            <a:r>
              <a:rPr lang="sv-SE" i="1" dirty="0">
                <a:solidFill>
                  <a:schemeClr val="tx1"/>
                </a:solidFill>
              </a:rPr>
              <a:t>Plats för </a:t>
            </a:r>
            <a:r>
              <a:rPr lang="sv-SE" i="1" dirty="0" err="1">
                <a:solidFill>
                  <a:schemeClr val="tx1"/>
                </a:solidFill>
              </a:rPr>
              <a:t>skärmdumpar</a:t>
            </a:r>
            <a:r>
              <a:rPr lang="sv-SE" i="1" dirty="0">
                <a:solidFill>
                  <a:schemeClr val="tx1"/>
                </a:solidFill>
              </a:rPr>
              <a:t> från filmerna. </a:t>
            </a:r>
            <a:r>
              <a:rPr lang="sv-SE" dirty="0">
                <a:solidFill>
                  <a:schemeClr val="tx1"/>
                </a:solidFill>
              </a:rPr>
              <a:t>]</a:t>
            </a:r>
          </a:p>
        </p:txBody>
      </p:sp>
      <p:sp>
        <p:nvSpPr>
          <p:cNvPr id="9" name="Rektangel 8"/>
          <p:cNvSpPr/>
          <p:nvPr/>
        </p:nvSpPr>
        <p:spPr>
          <a:xfrm>
            <a:off x="6731289" y="4558684"/>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4"/>
              </a:rPr>
              <a:t>LÄNK:</a:t>
            </a:r>
            <a:endParaRPr lang="sv-SE" sz="1100" dirty="0">
              <a:solidFill>
                <a:srgbClr val="000000"/>
              </a:solidFill>
              <a:latin typeface="Calibri"/>
              <a:hlinkClick r:id="rId4"/>
            </a:endParaRPr>
          </a:p>
        </p:txBody>
      </p:sp>
      <p:sp>
        <p:nvSpPr>
          <p:cNvPr id="10" name="textruta 9"/>
          <p:cNvSpPr txBox="1"/>
          <p:nvPr/>
        </p:nvSpPr>
        <p:spPr>
          <a:xfrm>
            <a:off x="6627053" y="1306742"/>
            <a:ext cx="4910325" cy="992574"/>
          </a:xfrm>
          <a:prstGeom prst="rect">
            <a:avLst/>
          </a:prstGeom>
          <a:noFill/>
        </p:spPr>
        <p:txBody>
          <a:bodyPr wrap="square" rtlCol="0">
            <a:noAutofit/>
          </a:bodyPr>
          <a:lstStyle/>
          <a:p>
            <a:r>
              <a:rPr lang="sv-SE" sz="2400" dirty="0"/>
              <a:t>Filmer</a:t>
            </a:r>
            <a:r>
              <a:rPr lang="sv-SE" sz="1600" dirty="0"/>
              <a:t> </a:t>
            </a:r>
          </a:p>
        </p:txBody>
      </p:sp>
      <p:sp>
        <p:nvSpPr>
          <p:cNvPr id="4" name="textruta 3">
            <a:extLst>
              <a:ext uri="{FF2B5EF4-FFF2-40B4-BE49-F238E27FC236}">
                <a16:creationId xmlns:a16="http://schemas.microsoft.com/office/drawing/2014/main" id="{1CAA9F50-5B9B-E378-E66A-7261B74ADE5B}"/>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317854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underlag och inspiration för diskussion och dialog.</a:t>
            </a:r>
            <a:endParaRPr lang="sv-SE" sz="2500" dirty="0">
              <a:solidFill>
                <a:srgbClr val="000000"/>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2" name="textruta 1">
            <a:extLst>
              <a:ext uri="{FF2B5EF4-FFF2-40B4-BE49-F238E27FC236}">
                <a16:creationId xmlns:a16="http://schemas.microsoft.com/office/drawing/2014/main" id="{91761357-4E3F-14AB-BF07-F38BFF045013}"/>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97704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DF316B19-8514-0F65-BF86-2695C837F975}"/>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985095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F2E3ABE5-51B8-2B7D-7A9C-C380970E17D5}"/>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dirty="0"/>
              <a:t>Om långvarig smärta</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a:xfrm>
            <a:off x="989012" y="1422399"/>
            <a:ext cx="10409457" cy="4627765"/>
          </a:xfrm>
        </p:spPr>
        <p:txBody>
          <a:bodyPr>
            <a:normAutofit fontScale="92500" lnSpcReduction="10000"/>
          </a:bodyPr>
          <a:lstStyle/>
          <a:p>
            <a:pPr marL="342900" indent="-342900">
              <a:buFont typeface="Arial" panose="020B0604020202020204" pitchFamily="34" charset="0"/>
              <a:buChar char="•"/>
            </a:pPr>
            <a:r>
              <a:rPr lang="sv-SE" dirty="0"/>
              <a:t>Smärta som kvarstår eller upprepas under minst tre månader, eller efter den förväntade återhämtningstid efter avslutad behandling för sjukdom eller tillstånd</a:t>
            </a:r>
          </a:p>
          <a:p>
            <a:pPr marL="342900" indent="-342900">
              <a:buFont typeface="Arial" panose="020B0604020202020204" pitchFamily="34" charset="0"/>
              <a:buChar char="•"/>
            </a:pPr>
            <a:r>
              <a:rPr lang="sv-SE" dirty="0"/>
              <a:t>I Sverige uppskattas förekomsten av svår och medelsvår långvarig smärta till 20 procent av den vuxna befolkningen</a:t>
            </a:r>
          </a:p>
          <a:p>
            <a:pPr marL="342900" indent="-342900">
              <a:buFont typeface="Arial" panose="020B0604020202020204" pitchFamily="34" charset="0"/>
              <a:buChar char="•"/>
            </a:pPr>
            <a:r>
              <a:rPr lang="sv-SE" dirty="0"/>
              <a:t>Vid långvarig smärta har smärtans funktion som varningssignal ofta upphört, och ska betraktas som ett sjukdomstillstånd i sig, oavsett diagnos</a:t>
            </a:r>
          </a:p>
          <a:p>
            <a:pPr marL="342900" indent="-342900">
              <a:buFont typeface="Arial" panose="020B0604020202020204" pitchFamily="34" charset="0"/>
              <a:buChar char="•"/>
            </a:pPr>
            <a:r>
              <a:rPr lang="sv-SE" dirty="0">
                <a:latin typeface="Calibri" panose="020F0502020204030204" pitchFamily="34" charset="0"/>
                <a:ea typeface="Times New Roman" panose="02020603050405020304" pitchFamily="18" charset="0"/>
                <a:cs typeface="Times New Roman" panose="02020603050405020304" pitchFamily="18" charset="0"/>
              </a:rPr>
              <a:t>B</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ehandlare och patienter betraktar ofta långvarig smärta som om det vore akut smärta vilket inte sällan leder till felaktiga förklaringar och behandlingar samt till negativa upplevelser hos både patienter och vårdpersonal</a:t>
            </a:r>
            <a:endParaRPr lang="sv-SE" dirty="0"/>
          </a:p>
          <a:p>
            <a:pPr marL="342900" indent="-342900">
              <a:buFont typeface="Arial" panose="020B0604020202020204" pitchFamily="34" charset="0"/>
              <a:buChar char="•"/>
            </a:pPr>
            <a:r>
              <a:rPr lang="sv-SE" dirty="0"/>
              <a:t>Det är av stor vikt att tidigt diagnostisera, probleminventera och undersöka eventuell samsjuklighet </a:t>
            </a:r>
          </a:p>
          <a:p>
            <a:pPr marL="342900" indent="-342900">
              <a:buFont typeface="Arial" panose="020B0604020202020204" pitchFamily="34" charset="0"/>
              <a:buChar char="•"/>
            </a:pPr>
            <a:r>
              <a:rPr lang="sv-SE" dirty="0"/>
              <a:t>Att smärta kvarstår och blir långvarig har vanligen samband med en kombination av händelser och faktorer, såväl inom som omkring individen (fysiologiska, psykologiska och sociala) </a:t>
            </a:r>
          </a:p>
          <a:p>
            <a:pPr marL="342900" indent="-342900">
              <a:buFont typeface="Arial" panose="020B0604020202020204" pitchFamily="34" charset="0"/>
              <a:buChar char="•"/>
            </a:pPr>
            <a:endParaRPr lang="sv-SE" dirty="0"/>
          </a:p>
        </p:txBody>
      </p:sp>
      <p:sp>
        <p:nvSpPr>
          <p:cNvPr id="5" name="textruta 4">
            <a:extLst>
              <a:ext uri="{FF2B5EF4-FFF2-40B4-BE49-F238E27FC236}">
                <a16:creationId xmlns:a16="http://schemas.microsoft.com/office/drawing/2014/main" id="{03C72457-25A9-CE50-9DCF-8D379B6ACBDF}"/>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781998" y="628048"/>
            <a:ext cx="10628003" cy="534626"/>
          </a:xfrm>
        </p:spPr>
        <p:txBody>
          <a:bodyPr>
            <a:noAutofit/>
          </a:bodyPr>
          <a:lstStyle/>
          <a:p>
            <a:r>
              <a:rPr lang="sv-SE" dirty="0"/>
              <a:t>Vårdförloppets omfattning och huvudsakliga åtgärder</a:t>
            </a:r>
          </a:p>
        </p:txBody>
      </p:sp>
      <p:sp>
        <p:nvSpPr>
          <p:cNvPr id="21" name="Rectangle 20">
            <a:extLst>
              <a:ext uri="{FF2B5EF4-FFF2-40B4-BE49-F238E27FC236}">
                <a16:creationId xmlns:a16="http://schemas.microsoft.com/office/drawing/2014/main" id="{3E0FFD61-48A6-4B7A-BD67-7DC59845871C}"/>
              </a:ext>
            </a:extLst>
          </p:cNvPr>
          <p:cNvSpPr/>
          <p:nvPr/>
        </p:nvSpPr>
        <p:spPr>
          <a:xfrm>
            <a:off x="912347" y="3328912"/>
            <a:ext cx="9855070" cy="245370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Arial" panose="020B0604020202020204" pitchFamily="34" charset="0"/>
              <a:buChar char="•"/>
              <a:defRPr/>
            </a:pPr>
            <a:r>
              <a:rPr lang="sv-SE" dirty="0">
                <a:solidFill>
                  <a:schemeClr val="tx1"/>
                </a:solidFill>
              </a:rPr>
              <a:t>Klinisk utredning/bedömning med smärtanalys</a:t>
            </a:r>
            <a:endParaRPr lang="sv-SE" dirty="0">
              <a:solidFill>
                <a:srgbClr val="000000"/>
              </a:solidFill>
              <a:latin typeface="Calibri" panose="020F0502020204030204" pitchFamily="34" charset="0"/>
            </a:endParaRP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Biopsykosocial utredning/bedömning och dialog med patienten</a:t>
            </a: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Upprättande/revidering av rehabiliteringsplan</a:t>
            </a:r>
          </a:p>
          <a:p>
            <a:pPr marL="285750" lvl="0" indent="-285750">
              <a:spcBef>
                <a:spcPts val="600"/>
              </a:spcBef>
              <a:buFont typeface="Arial" panose="020B0604020202020204" pitchFamily="34" charset="0"/>
              <a:buChar char="•"/>
            </a:pPr>
            <a:r>
              <a:rPr lang="sv-SE" dirty="0" err="1">
                <a:solidFill>
                  <a:srgbClr val="000000"/>
                </a:solidFill>
                <a:latin typeface="Calibri" panose="020F0502020204030204" pitchFamily="34" charset="0"/>
              </a:rPr>
              <a:t>Unimodala</a:t>
            </a:r>
            <a:r>
              <a:rPr lang="sv-SE" dirty="0">
                <a:solidFill>
                  <a:srgbClr val="000000"/>
                </a:solidFill>
                <a:latin typeface="Calibri" panose="020F0502020204030204" pitchFamily="34" charset="0"/>
              </a:rPr>
              <a:t>, intermediära eller multidisciplinära insatser </a:t>
            </a:r>
          </a:p>
          <a:p>
            <a:pPr marL="285750" lvl="0" indent="-285750">
              <a:spcBef>
                <a:spcPts val="600"/>
              </a:spcBef>
              <a:buFont typeface="Arial" panose="020B0604020202020204" pitchFamily="34" charset="0"/>
              <a:buChar char="•"/>
            </a:pPr>
            <a:r>
              <a:rPr lang="sv-SE" dirty="0">
                <a:solidFill>
                  <a:srgbClr val="000000"/>
                </a:solidFill>
                <a:latin typeface="Calibri" panose="020F0502020204030204" pitchFamily="34" charset="0"/>
              </a:rPr>
              <a:t>Fokus på l</a:t>
            </a:r>
            <a:r>
              <a:rPr lang="sv-SE" dirty="0">
                <a:solidFill>
                  <a:schemeClr val="tx1"/>
                </a:solidFill>
              </a:rPr>
              <a:t>äkemedelsbehandling, patientutbildning, fysisk träning, psykiskt mående, utförande av dagliga aktiviteter, sömnhygien, levnadsvanor och arbetsinriktade insatser</a:t>
            </a:r>
          </a:p>
          <a:p>
            <a:pPr marL="285750" lvl="0" indent="-285750">
              <a:spcBef>
                <a:spcPts val="600"/>
              </a:spcBef>
              <a:buFont typeface="Arial" panose="020B0604020202020204" pitchFamily="34" charset="0"/>
              <a:buChar char="•"/>
            </a:pPr>
            <a:r>
              <a:rPr lang="sv-SE" dirty="0">
                <a:solidFill>
                  <a:schemeClr val="tx1"/>
                </a:solidFill>
              </a:rPr>
              <a:t>Uppföljning och dialog mellan behandlare och patient</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10833570" cy="1200329"/>
          </a:xfrm>
          <a:prstGeom prst="rect">
            <a:avLst/>
          </a:prstGeom>
          <a:noFill/>
        </p:spPr>
        <p:txBody>
          <a:bodyPr wrap="square" rtlCol="0">
            <a:spAutoFit/>
          </a:bodyPr>
          <a:lstStyle/>
          <a:p>
            <a:pPr>
              <a:defRPr/>
            </a:pPr>
            <a:r>
              <a:rPr lang="sv-SE" i="1" dirty="0">
                <a:solidFill>
                  <a:srgbClr val="377D7A"/>
                </a:solidFill>
              </a:rPr>
              <a:t>Vårdförloppet omfattar åtgärder från vårdkontakt för smärta i minst tre månader eller vid risk för långvarig smärta tills patienten kan hantera sin situation utan ytterligare tillkommande vårdåtgärder. Vårdförloppet avslutas även om patienten avstår från deltagande i evidensbaserade behandlingsinsatser eller inte bedöms kunna tillgodogöra sig åtgärder enligt vårdförloppet. </a:t>
            </a: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911458"/>
            <a:ext cx="2383922" cy="646331"/>
          </a:xfrm>
          <a:prstGeom prst="rect">
            <a:avLst/>
          </a:prstGeom>
          <a:noFill/>
        </p:spPr>
        <p:txBody>
          <a:bodyPr wrap="none" rtlCol="0">
            <a:spAutoFit/>
          </a:bodyPr>
          <a:lstStyle/>
          <a:p>
            <a:r>
              <a:rPr lang="sv-SE"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dirty="0"/>
          </a:p>
        </p:txBody>
      </p:sp>
      <p:sp>
        <p:nvSpPr>
          <p:cNvPr id="3" name="textruta 2">
            <a:extLst>
              <a:ext uri="{FF2B5EF4-FFF2-40B4-BE49-F238E27FC236}">
                <a16:creationId xmlns:a16="http://schemas.microsoft.com/office/drawing/2014/main" id="{C33782A0-272F-9EBF-334F-658B1E891311}"/>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Lst>
          </p:cNvPr>
          <p:cNvSpPr/>
          <p:nvPr/>
        </p:nvSpPr>
        <p:spPr>
          <a:xfrm>
            <a:off x="676140" y="1893194"/>
            <a:ext cx="4629955" cy="395108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Lst>
          </p:cNvPr>
          <p:cNvSpPr/>
          <p:nvPr/>
        </p:nvSpPr>
        <p:spPr>
          <a:xfrm>
            <a:off x="6166833" y="1893195"/>
            <a:ext cx="4629955"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834196" y="2007794"/>
            <a:ext cx="4420384" cy="342875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sv-SE" dirty="0"/>
              <a:t>Omfattande folkhälsoproblem, låg livskvalitet, högre frekvens av separation i relationer, högre mortalitet och höga samhällskostnader </a:t>
            </a:r>
          </a:p>
          <a:p>
            <a:pPr marL="285750" indent="-285750">
              <a:lnSpc>
                <a:spcPct val="110000"/>
              </a:lnSpc>
              <a:buFont typeface="Arial" panose="020B0604020202020204" pitchFamily="34" charset="0"/>
              <a:buChar char="•"/>
            </a:pPr>
            <a:r>
              <a:rPr lang="sv-SE" dirty="0"/>
              <a:t>Handläggning och vård har uppenbara brister och är ojämlik. Brister finns i alla regioner i varierande grad*</a:t>
            </a:r>
          </a:p>
          <a:p>
            <a:pPr marL="285750" indent="-285750">
              <a:lnSpc>
                <a:spcPct val="110000"/>
              </a:lnSpc>
              <a:buFont typeface="Arial" panose="020B0604020202020204" pitchFamily="34" charset="0"/>
              <a:buChar char="•"/>
            </a:pPr>
            <a:r>
              <a:rPr lang="sv-SE" dirty="0"/>
              <a:t>Patientorganisationer anser att vården är ojämlik, med brister i bemötande, tillgänglighet och kompetens hos professionen oavsett vårdnivå*</a:t>
            </a:r>
          </a:p>
        </p:txBody>
      </p:sp>
      <p:sp>
        <p:nvSpPr>
          <p:cNvPr id="20" name="textruta 19">
            <a:extLst>
              <a:ext uri="{FF2B5EF4-FFF2-40B4-BE49-F238E27FC236}">
                <a16:creationId xmlns:a16="http://schemas.microsoft.com/office/drawing/2014/main" id="{DD642DE5-24AA-7956-293F-346851BA1CC8}"/>
              </a:ext>
            </a:extLst>
          </p:cNvPr>
          <p:cNvSpPr txBox="1"/>
          <p:nvPr/>
        </p:nvSpPr>
        <p:spPr>
          <a:xfrm>
            <a:off x="6312010" y="2109184"/>
            <a:ext cx="4403213" cy="342875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sv-SE" dirty="0"/>
              <a:t>Patienter och professionen är ofta missnöjda med </a:t>
            </a:r>
            <a:r>
              <a:rPr lang="sv-SE" dirty="0" err="1"/>
              <a:t>vårdmöten</a:t>
            </a:r>
            <a:endParaRPr lang="sv-SE" dirty="0"/>
          </a:p>
          <a:p>
            <a:pPr marL="285750" indent="-285750">
              <a:lnSpc>
                <a:spcPct val="110000"/>
              </a:lnSpc>
              <a:buFont typeface="Arial" panose="020B0604020202020204" pitchFamily="34" charset="0"/>
              <a:buChar char="•"/>
            </a:pPr>
            <a:r>
              <a:rPr lang="sv-SE" dirty="0"/>
              <a:t>Tillsammans med psykisk ohälsa står långvarig smärta för de flesta sjukskrivningar</a:t>
            </a:r>
          </a:p>
          <a:p>
            <a:pPr marL="285750" indent="-285750">
              <a:lnSpc>
                <a:spcPct val="110000"/>
              </a:lnSpc>
              <a:buFont typeface="Arial" panose="020B0604020202020204" pitchFamily="34" charset="0"/>
              <a:buChar char="•"/>
            </a:pPr>
            <a:r>
              <a:rPr lang="sv-SE" dirty="0"/>
              <a:t>Samsjuklighet föreligger ofta</a:t>
            </a:r>
          </a:p>
          <a:p>
            <a:pPr marL="285750" indent="-285750">
              <a:lnSpc>
                <a:spcPct val="110000"/>
              </a:lnSpc>
              <a:buFont typeface="Arial" panose="020B0604020202020204" pitchFamily="34" charset="0"/>
              <a:buChar char="•"/>
            </a:pPr>
            <a:r>
              <a:rPr lang="sv-SE" dirty="0"/>
              <a:t>Tidig adekvat utredning och skyndsamma evidensbaserade interventioner med helhetsinriktat perspektiv hindrar/motverkar högt vårdsökande och stödjer återgång till socialt liv och aktivitet</a:t>
            </a:r>
          </a:p>
        </p:txBody>
      </p:sp>
      <p:sp>
        <p:nvSpPr>
          <p:cNvPr id="8" name="Platshållare för text 2">
            <a:extLst>
              <a:ext uri="{FF2B5EF4-FFF2-40B4-BE49-F238E27FC236}">
                <a16:creationId xmlns:a16="http://schemas.microsoft.com/office/drawing/2014/main" id="{040E3210-7D2E-DB42-8727-2275E34C2F66}"/>
              </a:ext>
            </a:extLst>
          </p:cNvPr>
          <p:cNvSpPr txBox="1">
            <a:spLocks/>
          </p:cNvSpPr>
          <p:nvPr/>
        </p:nvSpPr>
        <p:spPr>
          <a:xfrm>
            <a:off x="2369487" y="5471956"/>
            <a:ext cx="3366977" cy="3723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sz="1400" dirty="0"/>
              <a:t>*Enligt Nationell kartläggning 2016 </a:t>
            </a:r>
          </a:p>
        </p:txBody>
      </p:sp>
      <p:sp>
        <p:nvSpPr>
          <p:cNvPr id="3" name="textruta 2">
            <a:extLst>
              <a:ext uri="{FF2B5EF4-FFF2-40B4-BE49-F238E27FC236}">
                <a16:creationId xmlns:a16="http://schemas.microsoft.com/office/drawing/2014/main" id="{C2FC36B2-C009-3824-DC8F-3786740DDD3F}"/>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Nationell variation</a:t>
            </a:r>
          </a:p>
        </p:txBody>
      </p:sp>
      <p:sp>
        <p:nvSpPr>
          <p:cNvPr id="5" name="Platshållare för text 4"/>
          <p:cNvSpPr>
            <a:spLocks noGrp="1"/>
          </p:cNvSpPr>
          <p:nvPr>
            <p:ph type="body" sz="quarter" idx="10"/>
          </p:nvPr>
        </p:nvSpPr>
        <p:spPr>
          <a:xfrm>
            <a:off x="989013" y="1422400"/>
            <a:ext cx="7672029" cy="4186238"/>
          </a:xfrm>
          <a:solidFill>
            <a:schemeClr val="bg1"/>
          </a:solidFill>
          <a:ln>
            <a:noFill/>
          </a:ln>
          <a:effectLst/>
        </p:spPr>
        <p:txBody>
          <a:bodyPr tIns="90000">
            <a:normAutofit/>
          </a:bodyPr>
          <a:lstStyle/>
          <a:p>
            <a:pPr lvl="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Det finns stor variation inom och mellan regioner avseende:</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resurser och kompetens i primärvården </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specialiserad multimodal rehabilitering </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multimodal rehabilitering inom primärvård</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smärtspecialister</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uppdragsbeskrivning</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bemötande, kontinuitet och kompetens enligt patientorganisationerna</a:t>
            </a:r>
          </a:p>
          <a:p>
            <a:pPr marL="342900" lvl="0" indent="-342900">
              <a:lnSpc>
                <a:spcPct val="100000"/>
              </a:lnSpc>
              <a:spcBef>
                <a:spcPts val="600"/>
              </a:spcBef>
              <a:buFont typeface="Arial" panose="020B0604020202020204" pitchFamily="34" charset="0"/>
              <a:buChar char="•"/>
              <a:defRPr/>
            </a:pPr>
            <a:r>
              <a:rPr lang="sv-SE" dirty="0">
                <a:solidFill>
                  <a:srgbClr val="000000"/>
                </a:solidFill>
                <a:cs typeface="Arial" panose="020B0604020202020204" pitchFamily="34" charset="0"/>
              </a:rPr>
              <a:t>anslutning till kvalitetsregister för öppna jämförelser</a:t>
            </a:r>
            <a:endParaRPr lang="sv-SE" dirty="0"/>
          </a:p>
        </p:txBody>
      </p:sp>
      <p:sp>
        <p:nvSpPr>
          <p:cNvPr id="6" name="textruta 5"/>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Namn vårdförlopp</a:t>
            </a:r>
          </a:p>
        </p:txBody>
      </p:sp>
      <p:pic>
        <p:nvPicPr>
          <p:cNvPr id="7" name="Bildobjekt 6" descr="En bild som visar text, vapen, missil&#10;&#10;Automatiskt genererad beskrivning">
            <a:extLst>
              <a:ext uri="{FF2B5EF4-FFF2-40B4-BE49-F238E27FC236}">
                <a16:creationId xmlns:a16="http://schemas.microsoft.com/office/drawing/2014/main" id="{21E63F1D-74B8-5546-EACF-80CB75DEB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415281" y="627532"/>
            <a:ext cx="2368580" cy="5601372"/>
          </a:xfrm>
          <a:prstGeom prst="rect">
            <a:avLst/>
          </a:prstGeom>
        </p:spPr>
      </p:pic>
    </p:spTree>
    <p:extLst>
      <p:ext uri="{BB962C8B-B14F-4D97-AF65-F5344CB8AC3E}">
        <p14:creationId xmlns:p14="http://schemas.microsoft.com/office/powerpoint/2010/main" val="18593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24648" y="1711937"/>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ökad delaktighet, kontinuitet och trygghet för patienten </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förebygga osammanhängande eller </a:t>
            </a:r>
            <a:r>
              <a:rPr lang="sv-SE" sz="2400" dirty="0" err="1">
                <a:solidFill>
                  <a:srgbClr val="000000"/>
                </a:solidFill>
                <a:latin typeface="Calibri" panose="020F0502020204030204"/>
                <a:ea typeface="Calibri" panose="020F0502020204030204" pitchFamily="34" charset="0"/>
                <a:cs typeface="Arial" panose="020B0604020202020204" pitchFamily="34" charset="0"/>
              </a:rPr>
              <a:t>okoordinerade</a:t>
            </a:r>
            <a:r>
              <a:rPr lang="sv-SE" sz="2400" dirty="0">
                <a:solidFill>
                  <a:srgbClr val="000000"/>
                </a:solidFill>
                <a:latin typeface="Calibri" panose="020F0502020204030204"/>
                <a:ea typeface="Calibri" panose="020F0502020204030204" pitchFamily="34" charset="0"/>
                <a:cs typeface="Arial" panose="020B0604020202020204" pitchFamily="34" charset="0"/>
              </a:rPr>
              <a:t> vårdkontakter</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minskade kostnader för individen, hälso- och sjukvården och samhället</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ökad kunskap inom området långvarig smärta hos vårdpersonal och patienter</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resurseffektiv vård för patienter med långvarig smärta</a:t>
            </a: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pic>
        <p:nvPicPr>
          <p:cNvPr id="10" name="Platshållare för bild 11">
            <a:extLst>
              <a:ext uri="{FF2B5EF4-FFF2-40B4-BE49-F238E27FC236}">
                <a16:creationId xmlns:a16="http://schemas.microsoft.com/office/drawing/2014/main" id="{5852291C-25C4-8F7C-47FC-89CBDED71836}"/>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2" name="textruta 1">
            <a:extLst>
              <a:ext uri="{FF2B5EF4-FFF2-40B4-BE49-F238E27FC236}">
                <a16:creationId xmlns:a16="http://schemas.microsoft.com/office/drawing/2014/main" id="{B7C55A68-A4DD-8B9C-BA93-166A6F4FD338}"/>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9196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106557" y="1893456"/>
            <a:ext cx="9305925" cy="386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livskvalitet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kontinuitet och trygghet för patienter under och mellan vårdkontakter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andel patienter som tidigt kan hantera sin smärta utan ytterligare vårdåtgärder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samverkan inom och mellan vårdnivåer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ökad kunskap hos vårdpersonal och patienter inom området, som baseras på evidens och beprövad erfarenhet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minskade kostnader för individen, hälso- och sjukvården och samhället.</a:t>
            </a:r>
          </a:p>
          <a:p>
            <a:pPr marL="180000" lvl="0" indent="-180000">
              <a:spcBef>
                <a:spcPts val="600"/>
              </a:spcBef>
              <a:buFont typeface="Arial" panose="020B0604020202020204" pitchFamily="34" charset="0"/>
              <a:buChar char="•"/>
              <a:defRPr/>
            </a:pPr>
            <a:endParaRPr lang="sv-SE" sz="2400" dirty="0">
              <a:solidFill>
                <a:srgbClr val="000000"/>
              </a:solidFill>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9144000" cy="609793"/>
          </a:xfrm>
        </p:spPr>
        <p:txBody>
          <a:bodyPr>
            <a:noAutofit/>
          </a:bodyPr>
          <a:lstStyle/>
          <a:p>
            <a:r>
              <a:rPr lang="sv-SE" dirty="0"/>
              <a:t>Vårdförloppets mål</a:t>
            </a:r>
          </a:p>
        </p:txBody>
      </p:sp>
      <p:grpSp>
        <p:nvGrpSpPr>
          <p:cNvPr id="2" name="Grupp 1">
            <a:extLst>
              <a:ext uri="{FF2B5EF4-FFF2-40B4-BE49-F238E27FC236}">
                <a16:creationId xmlns:a16="http://schemas.microsoft.com/office/drawing/2014/main" id="{F845F0F7-FC34-B3EE-3A7B-5682098CCE68}"/>
              </a:ext>
            </a:extLst>
          </p:cNvPr>
          <p:cNvGrpSpPr/>
          <p:nvPr/>
        </p:nvGrpSpPr>
        <p:grpSpPr>
          <a:xfrm>
            <a:off x="5333626" y="608829"/>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4" name="textruta 3">
            <a:extLst>
              <a:ext uri="{FF2B5EF4-FFF2-40B4-BE49-F238E27FC236}">
                <a16:creationId xmlns:a16="http://schemas.microsoft.com/office/drawing/2014/main" id="{CB503040-5C98-7361-A0A6-11107ABD03DE}"/>
              </a:ext>
            </a:extLst>
          </p:cNvPr>
          <p:cNvSpPr txBox="1"/>
          <p:nvPr/>
        </p:nvSpPr>
        <p:spPr>
          <a:xfrm>
            <a:off x="10301680" y="136244"/>
            <a:ext cx="1551963" cy="461665"/>
          </a:xfrm>
          <a:prstGeom prst="rect">
            <a:avLst/>
          </a:prstGeom>
          <a:noFill/>
        </p:spPr>
        <p:txBody>
          <a:bodyPr wrap="square" rtlCol="0">
            <a:spAutoFit/>
          </a:bodyPr>
          <a:lstStyle/>
          <a:p>
            <a:r>
              <a:rPr lang="sv-SE" sz="1200" dirty="0"/>
              <a:t>Långvarig smärta hos vuxna</a:t>
            </a:r>
            <a:endParaRPr lang="sv-SE" sz="1200" dirty="0">
              <a:solidFill>
                <a:schemeClr val="bg1">
                  <a:lumMod val="65000"/>
                </a:schemeClr>
              </a:solidFill>
            </a:endParaRPr>
          </a:p>
        </p:txBody>
      </p:sp>
    </p:spTree>
    <p:extLst>
      <p:ext uri="{BB962C8B-B14F-4D97-AF65-F5344CB8AC3E}">
        <p14:creationId xmlns:p14="http://schemas.microsoft.com/office/powerpoint/2010/main" val="111940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  Skrivskyddad" id="{E51DA3F4-790F-49C2-BE8C-4D6F633ADC5D}" vid="{E8434225-FC45-4E66-B417-B204C9860BF2}"/>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  Skrivskyddad" id="{E51DA3F4-790F-49C2-BE8C-4D6F633ADC5D}" vid="{1951C180-FE14-4549-9388-AB1BBE3BB9C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838263-E1C9-4E5B-82EB-4EFA5F423BC8}">
  <ds:schemaRefs>
    <ds:schemaRef ds:uri="91a51955-e0f2-46a1-a4fe-2819e2857af0"/>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0CB9E7B-C758-4FCE-B64B-53CDE07E7525}">
  <ds:schemaRefs>
    <ds:schemaRef ds:uri="http://schemas.microsoft.com/sharepoint/v3/contenttype/forms"/>
  </ds:schemaRefs>
</ds:datastoreItem>
</file>

<file path=customXml/itemProps3.xml><?xml version="1.0" encoding="utf-8"?>
<ds:datastoreItem xmlns:ds="http://schemas.openxmlformats.org/officeDocument/2006/customXml" ds:itemID="{6FF3AA6D-41C9-4BD7-96F9-05BD668C3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Tema_sveriges_regioner_i_samverkan</Template>
  <TotalTime>20</TotalTime>
  <Words>2070</Words>
  <Application>Microsoft Office PowerPoint</Application>
  <PresentationFormat>Bredbild</PresentationFormat>
  <Paragraphs>258</Paragraphs>
  <Slides>21</Slides>
  <Notes>5</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21</vt:i4>
      </vt:variant>
    </vt:vector>
  </HeadingPairs>
  <TitlesOfParts>
    <vt:vector size="28" baseType="lpstr">
      <vt:lpstr>Arial</vt:lpstr>
      <vt:lpstr>Calibri</vt:lpstr>
      <vt:lpstr>Calibri Light</vt:lpstr>
      <vt:lpstr>Symbol</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långvarig smärta</vt:lpstr>
      <vt:lpstr>Vårdförloppets omfattning och huvudsakliga åtgärder</vt:lpstr>
      <vt:lpstr>Varför ett vårdförlopp? Huvudsakliga anledningar</vt:lpstr>
      <vt:lpstr>Nationell variation</vt:lpstr>
      <vt:lpstr>Vårdförloppet lägger tonvikt på</vt:lpstr>
      <vt:lpstr>Vårdförloppets mål</vt:lpstr>
      <vt:lpstr>Nulägesbeskrivning ur ett patientperspektiv</vt:lpstr>
      <vt:lpstr>Patientkontrakt</vt:lpstr>
      <vt:lpstr>Vårdförloppet utgår från tillförlitliga och aktuella kunskapsstöd och baseras på bästa tillgängliga kunskap</vt:lpstr>
      <vt:lpstr>Vårdförloppet innehåller flödesschema och åtgärder </vt:lpstr>
      <vt:lpstr>Vad kommer att följas upp (urval)</vt:lpstr>
      <vt:lpstr>Vad blir konsekvenserna?</vt:lpstr>
      <vt:lpstr>Personcentrerat och sammanhållet vårdförlopp för långvarig smärta hos vuxna</vt:lpstr>
      <vt:lpstr>Deltagare</vt:lpstr>
      <vt:lpstr>Mer information och stöd</vt:lpstr>
      <vt:lpstr>PowerPoint-presentation</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Marcelo Rivano</dc:creator>
  <cp:lastModifiedBy>Dalne Cajsa</cp:lastModifiedBy>
  <cp:revision>10</cp:revision>
  <dcterms:created xsi:type="dcterms:W3CDTF">2022-10-18T18:15:58Z</dcterms:created>
  <dcterms:modified xsi:type="dcterms:W3CDTF">2022-10-24T11:17:40Z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