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836"/>
    <a:srgbClr val="419591"/>
    <a:srgbClr val="377D7A"/>
    <a:srgbClr val="295D5B"/>
    <a:srgbClr val="CEEAE9"/>
    <a:srgbClr val="E3253F"/>
    <a:srgbClr val="CE3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10" autoAdjust="0"/>
    <p:restoredTop sz="96357" autoAdjust="0"/>
  </p:normalViewPr>
  <p:slideViewPr>
    <p:cSldViewPr snapToGrid="0" snapToObjects="1">
      <p:cViewPr varScale="1">
        <p:scale>
          <a:sx n="80" d="100"/>
          <a:sy n="80" d="100"/>
        </p:scale>
        <p:origin x="114" y="6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A4C7-D4DE-1A49-9870-EB6FCDDD6535}" type="datetimeFigureOut">
              <a:rPr lang="sv-SE" smtClean="0"/>
              <a:t>2023-08-24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491BD-2091-9F4A-AED3-05318C76E7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3017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9C9EA4-3BC2-474B-B2CB-3D80BD993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ED611CF-2B52-224D-9F1B-8D235C0AE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66DF67-5E1E-3D4F-9FAF-89FA47F2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C7A7-AEEB-4449-B993-F79E1DF90F18}" type="datetimeFigureOut">
              <a:rPr lang="sv-SE" smtClean="0"/>
              <a:t>2023-08-24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B19290-ABAE-FB43-9072-4B4A30CB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4302BC-687A-1445-8BBB-5E2BC8BD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0A1-57D3-BB47-A9CA-097CCD6841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830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320159-043C-D643-B94B-F557C797C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B12F92D-707D-9D4F-B44D-4D31C241A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378681-FB66-9C4F-BC9A-589642A0B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C7A7-AEEB-4449-B993-F79E1DF90F18}" type="datetimeFigureOut">
              <a:rPr lang="sv-SE" smtClean="0"/>
              <a:t>2023-08-24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C7BB92-81D5-1848-8B96-E258F7664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851A25-CD29-644B-953B-012F346C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0A1-57D3-BB47-A9CA-097CCD6841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74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9F6E99F-0E1A-6C4F-8B20-C8CBFC3D0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F11C2B2-885A-0B41-A0CF-51A950939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54B73C-963B-E149-B955-B28FA5CF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C7A7-AEEB-4449-B993-F79E1DF90F18}" type="datetimeFigureOut">
              <a:rPr lang="sv-SE" smtClean="0"/>
              <a:t>2023-08-24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895F0B-D32A-6241-961E-7C2C5ECFD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3140E9-D588-8047-B20D-BC3909DB1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0A1-57D3-BB47-A9CA-097CCD6841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461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E0884A-6A30-AE49-B1AF-26335F735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BE51685-176F-224E-943B-A9FFC84CD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82834C-4B8E-6246-B72E-BA7B32FD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C7A7-AEEB-4449-B993-F79E1DF90F18}" type="datetimeFigureOut">
              <a:rPr lang="sv-SE" smtClean="0"/>
              <a:t>2023-08-24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C3DC0A-BAAD-5D4A-BFE1-929C767D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2AB6FD7-792E-D84F-9C48-838EB6295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0A1-57D3-BB47-A9CA-097CCD6841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101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0AE5D7-B5A1-E240-9E46-1AF0582FD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0CBA70-45C1-DB4A-8B75-64229EB5B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521102-E57F-3E46-86CE-B5843DA15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C7A7-AEEB-4449-B993-F79E1DF90F18}" type="datetimeFigureOut">
              <a:rPr lang="sv-SE" smtClean="0"/>
              <a:t>2023-08-24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ED67069-958E-8E48-8A71-DE76A80D5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7B3FE06-536F-0A42-9383-97355270B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0A1-57D3-BB47-A9CA-097CCD6841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477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1E898B-DD73-1547-A91A-C112757EF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25DB08-0D52-1C4D-A1E2-31D336381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DCE74A-1F8B-4443-88C9-02E31C7A5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346ED38-BC2A-5448-AA56-80D6A00F8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C7A7-AEEB-4449-B993-F79E1DF90F18}" type="datetimeFigureOut">
              <a:rPr lang="sv-SE" smtClean="0"/>
              <a:t>2023-08-24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B5500AF-AAF6-B046-BFD5-2F2A658F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74CCB4D-9621-AE49-BAB8-07048E31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0A1-57D3-BB47-A9CA-097CCD6841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114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7C5A3E-C6E7-7F45-AF37-E3DD6E68D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F67029-FE62-D345-A8E5-5B07D3369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39E3BF5-4D3A-9944-BF5A-798864B15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90C747F-88F5-834C-A74E-ECEE4F549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D377044-30B5-8D44-A12D-8E51F657E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9313C49-9917-694E-8251-3DF3BB3A4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C7A7-AEEB-4449-B993-F79E1DF90F18}" type="datetimeFigureOut">
              <a:rPr lang="sv-SE" smtClean="0"/>
              <a:t>2023-08-24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4F7B7B0-71E2-0B46-BB27-FE4C59D05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0DF64E3-7E99-7447-B8BE-D959F2D5D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0A1-57D3-BB47-A9CA-097CCD6841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17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46A637-2CAD-FA41-BE7F-A29ADB8DD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4D0EF99-AE66-FA45-AA3A-9BC4C442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C7A7-AEEB-4449-B993-F79E1DF90F18}" type="datetimeFigureOut">
              <a:rPr lang="sv-SE" smtClean="0"/>
              <a:t>2023-08-24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76757AD-FE37-4140-8E01-5CA6BA142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8FFE97E-DE31-6B47-95F4-9485D1497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0A1-57D3-BB47-A9CA-097CCD6841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216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383BE3A-AE3F-1E42-AADD-05B0C7358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C7A7-AEEB-4449-B993-F79E1DF90F18}" type="datetimeFigureOut">
              <a:rPr lang="sv-SE" smtClean="0"/>
              <a:t>2023-08-24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FADF36D-DFC7-6F43-AD3D-9A7993671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6BE585F-7FBA-1042-A1AE-F8C50B68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0A1-57D3-BB47-A9CA-097CCD6841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672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CC748A-94F3-C14E-BC7F-2999E4FA8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68FAEE-A425-E440-A29D-A4C70B5CC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A3FAE02-CF17-3E4E-AD27-8DC77F170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24B9D42-B631-5B44-935D-702A66B97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C7A7-AEEB-4449-B993-F79E1DF90F18}" type="datetimeFigureOut">
              <a:rPr lang="sv-SE" smtClean="0"/>
              <a:t>2023-08-24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252975B-A5F3-2A4D-A433-F19300F87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9768069-7654-7A41-BE8B-20587334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0A1-57D3-BB47-A9CA-097CCD6841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063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9BED2F-847A-974D-99A7-021053A9B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954732-19F9-B64D-ADF1-69AA724F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30D7DBD-C3DB-5D42-87FC-058311D0A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BD656D1-71FE-1A46-842C-8C0B3DF21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C7A7-AEEB-4449-B993-F79E1DF90F18}" type="datetimeFigureOut">
              <a:rPr lang="sv-SE" smtClean="0"/>
              <a:t>2023-08-24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D8CA0B3-8EC7-C744-80BF-0B81A84D7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4FC668C-A410-2E41-8B5A-5BBC985B6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0A1-57D3-BB47-A9CA-097CCD6841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831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DA33511-211C-CD4D-BB66-23997FFE6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57DFB0-6304-6B4F-A96E-35E41D9CF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4885A6-77F0-EE4D-B6EC-5EA5763D9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7C7A7-AEEB-4449-B993-F79E1DF90F18}" type="datetimeFigureOut">
              <a:rPr lang="sv-SE" smtClean="0"/>
              <a:t>2023-08-24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7C4668-FB6A-824B-BBA6-DC87EDC4E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0111DB-C797-4648-97B1-4859AF516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B0A1-57D3-BB47-A9CA-097CCD6841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707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2">
            <a:extLst>
              <a:ext uri="{FF2B5EF4-FFF2-40B4-BE49-F238E27FC236}">
                <a16:creationId xmlns:a16="http://schemas.microsoft.com/office/drawing/2014/main" id="{7B725D42-55C0-D3E6-420B-4D3D3E659C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33804" y="237941"/>
            <a:ext cx="10515600" cy="447783"/>
          </a:xfrm>
        </p:spPr>
        <p:txBody>
          <a:bodyPr anchor="t">
            <a:noAutofit/>
          </a:bodyPr>
          <a:lstStyle/>
          <a:p>
            <a:r>
              <a:rPr lang="sv-SE" sz="2400" b="1" dirty="0"/>
              <a:t>Skiss över arbetsprocess behovsanalys till Partnerskapet m.fl.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CF7B215F-9CEF-3A47-B154-FDD570A8CFA3}"/>
              </a:ext>
            </a:extLst>
          </p:cNvPr>
          <p:cNvSpPr txBox="1"/>
          <p:nvPr/>
        </p:nvSpPr>
        <p:spPr>
          <a:xfrm>
            <a:off x="633804" y="937993"/>
            <a:ext cx="431682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Initieringsfas</a:t>
            </a:r>
          </a:p>
        </p:txBody>
      </p:sp>
      <p:sp>
        <p:nvSpPr>
          <p:cNvPr id="4" name="Rektangel med rundade hörn 3">
            <a:extLst>
              <a:ext uri="{FF2B5EF4-FFF2-40B4-BE49-F238E27FC236}">
                <a16:creationId xmlns:a16="http://schemas.microsoft.com/office/drawing/2014/main" id="{D3340218-9D0F-4A47-9DF6-13927BF85E0D}"/>
              </a:ext>
            </a:extLst>
          </p:cNvPr>
          <p:cNvSpPr/>
          <p:nvPr/>
        </p:nvSpPr>
        <p:spPr>
          <a:xfrm>
            <a:off x="642165" y="1411654"/>
            <a:ext cx="1887502" cy="6721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Uppdragsgivare (</a:t>
            </a:r>
            <a:r>
              <a:rPr lang="sv-SE" dirty="0" err="1">
                <a:solidFill>
                  <a:schemeClr val="tx1"/>
                </a:solidFill>
              </a:rPr>
              <a:t>Partnersk</a:t>
            </a:r>
            <a:r>
              <a:rPr lang="sv-SE" dirty="0">
                <a:solidFill>
                  <a:schemeClr val="tx1"/>
                </a:solidFill>
              </a:rPr>
              <a:t>. NPO)</a:t>
            </a:r>
            <a:endParaRPr lang="sv-S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B6138B8B-6967-534B-855C-55D6007CDE99}"/>
              </a:ext>
            </a:extLst>
          </p:cNvPr>
          <p:cNvSpPr/>
          <p:nvPr/>
        </p:nvSpPr>
        <p:spPr>
          <a:xfrm>
            <a:off x="645132" y="2082460"/>
            <a:ext cx="1884535" cy="10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600" dirty="0"/>
              <a:t>Uppdrag</a:t>
            </a:r>
          </a:p>
          <a:p>
            <a:r>
              <a:rPr lang="sv-SE" sz="1400" dirty="0"/>
              <a:t>Motiv, mål, förväntningar</a:t>
            </a:r>
          </a:p>
        </p:txBody>
      </p:sp>
      <p:sp>
        <p:nvSpPr>
          <p:cNvPr id="7" name="Rektangel med rundade hörn 6">
            <a:extLst>
              <a:ext uri="{FF2B5EF4-FFF2-40B4-BE49-F238E27FC236}">
                <a16:creationId xmlns:a16="http://schemas.microsoft.com/office/drawing/2014/main" id="{0D2E2AA8-0373-1C4C-BE16-B1633CA2360B}"/>
              </a:ext>
            </a:extLst>
          </p:cNvPr>
          <p:cNvSpPr/>
          <p:nvPr/>
        </p:nvSpPr>
        <p:spPr>
          <a:xfrm>
            <a:off x="2724230" y="1411654"/>
            <a:ext cx="1921800" cy="6721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UG + </a:t>
            </a:r>
            <a:r>
              <a:rPr lang="sv-SE" dirty="0" err="1">
                <a:solidFill>
                  <a:schemeClr val="tx1"/>
                </a:solidFill>
              </a:rPr>
              <a:t>ordf</a:t>
            </a:r>
            <a:r>
              <a:rPr lang="sv-SE" dirty="0">
                <a:solidFill>
                  <a:schemeClr val="tx1"/>
                </a:solidFill>
              </a:rPr>
              <a:t> + processledare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C5B3A70-D60F-6640-9D07-66C7E15D0EBD}"/>
              </a:ext>
            </a:extLst>
          </p:cNvPr>
          <p:cNvSpPr/>
          <p:nvPr/>
        </p:nvSpPr>
        <p:spPr>
          <a:xfrm>
            <a:off x="2724230" y="2082460"/>
            <a:ext cx="1921800" cy="10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sv-SE" sz="1600" dirty="0"/>
              <a:t>Initial kartläggning </a:t>
            </a:r>
            <a:r>
              <a:rPr lang="sv-SE" sz="1400" dirty="0"/>
              <a:t>Identifiera intressenter/ samverkanspartners (NSG, </a:t>
            </a:r>
            <a:r>
              <a:rPr lang="sv-SE" sz="1400" dirty="0" err="1"/>
              <a:t>NPO:er</a:t>
            </a:r>
            <a:r>
              <a:rPr lang="sv-SE" sz="1400" dirty="0"/>
              <a:t>, </a:t>
            </a:r>
            <a:r>
              <a:rPr lang="sv-SE" sz="1400" dirty="0" err="1"/>
              <a:t>myndigh</a:t>
            </a:r>
            <a:r>
              <a:rPr lang="sv-SE" sz="1400" dirty="0"/>
              <a:t>)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F197E06B-1353-3A4B-9DAC-BD0D14281370}"/>
              </a:ext>
            </a:extLst>
          </p:cNvPr>
          <p:cNvSpPr txBox="1"/>
          <p:nvPr/>
        </p:nvSpPr>
        <p:spPr>
          <a:xfrm>
            <a:off x="4950627" y="937993"/>
            <a:ext cx="579777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Planeringsfas</a:t>
            </a:r>
          </a:p>
        </p:txBody>
      </p:sp>
      <p:sp>
        <p:nvSpPr>
          <p:cNvPr id="8" name="Rektangel med rundade hörn 7">
            <a:extLst>
              <a:ext uri="{FF2B5EF4-FFF2-40B4-BE49-F238E27FC236}">
                <a16:creationId xmlns:a16="http://schemas.microsoft.com/office/drawing/2014/main" id="{1EE3A6CA-2BD4-DA44-B04B-C862D87F3BDF}"/>
              </a:ext>
            </a:extLst>
          </p:cNvPr>
          <p:cNvSpPr/>
          <p:nvPr/>
        </p:nvSpPr>
        <p:spPr>
          <a:xfrm>
            <a:off x="5307477" y="1411654"/>
            <a:ext cx="1931855" cy="6721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Prel. arbetsgrupp +  intressenter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4B68B7F-9BC9-7744-8F4C-7A5A71140C1E}"/>
              </a:ext>
            </a:extLst>
          </p:cNvPr>
          <p:cNvSpPr/>
          <p:nvPr/>
        </p:nvSpPr>
        <p:spPr>
          <a:xfrm>
            <a:off x="5307478" y="2082460"/>
            <a:ext cx="1931855" cy="10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600" dirty="0"/>
              <a:t>Specifik kartläggning </a:t>
            </a:r>
            <a:r>
              <a:rPr lang="sv-SE" sz="1400" dirty="0"/>
              <a:t>(Workshop)</a:t>
            </a:r>
          </a:p>
          <a:p>
            <a:r>
              <a:rPr lang="sv-SE" sz="1600" dirty="0"/>
              <a:t>Arbetsfördelning mellan intressenter</a:t>
            </a:r>
          </a:p>
        </p:txBody>
      </p:sp>
      <p:sp>
        <p:nvSpPr>
          <p:cNvPr id="9" name="Rektangel med rundade hörn 8">
            <a:extLst>
              <a:ext uri="{FF2B5EF4-FFF2-40B4-BE49-F238E27FC236}">
                <a16:creationId xmlns:a16="http://schemas.microsoft.com/office/drawing/2014/main" id="{D592765E-8D7D-4249-90FF-0F9395B7B9BC}"/>
              </a:ext>
            </a:extLst>
          </p:cNvPr>
          <p:cNvSpPr/>
          <p:nvPr/>
        </p:nvSpPr>
        <p:spPr>
          <a:xfrm>
            <a:off x="7996953" y="1411654"/>
            <a:ext cx="2050588" cy="6721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Arbetsgrupp inkl. patienter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E8A2794E-2876-5749-8FEC-6A67F83349DA}"/>
              </a:ext>
            </a:extLst>
          </p:cNvPr>
          <p:cNvSpPr/>
          <p:nvPr/>
        </p:nvSpPr>
        <p:spPr>
          <a:xfrm>
            <a:off x="7996953" y="2082460"/>
            <a:ext cx="2050588" cy="10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600" dirty="0"/>
              <a:t>Formera arbetsgrupp</a:t>
            </a:r>
          </a:p>
          <a:p>
            <a:r>
              <a:rPr lang="sv-SE" sz="1600" dirty="0"/>
              <a:t>Definiera specifik målgrupp</a:t>
            </a:r>
          </a:p>
        </p:txBody>
      </p:sp>
      <p:pic>
        <p:nvPicPr>
          <p:cNvPr id="26" name="Bild 25">
            <a:extLst>
              <a:ext uri="{FF2B5EF4-FFF2-40B4-BE49-F238E27FC236}">
                <a16:creationId xmlns:a16="http://schemas.microsoft.com/office/drawing/2014/main" id="{245E74ED-4B33-A441-9124-449CDF6CA9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9200" y="2591365"/>
            <a:ext cx="545419" cy="545419"/>
          </a:xfrm>
          <a:prstGeom prst="rect">
            <a:avLst/>
          </a:prstGeom>
        </p:spPr>
      </p:pic>
      <p:pic>
        <p:nvPicPr>
          <p:cNvPr id="28" name="Bild 27">
            <a:extLst>
              <a:ext uri="{FF2B5EF4-FFF2-40B4-BE49-F238E27FC236}">
                <a16:creationId xmlns:a16="http://schemas.microsoft.com/office/drawing/2014/main" id="{57F06B39-F545-7848-9CF1-EB2FB5DD9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11210" y="2092976"/>
            <a:ext cx="545449" cy="545449"/>
          </a:xfrm>
          <a:prstGeom prst="rect">
            <a:avLst/>
          </a:prstGeom>
        </p:spPr>
      </p:pic>
      <p:pic>
        <p:nvPicPr>
          <p:cNvPr id="29" name="Bild 28">
            <a:extLst>
              <a:ext uri="{FF2B5EF4-FFF2-40B4-BE49-F238E27FC236}">
                <a16:creationId xmlns:a16="http://schemas.microsoft.com/office/drawing/2014/main" id="{16217CFB-A85C-4447-BD43-9AEB3E395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64892" y="2047049"/>
            <a:ext cx="647010" cy="647010"/>
          </a:xfrm>
          <a:prstGeom prst="rect">
            <a:avLst/>
          </a:prstGeom>
        </p:spPr>
      </p:pic>
      <p:pic>
        <p:nvPicPr>
          <p:cNvPr id="31" name="Bild 30">
            <a:extLst>
              <a:ext uri="{FF2B5EF4-FFF2-40B4-BE49-F238E27FC236}">
                <a16:creationId xmlns:a16="http://schemas.microsoft.com/office/drawing/2014/main" id="{7EBA3E34-558C-E14C-8CF1-7E2F3F8DF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30735" y="2097547"/>
            <a:ext cx="652080" cy="652080"/>
          </a:xfrm>
          <a:prstGeom prst="rect">
            <a:avLst/>
          </a:prstGeom>
        </p:spPr>
      </p:pic>
      <p:pic>
        <p:nvPicPr>
          <p:cNvPr id="33" name="Bild 32">
            <a:extLst>
              <a:ext uri="{FF2B5EF4-FFF2-40B4-BE49-F238E27FC236}">
                <a16:creationId xmlns:a16="http://schemas.microsoft.com/office/drawing/2014/main" id="{BD686AE3-C32D-9546-9ACE-8B630C4BE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89708" y="1711799"/>
            <a:ext cx="579337" cy="579337"/>
          </a:xfrm>
          <a:prstGeom prst="rect">
            <a:avLst/>
          </a:prstGeom>
        </p:spPr>
      </p:pic>
      <p:pic>
        <p:nvPicPr>
          <p:cNvPr id="35" name="Bild 34">
            <a:extLst>
              <a:ext uri="{FF2B5EF4-FFF2-40B4-BE49-F238E27FC236}">
                <a16:creationId xmlns:a16="http://schemas.microsoft.com/office/drawing/2014/main" id="{CB8E82C9-2A32-3648-9939-E12651926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289708" y="2566314"/>
            <a:ext cx="597573" cy="597573"/>
          </a:xfrm>
          <a:prstGeom prst="rect">
            <a:avLst/>
          </a:prstGeom>
        </p:spPr>
      </p:pic>
      <p:sp>
        <p:nvSpPr>
          <p:cNvPr id="49" name="textruta 48">
            <a:extLst>
              <a:ext uri="{FF2B5EF4-FFF2-40B4-BE49-F238E27FC236}">
                <a16:creationId xmlns:a16="http://schemas.microsoft.com/office/drawing/2014/main" id="{2BCFE3C5-C425-9242-8C65-947F47860D1E}"/>
              </a:ext>
            </a:extLst>
          </p:cNvPr>
          <p:cNvSpPr txBox="1"/>
          <p:nvPr/>
        </p:nvSpPr>
        <p:spPr>
          <a:xfrm>
            <a:off x="633804" y="3280862"/>
            <a:ext cx="221872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Behovsanalys</a:t>
            </a: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A33FD55C-9649-964F-8F9A-4917D717DD79}"/>
              </a:ext>
            </a:extLst>
          </p:cNvPr>
          <p:cNvSpPr txBox="1"/>
          <p:nvPr/>
        </p:nvSpPr>
        <p:spPr>
          <a:xfrm>
            <a:off x="2852530" y="3280862"/>
            <a:ext cx="435687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Åtgärdsanalys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CFB8953A-B171-B94E-AD2D-D14E80C2AF0C}"/>
              </a:ext>
            </a:extLst>
          </p:cNvPr>
          <p:cNvSpPr txBox="1"/>
          <p:nvPr/>
        </p:nvSpPr>
        <p:spPr>
          <a:xfrm>
            <a:off x="7207436" y="3280862"/>
            <a:ext cx="1931855" cy="369332"/>
          </a:xfrm>
          <a:prstGeom prst="rect">
            <a:avLst/>
          </a:prstGeom>
          <a:solidFill>
            <a:srgbClr val="CE38CB"/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Mål, uppföljning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EFF6901A-23E3-FE4C-95E6-3659BC237E09}"/>
              </a:ext>
            </a:extLst>
          </p:cNvPr>
          <p:cNvSpPr txBox="1"/>
          <p:nvPr/>
        </p:nvSpPr>
        <p:spPr>
          <a:xfrm>
            <a:off x="633804" y="3685095"/>
            <a:ext cx="8505487" cy="369332"/>
          </a:xfrm>
          <a:prstGeom prst="rect">
            <a:avLst/>
          </a:prstGeom>
          <a:gradFill flip="none" rotWithShape="1">
            <a:gsLst>
              <a:gs pos="0">
                <a:srgbClr val="E3253F">
                  <a:tint val="66000"/>
                  <a:satMod val="160000"/>
                </a:srgbClr>
              </a:gs>
              <a:gs pos="50000">
                <a:srgbClr val="E3253F">
                  <a:tint val="44500"/>
                  <a:satMod val="160000"/>
                </a:srgbClr>
              </a:gs>
              <a:gs pos="100000">
                <a:srgbClr val="E3253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GOD VÅRD: Kunskapsbaserad, jämlik, individanpassad, säker, tillgänglig, effektiv</a:t>
            </a:r>
          </a:p>
        </p:txBody>
      </p:sp>
      <p:sp>
        <p:nvSpPr>
          <p:cNvPr id="10" name="Rektangel med rundade hörn 9">
            <a:extLst>
              <a:ext uri="{FF2B5EF4-FFF2-40B4-BE49-F238E27FC236}">
                <a16:creationId xmlns:a16="http://schemas.microsoft.com/office/drawing/2014/main" id="{9773DA6F-7ADA-0E47-A54B-BDEB3F2ACD0F}"/>
              </a:ext>
            </a:extLst>
          </p:cNvPr>
          <p:cNvSpPr/>
          <p:nvPr/>
        </p:nvSpPr>
        <p:spPr>
          <a:xfrm>
            <a:off x="633805" y="4094183"/>
            <a:ext cx="8086058" cy="321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Arbetsgrupp + ev. referensgrupper/samverkanspartners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91BEF162-1B9E-BE40-B9D4-32BAC6FF4814}"/>
              </a:ext>
            </a:extLst>
          </p:cNvPr>
          <p:cNvSpPr/>
          <p:nvPr/>
        </p:nvSpPr>
        <p:spPr>
          <a:xfrm>
            <a:off x="633804" y="4412426"/>
            <a:ext cx="1666758" cy="1328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400" dirty="0"/>
              <a:t>Identifiera och</a:t>
            </a:r>
          </a:p>
          <a:p>
            <a:r>
              <a:rPr lang="sv-SE" sz="1400" dirty="0"/>
              <a:t>prioritera specifika behov </a:t>
            </a:r>
          </a:p>
          <a:p>
            <a:r>
              <a:rPr lang="sv-SE" sz="1400" dirty="0"/>
              <a:t>Patientresan! </a:t>
            </a:r>
          </a:p>
          <a:p>
            <a:endParaRPr lang="sv-SE" sz="1400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85491EB-731E-C746-A28D-D9DC2DD1C11D}"/>
              </a:ext>
            </a:extLst>
          </p:cNvPr>
          <p:cNvSpPr/>
          <p:nvPr/>
        </p:nvSpPr>
        <p:spPr>
          <a:xfrm>
            <a:off x="3248499" y="4412426"/>
            <a:ext cx="1702128" cy="1328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400" dirty="0"/>
              <a:t>Identifiera åtgärder</a:t>
            </a:r>
          </a:p>
          <a:p>
            <a:r>
              <a:rPr lang="sv-SE" sz="1400" dirty="0"/>
              <a:t>Ny kunskap?</a:t>
            </a:r>
          </a:p>
          <a:p>
            <a:r>
              <a:rPr lang="sv-SE" sz="1400" dirty="0"/>
              <a:t>Förbättring?</a:t>
            </a:r>
          </a:p>
          <a:p>
            <a:r>
              <a:rPr lang="sv-SE" sz="1400" dirty="0"/>
              <a:t>Ordnat införande?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3E2D7FF5-9784-384D-B1B3-A27EB44EFEF5}"/>
              </a:ext>
            </a:extLst>
          </p:cNvPr>
          <p:cNvSpPr/>
          <p:nvPr/>
        </p:nvSpPr>
        <p:spPr>
          <a:xfrm>
            <a:off x="5414611" y="4412426"/>
            <a:ext cx="1772591" cy="1328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400" dirty="0"/>
              <a:t>Prioritera åtgärder</a:t>
            </a:r>
          </a:p>
          <a:p>
            <a:r>
              <a:rPr lang="sv-SE" sz="1400" dirty="0"/>
              <a:t>Evidens</a:t>
            </a:r>
          </a:p>
          <a:p>
            <a:r>
              <a:rPr lang="sv-SE" sz="1400" dirty="0"/>
              <a:t>Genomförbarhet </a:t>
            </a:r>
          </a:p>
          <a:p>
            <a:r>
              <a:rPr lang="sv-SE" sz="1400" dirty="0"/>
              <a:t>Kostnadseffektivitet</a:t>
            </a:r>
          </a:p>
          <a:p>
            <a:endParaRPr lang="sv-SE" sz="1400" dirty="0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164A4226-0DD3-5945-8E53-7AAEE630AC56}"/>
              </a:ext>
            </a:extLst>
          </p:cNvPr>
          <p:cNvSpPr/>
          <p:nvPr/>
        </p:nvSpPr>
        <p:spPr>
          <a:xfrm>
            <a:off x="7242886" y="4412426"/>
            <a:ext cx="1476976" cy="1328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400" dirty="0"/>
              <a:t>Ambitionsnivå</a:t>
            </a:r>
          </a:p>
          <a:p>
            <a:r>
              <a:rPr lang="sv-SE" sz="1400" dirty="0"/>
              <a:t>Kriterier</a:t>
            </a:r>
          </a:p>
          <a:p>
            <a:r>
              <a:rPr lang="sv-SE" sz="1400" dirty="0"/>
              <a:t>Datakällor</a:t>
            </a: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5D938090-1C01-364A-A9B8-A040B8B5C388}"/>
              </a:ext>
            </a:extLst>
          </p:cNvPr>
          <p:cNvSpPr txBox="1"/>
          <p:nvPr/>
        </p:nvSpPr>
        <p:spPr>
          <a:xfrm>
            <a:off x="9216831" y="3280862"/>
            <a:ext cx="1601148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Leverans</a:t>
            </a:r>
          </a:p>
        </p:txBody>
      </p:sp>
      <p:sp>
        <p:nvSpPr>
          <p:cNvPr id="6" name="Rektangel med rundade hörn 5">
            <a:extLst>
              <a:ext uri="{FF2B5EF4-FFF2-40B4-BE49-F238E27FC236}">
                <a16:creationId xmlns:a16="http://schemas.microsoft.com/office/drawing/2014/main" id="{1CDCF14E-A991-064B-A145-8EDC153A2C94}"/>
              </a:ext>
            </a:extLst>
          </p:cNvPr>
          <p:cNvSpPr/>
          <p:nvPr/>
        </p:nvSpPr>
        <p:spPr>
          <a:xfrm>
            <a:off x="9216831" y="4094183"/>
            <a:ext cx="1601148" cy="321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Arbetsgrupp</a:t>
            </a:r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8DA31821-6D32-0847-902D-8F3CCB9C0026}"/>
              </a:ext>
            </a:extLst>
          </p:cNvPr>
          <p:cNvSpPr/>
          <p:nvPr/>
        </p:nvSpPr>
        <p:spPr>
          <a:xfrm>
            <a:off x="9216831" y="4412426"/>
            <a:ext cx="1601148" cy="1328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400" dirty="0"/>
              <a:t>Sammanfatta  </a:t>
            </a:r>
          </a:p>
          <a:p>
            <a:r>
              <a:rPr lang="sv-SE" sz="1400" dirty="0"/>
              <a:t>i mall o matris</a:t>
            </a:r>
          </a:p>
          <a:p>
            <a:r>
              <a:rPr lang="sv-SE" sz="1400" dirty="0"/>
              <a:t>Leverera uppdragsgivare o ev. a. intressenter</a:t>
            </a:r>
          </a:p>
        </p:txBody>
      </p:sp>
      <p:pic>
        <p:nvPicPr>
          <p:cNvPr id="42" name="Bild 41">
            <a:extLst>
              <a:ext uri="{FF2B5EF4-FFF2-40B4-BE49-F238E27FC236}">
                <a16:creationId xmlns:a16="http://schemas.microsoft.com/office/drawing/2014/main" id="{A83C4E6A-1FC1-E34F-BB8D-709BA0362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87362" y="5106224"/>
            <a:ext cx="604140" cy="604140"/>
          </a:xfrm>
          <a:prstGeom prst="rect">
            <a:avLst/>
          </a:prstGeom>
        </p:spPr>
      </p:pic>
      <p:pic>
        <p:nvPicPr>
          <p:cNvPr id="44" name="Bild 43">
            <a:extLst>
              <a:ext uri="{FF2B5EF4-FFF2-40B4-BE49-F238E27FC236}">
                <a16:creationId xmlns:a16="http://schemas.microsoft.com/office/drawing/2014/main" id="{0778C03E-5BA2-8242-9A7D-5D0B7537E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5400000">
            <a:off x="2357450" y="5106224"/>
            <a:ext cx="604140" cy="604140"/>
          </a:xfrm>
          <a:prstGeom prst="rect">
            <a:avLst/>
          </a:prstGeom>
        </p:spPr>
      </p:pic>
      <p:pic>
        <p:nvPicPr>
          <p:cNvPr id="46" name="Bild 45">
            <a:extLst>
              <a:ext uri="{FF2B5EF4-FFF2-40B4-BE49-F238E27FC236}">
                <a16:creationId xmlns:a16="http://schemas.microsoft.com/office/drawing/2014/main" id="{E0D6F52D-FEAB-5B46-9143-8BFEC2BCB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028287" y="2480125"/>
            <a:ext cx="463615" cy="481618"/>
          </a:xfrm>
          <a:prstGeom prst="rect">
            <a:avLst/>
          </a:prstGeom>
        </p:spPr>
      </p:pic>
      <p:pic>
        <p:nvPicPr>
          <p:cNvPr id="48" name="Bild 47">
            <a:extLst>
              <a:ext uri="{FF2B5EF4-FFF2-40B4-BE49-F238E27FC236}">
                <a16:creationId xmlns:a16="http://schemas.microsoft.com/office/drawing/2014/main" id="{8BB183A7-CA46-7046-9B93-75B1D1401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253494" y="2511876"/>
            <a:ext cx="463615" cy="463615"/>
          </a:xfrm>
          <a:prstGeom prst="rect">
            <a:avLst/>
          </a:prstGeom>
        </p:spPr>
      </p:pic>
      <p:pic>
        <p:nvPicPr>
          <p:cNvPr id="51" name="Bild 50">
            <a:extLst>
              <a:ext uri="{FF2B5EF4-FFF2-40B4-BE49-F238E27FC236}">
                <a16:creationId xmlns:a16="http://schemas.microsoft.com/office/drawing/2014/main" id="{B0DE8F48-4003-A44C-8D5B-0F5A570A8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554716" y="4555683"/>
            <a:ext cx="480669" cy="480669"/>
          </a:xfrm>
          <a:prstGeom prst="rect">
            <a:avLst/>
          </a:prstGeom>
        </p:spPr>
      </p:pic>
      <p:pic>
        <p:nvPicPr>
          <p:cNvPr id="54" name="Bild 53">
            <a:extLst>
              <a:ext uri="{FF2B5EF4-FFF2-40B4-BE49-F238E27FC236}">
                <a16:creationId xmlns:a16="http://schemas.microsoft.com/office/drawing/2014/main" id="{7BC76BE1-AE19-F449-AC33-0C329C46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918208" y="4450465"/>
            <a:ext cx="369332" cy="369332"/>
          </a:xfrm>
          <a:prstGeom prst="rect">
            <a:avLst/>
          </a:prstGeom>
        </p:spPr>
      </p:pic>
      <p:pic>
        <p:nvPicPr>
          <p:cNvPr id="56" name="Bild 55">
            <a:extLst>
              <a:ext uri="{FF2B5EF4-FFF2-40B4-BE49-F238E27FC236}">
                <a16:creationId xmlns:a16="http://schemas.microsoft.com/office/drawing/2014/main" id="{8AE84A98-2E71-BF4C-A144-D9598266E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911057" y="4880617"/>
            <a:ext cx="475712" cy="475712"/>
          </a:xfrm>
          <a:prstGeom prst="rect">
            <a:avLst/>
          </a:prstGeom>
        </p:spPr>
      </p:pic>
      <p:pic>
        <p:nvPicPr>
          <p:cNvPr id="58" name="Bild 57">
            <a:extLst>
              <a:ext uri="{FF2B5EF4-FFF2-40B4-BE49-F238E27FC236}">
                <a16:creationId xmlns:a16="http://schemas.microsoft.com/office/drawing/2014/main" id="{2D8F8B45-71A1-D146-B18A-09545260E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920029" y="5345589"/>
            <a:ext cx="475713" cy="475713"/>
          </a:xfrm>
          <a:prstGeom prst="rect">
            <a:avLst/>
          </a:prstGeom>
        </p:spPr>
      </p:pic>
      <p:pic>
        <p:nvPicPr>
          <p:cNvPr id="60" name="Bild 59">
            <a:extLst>
              <a:ext uri="{FF2B5EF4-FFF2-40B4-BE49-F238E27FC236}">
                <a16:creationId xmlns:a16="http://schemas.microsoft.com/office/drawing/2014/main" id="{7289173D-F763-B04C-9C81-9177F30F6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695731" y="4549497"/>
            <a:ext cx="453500" cy="453500"/>
          </a:xfrm>
          <a:prstGeom prst="rect">
            <a:avLst/>
          </a:prstGeom>
        </p:spPr>
      </p:pic>
      <p:pic>
        <p:nvPicPr>
          <p:cNvPr id="62" name="Bild 61">
            <a:extLst>
              <a:ext uri="{FF2B5EF4-FFF2-40B4-BE49-F238E27FC236}">
                <a16:creationId xmlns:a16="http://schemas.microsoft.com/office/drawing/2014/main" id="{E811F0C4-CDC0-8F40-858D-617DBD6D5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8680497" y="5041915"/>
            <a:ext cx="426165" cy="426165"/>
          </a:xfrm>
          <a:prstGeom prst="rect">
            <a:avLst/>
          </a:prstGeom>
        </p:spPr>
      </p:pic>
      <p:pic>
        <p:nvPicPr>
          <p:cNvPr id="67" name="Bild 66">
            <a:extLst>
              <a:ext uri="{FF2B5EF4-FFF2-40B4-BE49-F238E27FC236}">
                <a16:creationId xmlns:a16="http://schemas.microsoft.com/office/drawing/2014/main" id="{466A675D-D9E4-DE4A-9DDE-3B7A25593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22443" y="1453855"/>
            <a:ext cx="694666" cy="694666"/>
          </a:xfrm>
          <a:prstGeom prst="rect">
            <a:avLst/>
          </a:prstGeom>
        </p:spPr>
      </p:pic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EBA339EB-D6D8-3D4C-AD22-6D2A80BB2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Arbetsprocess behovsanalys Partnerskapet Waldau m.fl. -19</a:t>
            </a:r>
          </a:p>
        </p:txBody>
      </p:sp>
    </p:spTree>
    <p:extLst>
      <p:ext uri="{BB962C8B-B14F-4D97-AF65-F5344CB8AC3E}">
        <p14:creationId xmlns:p14="http://schemas.microsoft.com/office/powerpoint/2010/main" val="10482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5FF995E-6140-8999-FE0C-0000068AF6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37784" y="365126"/>
            <a:ext cx="10515600" cy="355064"/>
          </a:xfrm>
        </p:spPr>
        <p:txBody>
          <a:bodyPr anchor="t">
            <a:noAutofit/>
          </a:bodyPr>
          <a:lstStyle/>
          <a:p>
            <a:r>
              <a:rPr lang="sv-SE" sz="2400" b="1" dirty="0"/>
              <a:t>Skiss över arbetsprocess behovsanalys till Partnerskapet m.fl.</a:t>
            </a:r>
            <a:br>
              <a:rPr lang="sv-SE" sz="2400" b="1" dirty="0"/>
            </a:br>
            <a:endParaRPr lang="sv-SE" sz="2400" b="1" dirty="0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CF7B215F-9CEF-3A47-B154-FDD570A8CFA3}"/>
              </a:ext>
            </a:extLst>
          </p:cNvPr>
          <p:cNvSpPr txBox="1"/>
          <p:nvPr/>
        </p:nvSpPr>
        <p:spPr>
          <a:xfrm>
            <a:off x="633805" y="937993"/>
            <a:ext cx="4012225" cy="369332"/>
          </a:xfrm>
          <a:prstGeom prst="rect">
            <a:avLst/>
          </a:prstGeom>
          <a:solidFill>
            <a:srgbClr val="295D5B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Initieringsfas</a:t>
            </a:r>
          </a:p>
        </p:txBody>
      </p:sp>
      <p:sp>
        <p:nvSpPr>
          <p:cNvPr id="4" name="Rektangel med rundade hörn 3">
            <a:extLst>
              <a:ext uri="{FF2B5EF4-FFF2-40B4-BE49-F238E27FC236}">
                <a16:creationId xmlns:a16="http://schemas.microsoft.com/office/drawing/2014/main" id="{D3340218-9D0F-4A47-9DF6-13927BF85E0D}"/>
              </a:ext>
            </a:extLst>
          </p:cNvPr>
          <p:cNvSpPr/>
          <p:nvPr/>
        </p:nvSpPr>
        <p:spPr>
          <a:xfrm>
            <a:off x="642165" y="1411654"/>
            <a:ext cx="1887502" cy="672147"/>
          </a:xfrm>
          <a:prstGeom prst="rect">
            <a:avLst/>
          </a:prstGeom>
          <a:solidFill>
            <a:srgbClr val="CEEAE9"/>
          </a:solidFill>
          <a:ln>
            <a:solidFill>
              <a:srgbClr val="295D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Uppdragsgivare (</a:t>
            </a:r>
            <a:r>
              <a:rPr lang="sv-SE" dirty="0" err="1">
                <a:solidFill>
                  <a:schemeClr val="tx1"/>
                </a:solidFill>
              </a:rPr>
              <a:t>Partnersk</a:t>
            </a:r>
            <a:r>
              <a:rPr lang="sv-SE" dirty="0">
                <a:solidFill>
                  <a:schemeClr val="tx1"/>
                </a:solidFill>
              </a:rPr>
              <a:t>. NPO)</a:t>
            </a:r>
            <a:endParaRPr lang="sv-S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B6138B8B-6967-534B-855C-55D6007CDE99}"/>
              </a:ext>
            </a:extLst>
          </p:cNvPr>
          <p:cNvSpPr/>
          <p:nvPr/>
        </p:nvSpPr>
        <p:spPr>
          <a:xfrm>
            <a:off x="645132" y="2082460"/>
            <a:ext cx="1884535" cy="1080000"/>
          </a:xfrm>
          <a:prstGeom prst="rect">
            <a:avLst/>
          </a:prstGeom>
          <a:solidFill>
            <a:schemeClr val="bg1"/>
          </a:solidFill>
          <a:ln>
            <a:solidFill>
              <a:srgbClr val="295D5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600" dirty="0"/>
              <a:t>Uppdrag</a:t>
            </a:r>
          </a:p>
          <a:p>
            <a:r>
              <a:rPr lang="sv-SE" sz="1400" dirty="0"/>
              <a:t>Motiv, mål, förväntningar</a:t>
            </a:r>
          </a:p>
        </p:txBody>
      </p:sp>
      <p:sp>
        <p:nvSpPr>
          <p:cNvPr id="7" name="Rektangel med rundade hörn 6">
            <a:extLst>
              <a:ext uri="{FF2B5EF4-FFF2-40B4-BE49-F238E27FC236}">
                <a16:creationId xmlns:a16="http://schemas.microsoft.com/office/drawing/2014/main" id="{0D2E2AA8-0373-1C4C-BE16-B1633CA2360B}"/>
              </a:ext>
            </a:extLst>
          </p:cNvPr>
          <p:cNvSpPr/>
          <p:nvPr/>
        </p:nvSpPr>
        <p:spPr>
          <a:xfrm>
            <a:off x="2724230" y="1411654"/>
            <a:ext cx="1921800" cy="672147"/>
          </a:xfrm>
          <a:prstGeom prst="rect">
            <a:avLst/>
          </a:prstGeom>
          <a:solidFill>
            <a:srgbClr val="CEEAE9"/>
          </a:solidFill>
          <a:ln>
            <a:solidFill>
              <a:srgbClr val="295D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UG + </a:t>
            </a:r>
            <a:r>
              <a:rPr lang="sv-SE" dirty="0" err="1">
                <a:solidFill>
                  <a:schemeClr val="tx1"/>
                </a:solidFill>
              </a:rPr>
              <a:t>ordf</a:t>
            </a:r>
            <a:r>
              <a:rPr lang="sv-SE" dirty="0">
                <a:solidFill>
                  <a:schemeClr val="tx1"/>
                </a:solidFill>
              </a:rPr>
              <a:t> + processledare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C5B3A70-D60F-6640-9D07-66C7E15D0EBD}"/>
              </a:ext>
            </a:extLst>
          </p:cNvPr>
          <p:cNvSpPr/>
          <p:nvPr/>
        </p:nvSpPr>
        <p:spPr>
          <a:xfrm>
            <a:off x="2724230" y="2082460"/>
            <a:ext cx="1921800" cy="1080000"/>
          </a:xfrm>
          <a:prstGeom prst="rect">
            <a:avLst/>
          </a:prstGeom>
          <a:solidFill>
            <a:schemeClr val="bg1"/>
          </a:solidFill>
          <a:ln>
            <a:solidFill>
              <a:srgbClr val="295D5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sv-SE" sz="1600" dirty="0"/>
              <a:t>Initial kartläggning </a:t>
            </a:r>
            <a:r>
              <a:rPr lang="sv-SE" sz="1400" dirty="0"/>
              <a:t>Identifiera intressenter/ samverkanspartners (NSG, </a:t>
            </a:r>
            <a:r>
              <a:rPr lang="sv-SE" sz="1400" dirty="0" err="1"/>
              <a:t>NPO:er</a:t>
            </a:r>
            <a:r>
              <a:rPr lang="sv-SE" sz="1400" dirty="0"/>
              <a:t>, </a:t>
            </a:r>
            <a:r>
              <a:rPr lang="sv-SE" sz="1400" dirty="0" err="1"/>
              <a:t>myndigh</a:t>
            </a:r>
            <a:r>
              <a:rPr lang="sv-SE" sz="1400" dirty="0"/>
              <a:t>)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F197E06B-1353-3A4B-9DAC-BD0D14281370}"/>
              </a:ext>
            </a:extLst>
          </p:cNvPr>
          <p:cNvSpPr txBox="1"/>
          <p:nvPr/>
        </p:nvSpPr>
        <p:spPr>
          <a:xfrm>
            <a:off x="5307478" y="937993"/>
            <a:ext cx="4740063" cy="369332"/>
          </a:xfrm>
          <a:prstGeom prst="rect">
            <a:avLst/>
          </a:prstGeom>
          <a:solidFill>
            <a:srgbClr val="295D5B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Planeringsfas</a:t>
            </a:r>
          </a:p>
        </p:txBody>
      </p:sp>
      <p:sp>
        <p:nvSpPr>
          <p:cNvPr id="8" name="Rektangel med rundade hörn 7">
            <a:extLst>
              <a:ext uri="{FF2B5EF4-FFF2-40B4-BE49-F238E27FC236}">
                <a16:creationId xmlns:a16="http://schemas.microsoft.com/office/drawing/2014/main" id="{1EE3A6CA-2BD4-DA44-B04B-C862D87F3BDF}"/>
              </a:ext>
            </a:extLst>
          </p:cNvPr>
          <p:cNvSpPr/>
          <p:nvPr/>
        </p:nvSpPr>
        <p:spPr>
          <a:xfrm>
            <a:off x="5307477" y="1411654"/>
            <a:ext cx="1931855" cy="672147"/>
          </a:xfrm>
          <a:prstGeom prst="rect">
            <a:avLst/>
          </a:prstGeom>
          <a:solidFill>
            <a:srgbClr val="CEEAE9"/>
          </a:solidFill>
          <a:ln>
            <a:solidFill>
              <a:srgbClr val="295D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Prel. arbetsgrupp +  intressenter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4B68B7F-9BC9-7744-8F4C-7A5A71140C1E}"/>
              </a:ext>
            </a:extLst>
          </p:cNvPr>
          <p:cNvSpPr/>
          <p:nvPr/>
        </p:nvSpPr>
        <p:spPr>
          <a:xfrm>
            <a:off x="5307478" y="2082460"/>
            <a:ext cx="1931855" cy="1080000"/>
          </a:xfrm>
          <a:prstGeom prst="rect">
            <a:avLst/>
          </a:prstGeom>
          <a:solidFill>
            <a:schemeClr val="bg1"/>
          </a:solidFill>
          <a:ln>
            <a:solidFill>
              <a:srgbClr val="295D5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600" dirty="0"/>
              <a:t>Specifik kartläggning </a:t>
            </a:r>
            <a:r>
              <a:rPr lang="sv-SE" sz="1400" dirty="0"/>
              <a:t>(Workshop)</a:t>
            </a:r>
          </a:p>
          <a:p>
            <a:r>
              <a:rPr lang="sv-SE" sz="1600" dirty="0"/>
              <a:t>Arbetsfördelning mellan intressenter</a:t>
            </a:r>
          </a:p>
        </p:txBody>
      </p:sp>
      <p:sp>
        <p:nvSpPr>
          <p:cNvPr id="9" name="Rektangel med rundade hörn 8">
            <a:extLst>
              <a:ext uri="{FF2B5EF4-FFF2-40B4-BE49-F238E27FC236}">
                <a16:creationId xmlns:a16="http://schemas.microsoft.com/office/drawing/2014/main" id="{D592765E-8D7D-4249-90FF-0F9395B7B9BC}"/>
              </a:ext>
            </a:extLst>
          </p:cNvPr>
          <p:cNvSpPr/>
          <p:nvPr/>
        </p:nvSpPr>
        <p:spPr>
          <a:xfrm>
            <a:off x="7996953" y="1411654"/>
            <a:ext cx="2050588" cy="672147"/>
          </a:xfrm>
          <a:prstGeom prst="rect">
            <a:avLst/>
          </a:prstGeom>
          <a:solidFill>
            <a:srgbClr val="CEEAE9"/>
          </a:solidFill>
          <a:ln>
            <a:solidFill>
              <a:srgbClr val="295D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Arbetsgrupp inkl. patienter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E8A2794E-2876-5749-8FEC-6A67F83349DA}"/>
              </a:ext>
            </a:extLst>
          </p:cNvPr>
          <p:cNvSpPr/>
          <p:nvPr/>
        </p:nvSpPr>
        <p:spPr>
          <a:xfrm>
            <a:off x="7996953" y="2082460"/>
            <a:ext cx="2050588" cy="1080000"/>
          </a:xfrm>
          <a:prstGeom prst="rect">
            <a:avLst/>
          </a:prstGeom>
          <a:solidFill>
            <a:schemeClr val="bg1"/>
          </a:solidFill>
          <a:ln>
            <a:solidFill>
              <a:srgbClr val="295D5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600" dirty="0"/>
              <a:t>Formera arbetsgrupp</a:t>
            </a:r>
          </a:p>
          <a:p>
            <a:r>
              <a:rPr lang="sv-SE" sz="1600" dirty="0"/>
              <a:t>Definiera specifik målgrupp</a:t>
            </a:r>
          </a:p>
        </p:txBody>
      </p:sp>
      <p:pic>
        <p:nvPicPr>
          <p:cNvPr id="26" name="Bild 25">
            <a:extLst>
              <a:ext uri="{FF2B5EF4-FFF2-40B4-BE49-F238E27FC236}">
                <a16:creationId xmlns:a16="http://schemas.microsoft.com/office/drawing/2014/main" id="{245E74ED-4B33-A441-9124-449CDF6CA9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9200" y="2591365"/>
            <a:ext cx="545419" cy="545419"/>
          </a:xfrm>
          <a:prstGeom prst="rect">
            <a:avLst/>
          </a:prstGeom>
        </p:spPr>
      </p:pic>
      <p:pic>
        <p:nvPicPr>
          <p:cNvPr id="28" name="Bild 27">
            <a:extLst>
              <a:ext uri="{FF2B5EF4-FFF2-40B4-BE49-F238E27FC236}">
                <a16:creationId xmlns:a16="http://schemas.microsoft.com/office/drawing/2014/main" id="{57F06B39-F545-7848-9CF1-EB2FB5DD9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11210" y="2092976"/>
            <a:ext cx="545449" cy="545449"/>
          </a:xfrm>
          <a:prstGeom prst="rect">
            <a:avLst/>
          </a:prstGeom>
        </p:spPr>
      </p:pic>
      <p:pic>
        <p:nvPicPr>
          <p:cNvPr id="29" name="Bild 28">
            <a:extLst>
              <a:ext uri="{FF2B5EF4-FFF2-40B4-BE49-F238E27FC236}">
                <a16:creationId xmlns:a16="http://schemas.microsoft.com/office/drawing/2014/main" id="{16217CFB-A85C-4447-BD43-9AEB3E395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64892" y="2047049"/>
            <a:ext cx="647010" cy="647010"/>
          </a:xfrm>
          <a:prstGeom prst="rect">
            <a:avLst/>
          </a:prstGeom>
        </p:spPr>
      </p:pic>
      <p:pic>
        <p:nvPicPr>
          <p:cNvPr id="31" name="Bild 30">
            <a:extLst>
              <a:ext uri="{FF2B5EF4-FFF2-40B4-BE49-F238E27FC236}">
                <a16:creationId xmlns:a16="http://schemas.microsoft.com/office/drawing/2014/main" id="{7EBA3E34-558C-E14C-8CF1-7E2F3F8DF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22063" y="2231607"/>
            <a:ext cx="652080" cy="652080"/>
          </a:xfrm>
          <a:prstGeom prst="rect">
            <a:avLst/>
          </a:prstGeom>
        </p:spPr>
      </p:pic>
      <p:pic>
        <p:nvPicPr>
          <p:cNvPr id="33" name="Bild 32">
            <a:extLst>
              <a:ext uri="{FF2B5EF4-FFF2-40B4-BE49-F238E27FC236}">
                <a16:creationId xmlns:a16="http://schemas.microsoft.com/office/drawing/2014/main" id="{BD686AE3-C32D-9546-9ACE-8B630C4BE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62923" y="1880374"/>
            <a:ext cx="579337" cy="579337"/>
          </a:xfrm>
          <a:prstGeom prst="rect">
            <a:avLst/>
          </a:prstGeom>
        </p:spPr>
      </p:pic>
      <p:pic>
        <p:nvPicPr>
          <p:cNvPr id="35" name="Bild 34">
            <a:extLst>
              <a:ext uri="{FF2B5EF4-FFF2-40B4-BE49-F238E27FC236}">
                <a16:creationId xmlns:a16="http://schemas.microsoft.com/office/drawing/2014/main" id="{CB8E82C9-2A32-3648-9939-E12651926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93427" y="2731075"/>
            <a:ext cx="597573" cy="597573"/>
          </a:xfrm>
          <a:prstGeom prst="rect">
            <a:avLst/>
          </a:prstGeom>
        </p:spPr>
      </p:pic>
      <p:sp>
        <p:nvSpPr>
          <p:cNvPr id="49" name="textruta 48">
            <a:extLst>
              <a:ext uri="{FF2B5EF4-FFF2-40B4-BE49-F238E27FC236}">
                <a16:creationId xmlns:a16="http://schemas.microsoft.com/office/drawing/2014/main" id="{2BCFE3C5-C425-9242-8C65-947F47860D1E}"/>
              </a:ext>
            </a:extLst>
          </p:cNvPr>
          <p:cNvSpPr txBox="1"/>
          <p:nvPr/>
        </p:nvSpPr>
        <p:spPr>
          <a:xfrm>
            <a:off x="633804" y="3404432"/>
            <a:ext cx="1666758" cy="369332"/>
          </a:xfrm>
          <a:prstGeom prst="rect">
            <a:avLst/>
          </a:prstGeom>
          <a:solidFill>
            <a:srgbClr val="295D5B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Behovsanalys</a:t>
            </a: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A33FD55C-9649-964F-8F9A-4917D717DD79}"/>
              </a:ext>
            </a:extLst>
          </p:cNvPr>
          <p:cNvSpPr txBox="1"/>
          <p:nvPr/>
        </p:nvSpPr>
        <p:spPr>
          <a:xfrm>
            <a:off x="2970204" y="3404432"/>
            <a:ext cx="4147425" cy="369332"/>
          </a:xfrm>
          <a:prstGeom prst="rect">
            <a:avLst/>
          </a:prstGeom>
          <a:solidFill>
            <a:srgbClr val="295D5B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Åtgärdsanalys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CFB8953A-B171-B94E-AD2D-D14E80C2AF0C}"/>
              </a:ext>
            </a:extLst>
          </p:cNvPr>
          <p:cNvSpPr txBox="1"/>
          <p:nvPr/>
        </p:nvSpPr>
        <p:spPr>
          <a:xfrm>
            <a:off x="7397873" y="3404432"/>
            <a:ext cx="1934152" cy="369332"/>
          </a:xfrm>
          <a:prstGeom prst="rect">
            <a:avLst/>
          </a:prstGeom>
          <a:solidFill>
            <a:srgbClr val="295D5B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Mål, uppföljning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EFF6901A-23E3-FE4C-95E6-3659BC237E09}"/>
              </a:ext>
            </a:extLst>
          </p:cNvPr>
          <p:cNvSpPr txBox="1"/>
          <p:nvPr/>
        </p:nvSpPr>
        <p:spPr>
          <a:xfrm>
            <a:off x="633804" y="3870450"/>
            <a:ext cx="8698221" cy="369332"/>
          </a:xfrm>
          <a:prstGeom prst="rect">
            <a:avLst/>
          </a:prstGeom>
          <a:solidFill>
            <a:srgbClr val="183836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GOD VÅRD: Kunskapsbaserad, jämlik, individanpassad, säker, tillgänglig, effektiv</a:t>
            </a:r>
          </a:p>
        </p:txBody>
      </p:sp>
      <p:sp>
        <p:nvSpPr>
          <p:cNvPr id="10" name="Rektangel med rundade hörn 9">
            <a:extLst>
              <a:ext uri="{FF2B5EF4-FFF2-40B4-BE49-F238E27FC236}">
                <a16:creationId xmlns:a16="http://schemas.microsoft.com/office/drawing/2014/main" id="{9773DA6F-7ADA-0E47-A54B-BDEB3F2ACD0F}"/>
              </a:ext>
            </a:extLst>
          </p:cNvPr>
          <p:cNvSpPr/>
          <p:nvPr/>
        </p:nvSpPr>
        <p:spPr>
          <a:xfrm>
            <a:off x="633805" y="4341323"/>
            <a:ext cx="8698220" cy="321456"/>
          </a:xfrm>
          <a:prstGeom prst="rect">
            <a:avLst/>
          </a:prstGeom>
          <a:solidFill>
            <a:srgbClr val="CEEAE9"/>
          </a:solidFill>
          <a:ln>
            <a:solidFill>
              <a:srgbClr val="295D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Arbetsgrupp + ev. referensgrupper/samverkanspartners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91BEF162-1B9E-BE40-B9D4-32BAC6FF4814}"/>
              </a:ext>
            </a:extLst>
          </p:cNvPr>
          <p:cNvSpPr/>
          <p:nvPr/>
        </p:nvSpPr>
        <p:spPr>
          <a:xfrm>
            <a:off x="633804" y="4659566"/>
            <a:ext cx="1666758" cy="1328399"/>
          </a:xfrm>
          <a:prstGeom prst="rect">
            <a:avLst/>
          </a:prstGeom>
          <a:solidFill>
            <a:schemeClr val="bg1"/>
          </a:solidFill>
          <a:ln>
            <a:solidFill>
              <a:srgbClr val="295D5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400" dirty="0"/>
              <a:t>Identifiera och</a:t>
            </a:r>
          </a:p>
          <a:p>
            <a:r>
              <a:rPr lang="sv-SE" sz="1400" dirty="0"/>
              <a:t>prioritera specifika behov </a:t>
            </a:r>
          </a:p>
          <a:p>
            <a:r>
              <a:rPr lang="sv-SE" sz="1400" dirty="0"/>
              <a:t>Patientresan! </a:t>
            </a:r>
          </a:p>
          <a:p>
            <a:endParaRPr lang="sv-SE" sz="1400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85491EB-731E-C746-A28D-D9DC2DD1C11D}"/>
              </a:ext>
            </a:extLst>
          </p:cNvPr>
          <p:cNvSpPr/>
          <p:nvPr/>
        </p:nvSpPr>
        <p:spPr>
          <a:xfrm>
            <a:off x="2970204" y="4659566"/>
            <a:ext cx="1702128" cy="1328399"/>
          </a:xfrm>
          <a:prstGeom prst="rect">
            <a:avLst/>
          </a:prstGeom>
          <a:solidFill>
            <a:schemeClr val="bg1"/>
          </a:solidFill>
          <a:ln>
            <a:solidFill>
              <a:srgbClr val="295D5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400" dirty="0"/>
              <a:t>Identifiera åtgärder</a:t>
            </a:r>
          </a:p>
          <a:p>
            <a:r>
              <a:rPr lang="sv-SE" sz="1400" dirty="0"/>
              <a:t>Ny kunskap?</a:t>
            </a:r>
          </a:p>
          <a:p>
            <a:r>
              <a:rPr lang="sv-SE" sz="1400" dirty="0"/>
              <a:t>Förbättring?</a:t>
            </a:r>
          </a:p>
          <a:p>
            <a:r>
              <a:rPr lang="sv-SE" sz="1400" dirty="0"/>
              <a:t>Ordnat införande?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3E2D7FF5-9784-384D-B1B3-A27EB44EFEF5}"/>
              </a:ext>
            </a:extLst>
          </p:cNvPr>
          <p:cNvSpPr/>
          <p:nvPr/>
        </p:nvSpPr>
        <p:spPr>
          <a:xfrm>
            <a:off x="5345038" y="4659566"/>
            <a:ext cx="1772591" cy="1328399"/>
          </a:xfrm>
          <a:prstGeom prst="rect">
            <a:avLst/>
          </a:prstGeom>
          <a:solidFill>
            <a:schemeClr val="bg1"/>
          </a:solidFill>
          <a:ln>
            <a:solidFill>
              <a:srgbClr val="295D5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400" dirty="0"/>
              <a:t>Prioritera åtgärder</a:t>
            </a:r>
          </a:p>
          <a:p>
            <a:r>
              <a:rPr lang="sv-SE" sz="1400" dirty="0"/>
              <a:t>Evidens</a:t>
            </a:r>
          </a:p>
          <a:p>
            <a:r>
              <a:rPr lang="sv-SE" sz="1400" dirty="0"/>
              <a:t>Genomförbarhet </a:t>
            </a:r>
          </a:p>
          <a:p>
            <a:r>
              <a:rPr lang="sv-SE" sz="1400" dirty="0"/>
              <a:t>Kostnadseffektivitet</a:t>
            </a:r>
          </a:p>
          <a:p>
            <a:endParaRPr lang="sv-SE" sz="1400" dirty="0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164A4226-0DD3-5945-8E53-7AAEE630AC56}"/>
              </a:ext>
            </a:extLst>
          </p:cNvPr>
          <p:cNvSpPr/>
          <p:nvPr/>
        </p:nvSpPr>
        <p:spPr>
          <a:xfrm>
            <a:off x="7447581" y="4659566"/>
            <a:ext cx="1884444" cy="1328399"/>
          </a:xfrm>
          <a:prstGeom prst="rect">
            <a:avLst/>
          </a:prstGeom>
          <a:solidFill>
            <a:schemeClr val="bg1"/>
          </a:solidFill>
          <a:ln>
            <a:solidFill>
              <a:srgbClr val="295D5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400" dirty="0"/>
              <a:t>Ambitionsnivå</a:t>
            </a:r>
          </a:p>
          <a:p>
            <a:r>
              <a:rPr lang="sv-SE" sz="1400" dirty="0"/>
              <a:t>Kriterier</a:t>
            </a:r>
          </a:p>
          <a:p>
            <a:r>
              <a:rPr lang="sv-SE" sz="1400" dirty="0"/>
              <a:t>Datakällor</a:t>
            </a: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5D938090-1C01-364A-A9B8-A040B8B5C388}"/>
              </a:ext>
            </a:extLst>
          </p:cNvPr>
          <p:cNvSpPr txBox="1"/>
          <p:nvPr/>
        </p:nvSpPr>
        <p:spPr>
          <a:xfrm>
            <a:off x="9544992" y="3404432"/>
            <a:ext cx="1601148" cy="369332"/>
          </a:xfrm>
          <a:prstGeom prst="rect">
            <a:avLst/>
          </a:prstGeom>
          <a:solidFill>
            <a:srgbClr val="295D5B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Leverans</a:t>
            </a:r>
          </a:p>
        </p:txBody>
      </p:sp>
      <p:sp>
        <p:nvSpPr>
          <p:cNvPr id="6" name="Rektangel med rundade hörn 5">
            <a:extLst>
              <a:ext uri="{FF2B5EF4-FFF2-40B4-BE49-F238E27FC236}">
                <a16:creationId xmlns:a16="http://schemas.microsoft.com/office/drawing/2014/main" id="{1CDCF14E-A991-064B-A145-8EDC153A2C94}"/>
              </a:ext>
            </a:extLst>
          </p:cNvPr>
          <p:cNvSpPr/>
          <p:nvPr/>
        </p:nvSpPr>
        <p:spPr>
          <a:xfrm>
            <a:off x="9544992" y="4341323"/>
            <a:ext cx="1601148" cy="321456"/>
          </a:xfrm>
          <a:prstGeom prst="rect">
            <a:avLst/>
          </a:prstGeom>
          <a:solidFill>
            <a:srgbClr val="CEEAE9"/>
          </a:solidFill>
          <a:ln>
            <a:solidFill>
              <a:srgbClr val="295D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Arbetsgrupp</a:t>
            </a:r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8DA31821-6D32-0847-902D-8F3CCB9C0026}"/>
              </a:ext>
            </a:extLst>
          </p:cNvPr>
          <p:cNvSpPr/>
          <p:nvPr/>
        </p:nvSpPr>
        <p:spPr>
          <a:xfrm>
            <a:off x="9544992" y="4659566"/>
            <a:ext cx="1601148" cy="1328399"/>
          </a:xfrm>
          <a:prstGeom prst="rect">
            <a:avLst/>
          </a:prstGeom>
          <a:solidFill>
            <a:schemeClr val="bg1"/>
          </a:solidFill>
          <a:ln>
            <a:solidFill>
              <a:srgbClr val="295D5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sv-SE" sz="1400" dirty="0"/>
              <a:t>Sammanfatta  </a:t>
            </a:r>
          </a:p>
          <a:p>
            <a:r>
              <a:rPr lang="sv-SE" sz="1400" dirty="0"/>
              <a:t>i mall o matris</a:t>
            </a:r>
          </a:p>
          <a:p>
            <a:r>
              <a:rPr lang="sv-SE" sz="1400" dirty="0"/>
              <a:t>Leverera uppdragsgivare o ev. a. intressenter</a:t>
            </a:r>
          </a:p>
        </p:txBody>
      </p:sp>
      <p:pic>
        <p:nvPicPr>
          <p:cNvPr id="42" name="Bild 41">
            <a:extLst>
              <a:ext uri="{FF2B5EF4-FFF2-40B4-BE49-F238E27FC236}">
                <a16:creationId xmlns:a16="http://schemas.microsoft.com/office/drawing/2014/main" id="{A83C4E6A-1FC1-E34F-BB8D-709BA0362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17789" y="5353364"/>
            <a:ext cx="372221" cy="372221"/>
          </a:xfrm>
          <a:prstGeom prst="rect">
            <a:avLst/>
          </a:prstGeom>
        </p:spPr>
      </p:pic>
      <p:pic>
        <p:nvPicPr>
          <p:cNvPr id="44" name="Bild 43">
            <a:extLst>
              <a:ext uri="{FF2B5EF4-FFF2-40B4-BE49-F238E27FC236}">
                <a16:creationId xmlns:a16="http://schemas.microsoft.com/office/drawing/2014/main" id="{0778C03E-5BA2-8242-9A7D-5D0B7537E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5400000">
            <a:off x="2287876" y="5353364"/>
            <a:ext cx="372221" cy="372221"/>
          </a:xfrm>
          <a:prstGeom prst="rect">
            <a:avLst/>
          </a:prstGeom>
        </p:spPr>
      </p:pic>
      <p:pic>
        <p:nvPicPr>
          <p:cNvPr id="46" name="Bild 45">
            <a:extLst>
              <a:ext uri="{FF2B5EF4-FFF2-40B4-BE49-F238E27FC236}">
                <a16:creationId xmlns:a16="http://schemas.microsoft.com/office/drawing/2014/main" id="{E0D6F52D-FEAB-5B46-9143-8BFEC2BCB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028287" y="2480125"/>
            <a:ext cx="463615" cy="481618"/>
          </a:xfrm>
          <a:prstGeom prst="rect">
            <a:avLst/>
          </a:prstGeom>
        </p:spPr>
      </p:pic>
      <p:pic>
        <p:nvPicPr>
          <p:cNvPr id="48" name="Bild 47">
            <a:extLst>
              <a:ext uri="{FF2B5EF4-FFF2-40B4-BE49-F238E27FC236}">
                <a16:creationId xmlns:a16="http://schemas.microsoft.com/office/drawing/2014/main" id="{8BB183A7-CA46-7046-9B93-75B1D1401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253494" y="2511876"/>
            <a:ext cx="463615" cy="463615"/>
          </a:xfrm>
          <a:prstGeom prst="rect">
            <a:avLst/>
          </a:prstGeom>
        </p:spPr>
      </p:pic>
      <p:pic>
        <p:nvPicPr>
          <p:cNvPr id="51" name="Bild 50">
            <a:extLst>
              <a:ext uri="{FF2B5EF4-FFF2-40B4-BE49-F238E27FC236}">
                <a16:creationId xmlns:a16="http://schemas.microsoft.com/office/drawing/2014/main" id="{B0DE8F48-4003-A44C-8D5B-0F5A570A8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485144" y="4802824"/>
            <a:ext cx="296149" cy="296149"/>
          </a:xfrm>
          <a:prstGeom prst="rect">
            <a:avLst/>
          </a:prstGeom>
        </p:spPr>
      </p:pic>
      <p:pic>
        <p:nvPicPr>
          <p:cNvPr id="54" name="Bild 53">
            <a:extLst>
              <a:ext uri="{FF2B5EF4-FFF2-40B4-BE49-F238E27FC236}">
                <a16:creationId xmlns:a16="http://schemas.microsoft.com/office/drawing/2014/main" id="{7BC76BE1-AE19-F449-AC33-0C329C46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679671" y="4697605"/>
            <a:ext cx="369332" cy="369332"/>
          </a:xfrm>
          <a:prstGeom prst="rect">
            <a:avLst/>
          </a:prstGeom>
        </p:spPr>
      </p:pic>
      <p:pic>
        <p:nvPicPr>
          <p:cNvPr id="56" name="Bild 55">
            <a:extLst>
              <a:ext uri="{FF2B5EF4-FFF2-40B4-BE49-F238E27FC236}">
                <a16:creationId xmlns:a16="http://schemas.microsoft.com/office/drawing/2014/main" id="{8AE84A98-2E71-BF4C-A144-D9598266E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672520" y="5127757"/>
            <a:ext cx="475712" cy="475712"/>
          </a:xfrm>
          <a:prstGeom prst="rect">
            <a:avLst/>
          </a:prstGeom>
        </p:spPr>
      </p:pic>
      <p:pic>
        <p:nvPicPr>
          <p:cNvPr id="58" name="Bild 57">
            <a:extLst>
              <a:ext uri="{FF2B5EF4-FFF2-40B4-BE49-F238E27FC236}">
                <a16:creationId xmlns:a16="http://schemas.microsoft.com/office/drawing/2014/main" id="{2D8F8B45-71A1-D146-B18A-09545260E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681492" y="5592729"/>
            <a:ext cx="475713" cy="475713"/>
          </a:xfrm>
          <a:prstGeom prst="rect">
            <a:avLst/>
          </a:prstGeom>
        </p:spPr>
      </p:pic>
      <p:pic>
        <p:nvPicPr>
          <p:cNvPr id="60" name="Bild 59">
            <a:extLst>
              <a:ext uri="{FF2B5EF4-FFF2-40B4-BE49-F238E27FC236}">
                <a16:creationId xmlns:a16="http://schemas.microsoft.com/office/drawing/2014/main" id="{7289173D-F763-B04C-9C81-9177F30F6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619639" y="4754272"/>
            <a:ext cx="453500" cy="453500"/>
          </a:xfrm>
          <a:prstGeom prst="rect">
            <a:avLst/>
          </a:prstGeom>
        </p:spPr>
      </p:pic>
      <p:pic>
        <p:nvPicPr>
          <p:cNvPr id="62" name="Bild 61">
            <a:extLst>
              <a:ext uri="{FF2B5EF4-FFF2-40B4-BE49-F238E27FC236}">
                <a16:creationId xmlns:a16="http://schemas.microsoft.com/office/drawing/2014/main" id="{E811F0C4-CDC0-8F40-858D-617DBD6D5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8604405" y="5246690"/>
            <a:ext cx="426165" cy="426165"/>
          </a:xfrm>
          <a:prstGeom prst="rect">
            <a:avLst/>
          </a:prstGeom>
        </p:spPr>
      </p:pic>
      <p:pic>
        <p:nvPicPr>
          <p:cNvPr id="67" name="Bild 66">
            <a:extLst>
              <a:ext uri="{FF2B5EF4-FFF2-40B4-BE49-F238E27FC236}">
                <a16:creationId xmlns:a16="http://schemas.microsoft.com/office/drawing/2014/main" id="{466A675D-D9E4-DE4A-9DDE-3B7A25593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22443" y="1453855"/>
            <a:ext cx="694666" cy="694666"/>
          </a:xfrm>
          <a:prstGeom prst="rect">
            <a:avLst/>
          </a:prstGeom>
        </p:spPr>
      </p:pic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EBA339EB-D6D8-3D4C-AD22-6D2A80BB2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Arbetsprocess behovsanalys Partnerskapet Waldau m.fl. -19</a:t>
            </a:r>
          </a:p>
        </p:txBody>
      </p:sp>
    </p:spTree>
    <p:extLst>
      <p:ext uri="{BB962C8B-B14F-4D97-AF65-F5344CB8AC3E}">
        <p14:creationId xmlns:p14="http://schemas.microsoft.com/office/powerpoint/2010/main" val="336996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285</Words>
  <Application>Microsoft Office PowerPoint</Application>
  <PresentationFormat>Bredbild</PresentationFormat>
  <Paragraphs>78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Skiss över arbetsprocess behovsanalys till Partnerskapet m.fl.</vt:lpstr>
      <vt:lpstr>Skiss över arbetsprocess behovsanalys till Partnerskapet m.fl.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Susanne Waldau</dc:creator>
  <cp:lastModifiedBy>Mikaela Wahlstedt</cp:lastModifiedBy>
  <cp:revision>24</cp:revision>
  <dcterms:created xsi:type="dcterms:W3CDTF">2019-12-08T13:41:06Z</dcterms:created>
  <dcterms:modified xsi:type="dcterms:W3CDTF">2023-08-24T13:28:42Z</dcterms:modified>
</cp:coreProperties>
</file>