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25"/>
  </p:notesMasterIdLst>
  <p:sldIdLst>
    <p:sldId id="433" r:id="rId10"/>
    <p:sldId id="449" r:id="rId11"/>
    <p:sldId id="486" r:id="rId12"/>
    <p:sldId id="480" r:id="rId13"/>
    <p:sldId id="481" r:id="rId14"/>
    <p:sldId id="457" r:id="rId15"/>
    <p:sldId id="456" r:id="rId16"/>
    <p:sldId id="458" r:id="rId17"/>
    <p:sldId id="454" r:id="rId18"/>
    <p:sldId id="459" r:id="rId19"/>
    <p:sldId id="455" r:id="rId20"/>
    <p:sldId id="465" r:id="rId21"/>
    <p:sldId id="463" r:id="rId22"/>
    <p:sldId id="479" r:id="rId23"/>
    <p:sldId id="487"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6137A2-E66F-2D68-A1D2-50BB83D3EEF5}" name="Anna J Bohlin" initials="AB" userId="S::anna.j.bohlin@regionvasterbotten.se::4f5fafe7-d48e-4bae-822d-9b8d7878dc8c" providerId="AD"/>
  <p188:author id="{BE0EC5F0-DF3E-D3C5-24B2-4686DE47371D}" name="Saera Khan" initials="SK" userId="S::Saera.Khan@goteborgsregionen.se::6ac6c92a-ef0d-49f3-aa29-a1003e08ea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era Khan" initials="SK" lastIdx="3" clrIdx="0">
    <p:extLst>
      <p:ext uri="{19B8F6BF-5375-455C-9EA6-DF929625EA0E}">
        <p15:presenceInfo xmlns:p15="http://schemas.microsoft.com/office/powerpoint/2012/main" userId="8bb16122a83046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3589" autoAdjust="0"/>
  </p:normalViewPr>
  <p:slideViewPr>
    <p:cSldViewPr snapToGrid="0">
      <p:cViewPr varScale="1">
        <p:scale>
          <a:sx n="95" d="100"/>
          <a:sy n="95" d="100"/>
        </p:scale>
        <p:origin x="11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22T16:13:31.030" idx="3">
    <p:pos x="2101" y="1753"/>
    <p:text>Dubbelkolla denna titel med det som står i studiehandledningen!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C306A-9BA3-48C9-BE13-C8DC44C7AAD3}"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72508-843B-402E-9ED2-E7AEECCE9120}" type="slidenum">
              <a:rPr lang="sv-SE" smtClean="0"/>
              <a:t>‹#›</a:t>
            </a:fld>
            <a:endParaRPr lang="sv-SE"/>
          </a:p>
        </p:txBody>
      </p:sp>
    </p:spTree>
    <p:extLst>
      <p:ext uri="{BB962C8B-B14F-4D97-AF65-F5344CB8AC3E}">
        <p14:creationId xmlns:p14="http://schemas.microsoft.com/office/powerpoint/2010/main" val="19351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7</a:t>
            </a:fld>
            <a:endParaRPr lang="sv-SE"/>
          </a:p>
        </p:txBody>
      </p:sp>
    </p:spTree>
    <p:extLst>
      <p:ext uri="{BB962C8B-B14F-4D97-AF65-F5344CB8AC3E}">
        <p14:creationId xmlns:p14="http://schemas.microsoft.com/office/powerpoint/2010/main" val="77857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BB577-7199-4458-816C-A7120D085FE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15215C7-FAC4-4F63-A145-8458609B2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652A0A8-9C69-4D2B-A3E3-A423DFC89C8A}"/>
              </a:ext>
            </a:extLst>
          </p:cNvPr>
          <p:cNvSpPr>
            <a:spLocks noGrp="1"/>
          </p:cNvSpPr>
          <p:nvPr>
            <p:ph type="dt" sz="half" idx="10"/>
          </p:nvPr>
        </p:nvSpPr>
        <p:spPr/>
        <p:txBody>
          <a:bodyPr/>
          <a:lstStyle/>
          <a:p>
            <a:fld id="{2600E8AB-790F-461C-9BDA-E373AA2402CE}" type="datetimeFigureOut">
              <a:rPr lang="sv-SE" smtClean="0"/>
              <a:t>2024-02-01</a:t>
            </a:fld>
            <a:endParaRPr lang="sv-SE"/>
          </a:p>
        </p:txBody>
      </p:sp>
      <p:sp>
        <p:nvSpPr>
          <p:cNvPr id="5" name="Platshållare för sidfot 4">
            <a:extLst>
              <a:ext uri="{FF2B5EF4-FFF2-40B4-BE49-F238E27FC236}">
                <a16:creationId xmlns:a16="http://schemas.microsoft.com/office/drawing/2014/main" id="{C5246350-7389-47C2-90D2-00A8E0DC08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618B0F-73DF-4525-B5A9-148E9F60CE82}"/>
              </a:ext>
            </a:extLst>
          </p:cNvPr>
          <p:cNvSpPr>
            <a:spLocks noGrp="1"/>
          </p:cNvSpPr>
          <p:nvPr>
            <p:ph type="sldNum" sz="quarter" idx="12"/>
          </p:nvPr>
        </p:nvSpPr>
        <p:spPr/>
        <p:txBody>
          <a:bodyPr/>
          <a:lstStyle/>
          <a:p>
            <a:fld id="{C80F76E0-7AD5-4572-83FA-78E3AF1E1B70}" type="slidenum">
              <a:rPr lang="sv-SE" smtClean="0"/>
              <a:t>‹#›</a:t>
            </a:fld>
            <a:endParaRPr lang="sv-SE"/>
          </a:p>
        </p:txBody>
      </p:sp>
    </p:spTree>
    <p:extLst>
      <p:ext uri="{BB962C8B-B14F-4D97-AF65-F5344CB8AC3E}">
        <p14:creationId xmlns:p14="http://schemas.microsoft.com/office/powerpoint/2010/main" val="2630404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7AF44FB-9D2A-4354-827B-58CFB7577F61}" type="datetimeFigureOut">
              <a:rPr lang="sv-SE" smtClean="0"/>
              <a:t>2024-02-01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9542364-F0D3-4190-AEA1-1D008845D8E8}" type="slidenum">
              <a:rPr lang="sv-SE" smtClean="0"/>
              <a:t>‹#›</a:t>
            </a:fld>
            <a:endParaRPr lang="sv-SE"/>
          </a:p>
        </p:txBody>
      </p:sp>
    </p:spTree>
    <p:extLst>
      <p:ext uri="{BB962C8B-B14F-4D97-AF65-F5344CB8AC3E}">
        <p14:creationId xmlns:p14="http://schemas.microsoft.com/office/powerpoint/2010/main" val="170179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E7AF44FB-9D2A-4354-827B-58CFB7577F61}" type="datetimeFigureOut">
              <a:rPr lang="sv-SE" smtClean="0"/>
              <a:t>2024-02-01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542364-F0D3-4190-AEA1-1D008845D8E8}" type="slidenum">
              <a:rPr lang="sv-SE" smtClean="0"/>
              <a:t>‹#›</a:t>
            </a:fld>
            <a:endParaRPr lang="sv-SE"/>
          </a:p>
        </p:txBody>
      </p:sp>
    </p:spTree>
    <p:extLst>
      <p:ext uri="{BB962C8B-B14F-4D97-AF65-F5344CB8AC3E}">
        <p14:creationId xmlns:p14="http://schemas.microsoft.com/office/powerpoint/2010/main" val="162258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Jämförelse" type="twoTxTwoObj">
  <p:cSld name="Jämförelse">
    <p:spTree>
      <p:nvGrpSpPr>
        <p:cNvPr id="1" name="Shape 90"/>
        <p:cNvGrpSpPr/>
        <p:nvPr/>
      </p:nvGrpSpPr>
      <p:grpSpPr>
        <a:xfrm>
          <a:off x="0" y="0"/>
          <a:ext cx="0" cy="0"/>
          <a:chOff x="0" y="0"/>
          <a:chExt cx="0" cy="0"/>
        </a:xfrm>
      </p:grpSpPr>
      <p:sp>
        <p:nvSpPr>
          <p:cNvPr id="91" name="Google Shape;91;p73"/>
          <p:cNvSpPr txBox="1">
            <a:spLocks noGrp="1"/>
          </p:cNvSpPr>
          <p:nvPr>
            <p:ph type="title"/>
          </p:nvPr>
        </p:nvSpPr>
        <p:spPr>
          <a:xfrm>
            <a:off x="666000" y="875015"/>
            <a:ext cx="9608400" cy="1228105"/>
          </a:xfrm>
          <a:prstGeom prst="rect">
            <a:avLst/>
          </a:prstGeom>
          <a:noFill/>
          <a:ln>
            <a:noFill/>
          </a:ln>
        </p:spPr>
        <p:txBody>
          <a:bodyPr spcFirstLastPara="1" wrap="square" lIns="91425" tIns="45700" rIns="91425" bIns="45700" anchor="t"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3"/>
          <p:cNvSpPr txBox="1">
            <a:spLocks noGrp="1"/>
          </p:cNvSpPr>
          <p:nvPr>
            <p:ph type="body" idx="1"/>
          </p:nvPr>
        </p:nvSpPr>
        <p:spPr>
          <a:xfrm>
            <a:off x="666001" y="2162175"/>
            <a:ext cx="47160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dk1"/>
              </a:buClr>
              <a:buSzPts val="2000"/>
              <a:buNone/>
              <a:defRPr sz="20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2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73"/>
          <p:cNvSpPr txBox="1">
            <a:spLocks noGrp="1"/>
          </p:cNvSpPr>
          <p:nvPr>
            <p:ph type="body" idx="2"/>
          </p:nvPr>
        </p:nvSpPr>
        <p:spPr>
          <a:xfrm>
            <a:off x="666000" y="2845950"/>
            <a:ext cx="4716000" cy="339133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73"/>
          <p:cNvSpPr txBox="1">
            <a:spLocks noGrp="1"/>
          </p:cNvSpPr>
          <p:nvPr>
            <p:ph type="body" idx="3"/>
          </p:nvPr>
        </p:nvSpPr>
        <p:spPr>
          <a:xfrm>
            <a:off x="5551200" y="2162175"/>
            <a:ext cx="47232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dk1"/>
              </a:buClr>
              <a:buSzPts val="2000"/>
              <a:buNone/>
              <a:defRPr sz="20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2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73"/>
          <p:cNvSpPr txBox="1">
            <a:spLocks noGrp="1"/>
          </p:cNvSpPr>
          <p:nvPr>
            <p:ph type="body" idx="4"/>
          </p:nvPr>
        </p:nvSpPr>
        <p:spPr>
          <a:xfrm>
            <a:off x="5551200" y="2847600"/>
            <a:ext cx="4716000" cy="3391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3"/>
          <p:cNvSpPr txBox="1">
            <a:spLocks noGrp="1"/>
          </p:cNvSpPr>
          <p:nvPr>
            <p:ph type="ftr" idx="11"/>
          </p:nvPr>
        </p:nvSpPr>
        <p:spPr>
          <a:xfrm>
            <a:off x="2457449" y="6356350"/>
            <a:ext cx="60293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3"/>
          <p:cNvSpPr txBox="1">
            <a:spLocks noGrp="1"/>
          </p:cNvSpPr>
          <p:nvPr>
            <p:ph type="dt" idx="10"/>
          </p:nvPr>
        </p:nvSpPr>
        <p:spPr>
          <a:xfrm>
            <a:off x="664232" y="6356350"/>
            <a:ext cx="12693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3"/>
          <p:cNvSpPr txBox="1">
            <a:spLocks noGrp="1"/>
          </p:cNvSpPr>
          <p:nvPr>
            <p:ph type="sldNum" idx="12"/>
          </p:nvPr>
        </p:nvSpPr>
        <p:spPr>
          <a:xfrm>
            <a:off x="9009033" y="6356350"/>
            <a:ext cx="127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266548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9.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0.pn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4.jp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2024-02-01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 id="2147483756" r:id="rId6"/>
    <p:sldLayoutId id="2147483758" r:id="rId7"/>
    <p:sldLayoutId id="2147483759" r:id="rId8"/>
    <p:sldLayoutId id="2147483760" r:id="rId9"/>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birgitta.persdotter@kau.se"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krplay.screen9.tv/media/Sw7OV95CbYDtXtqflAImTA/metodtraff-3-forandrat-arbetssatt"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1F73036-3C6C-49E8-B91B-FFFE3FEFE775}"/>
              </a:ext>
            </a:extLst>
          </p:cNvPr>
          <p:cNvSpPr>
            <a:spLocks noGrp="1"/>
          </p:cNvSpPr>
          <p:nvPr>
            <p:ph type="title"/>
          </p:nvPr>
        </p:nvSpPr>
        <p:spPr/>
        <p:txBody>
          <a:bodyPr>
            <a:normAutofit/>
          </a:bodyPr>
          <a:lstStyle/>
          <a:p>
            <a:r>
              <a:rPr lang="sv-SE" sz="4400" dirty="0"/>
              <a:t>Metodträff 3</a:t>
            </a:r>
            <a:br>
              <a:rPr lang="sv-SE" sz="5400" dirty="0"/>
            </a:br>
            <a:r>
              <a:rPr lang="sv-SE" sz="2200" dirty="0"/>
              <a:t>Att förändra arbetssätt </a:t>
            </a:r>
            <a:br>
              <a:rPr lang="sv-SE" sz="2200" dirty="0"/>
            </a:br>
            <a:r>
              <a:rPr lang="sv-SE" sz="2200" dirty="0"/>
              <a:t>och följa upp</a:t>
            </a:r>
          </a:p>
        </p:txBody>
      </p:sp>
      <p:pic>
        <p:nvPicPr>
          <p:cNvPr id="3" name="Bildobjekt 2">
            <a:extLst>
              <a:ext uri="{FF2B5EF4-FFF2-40B4-BE49-F238E27FC236}">
                <a16:creationId xmlns:a16="http://schemas.microsoft.com/office/drawing/2014/main" id="{495C3A66-6DC6-4B38-A1A4-15861AA56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99" y="6033286"/>
            <a:ext cx="510740" cy="576642"/>
          </a:xfrm>
          <a:prstGeom prst="rect">
            <a:avLst/>
          </a:prstGeom>
        </p:spPr>
      </p:pic>
    </p:spTree>
    <p:extLst>
      <p:ext uri="{BB962C8B-B14F-4D97-AF65-F5344CB8AC3E}">
        <p14:creationId xmlns:p14="http://schemas.microsoft.com/office/powerpoint/2010/main" val="263751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599BEEC-178C-6C1E-4DF1-1E8F98C0C29F}"/>
              </a:ext>
            </a:extLst>
          </p:cNvPr>
          <p:cNvSpPr>
            <a:spLocks noGrp="1"/>
          </p:cNvSpPr>
          <p:nvPr>
            <p:ph idx="1"/>
          </p:nvPr>
        </p:nvSpPr>
        <p:spPr>
          <a:xfrm>
            <a:off x="643094" y="432079"/>
            <a:ext cx="10239271" cy="5637125"/>
          </a:xfrm>
        </p:spPr>
        <p:txBody>
          <a:bodyPr>
            <a:normAutofit fontScale="92500" lnSpcReduction="10000"/>
          </a:bodyPr>
          <a:lstStyle/>
          <a:p>
            <a:pPr marL="0" lvl="0" indent="0">
              <a:lnSpc>
                <a:spcPct val="110000"/>
              </a:lnSpc>
              <a:buNone/>
            </a:pPr>
            <a:r>
              <a:rPr lang="sv-SE" sz="2200" dirty="0">
                <a:effectLst/>
                <a:ea typeface="Calibri" panose="020F0502020204030204" pitchFamily="34" charset="0"/>
                <a:cs typeface="Times New Roman" panose="02020603050405020304" pitchFamily="18" charset="0"/>
              </a:rPr>
              <a:t>”Vi har jobbat med ett </a:t>
            </a:r>
            <a:r>
              <a:rPr lang="sv-SE" sz="2200" dirty="0" err="1">
                <a:effectLst/>
                <a:ea typeface="Calibri" panose="020F0502020204030204" pitchFamily="34" charset="0"/>
                <a:cs typeface="Times New Roman" panose="02020603050405020304" pitchFamily="18" charset="0"/>
              </a:rPr>
              <a:t>case</a:t>
            </a:r>
            <a:r>
              <a:rPr lang="sv-SE" sz="2200" dirty="0">
                <a:effectLst/>
                <a:ea typeface="Calibri" panose="020F0502020204030204" pitchFamily="34" charset="0"/>
                <a:cs typeface="Times New Roman" panose="02020603050405020304" pitchFamily="18" charset="0"/>
              </a:rPr>
              <a:t> där vi har haft samma information förutom namn på barnet (ändrat kön och härkomst)”</a:t>
            </a:r>
          </a:p>
          <a:p>
            <a:pPr marL="0" lvl="0" indent="0">
              <a:lnSpc>
                <a:spcPct val="110000"/>
              </a:lnSpc>
              <a:buNone/>
            </a:pPr>
            <a:r>
              <a:rPr lang="sv-SE" sz="2200" dirty="0">
                <a:effectLst/>
                <a:ea typeface="Calibri" panose="020F0502020204030204" pitchFamily="34" charset="0"/>
                <a:cs typeface="Times New Roman" panose="02020603050405020304" pitchFamily="18" charset="0"/>
              </a:rPr>
              <a:t>”Vi tänker extra på att informera och inkludera barnet/ungdomen för att lyssna in barnets egen önskan och vilja”</a:t>
            </a:r>
          </a:p>
          <a:p>
            <a:pPr marL="0" lvl="0" indent="0">
              <a:lnSpc>
                <a:spcPct val="110000"/>
              </a:lnSpc>
              <a:buNone/>
            </a:pPr>
            <a:r>
              <a:rPr lang="sv-SE" sz="2200" dirty="0">
                <a:effectLst/>
                <a:ea typeface="Calibri" panose="020F0502020204030204" pitchFamily="34" charset="0"/>
                <a:cs typeface="Times New Roman" panose="02020603050405020304" pitchFamily="18" charset="0"/>
              </a:rPr>
              <a:t>”Vi försöker uppmärksamma motivationsfönster</a:t>
            </a:r>
            <a:r>
              <a:rPr lang="sv-SE" sz="2200" dirty="0">
                <a:ea typeface="Calibri" panose="020F0502020204030204" pitchFamily="34" charset="0"/>
                <a:cs typeface="Times New Roman" panose="02020603050405020304" pitchFamily="18" charset="0"/>
              </a:rPr>
              <a:t>”</a:t>
            </a:r>
            <a:endParaRPr lang="sv-SE" sz="2200" dirty="0">
              <a:effectLst/>
              <a:ea typeface="Calibri" panose="020F0502020204030204" pitchFamily="34" charset="0"/>
              <a:cs typeface="Times New Roman" panose="02020603050405020304" pitchFamily="18" charset="0"/>
            </a:endParaRPr>
          </a:p>
          <a:p>
            <a:pPr marL="0" lvl="0" indent="0">
              <a:lnSpc>
                <a:spcPct val="110000"/>
              </a:lnSpc>
              <a:buNone/>
            </a:pPr>
            <a:r>
              <a:rPr lang="sv-SE" sz="2200" dirty="0">
                <a:effectLst/>
                <a:ea typeface="Calibri" panose="020F0502020204030204" pitchFamily="34" charset="0"/>
                <a:cs typeface="Times New Roman" panose="02020603050405020304" pitchFamily="18" charset="0"/>
              </a:rPr>
              <a:t>”Vi tänker kring tidigare ärenden och hur vi kan göra nästa gång ett liknande ärende blir aktuellt</a:t>
            </a:r>
            <a:r>
              <a:rPr lang="sv-SE" sz="2200" dirty="0">
                <a:ea typeface="Calibri" panose="020F0502020204030204" pitchFamily="34" charset="0"/>
                <a:cs typeface="Times New Roman" panose="02020603050405020304" pitchFamily="18" charset="0"/>
              </a:rPr>
              <a:t>”</a:t>
            </a:r>
          </a:p>
          <a:p>
            <a:pPr marL="0" lvl="0" indent="0">
              <a:lnSpc>
                <a:spcPct val="110000"/>
              </a:lnSpc>
              <a:buNone/>
            </a:pPr>
            <a:r>
              <a:rPr lang="sv-SE" sz="2200" dirty="0">
                <a:effectLst/>
                <a:ea typeface="Calibri" panose="020F0502020204030204" pitchFamily="34" charset="0"/>
                <a:cs typeface="Times New Roman" panose="02020603050405020304" pitchFamily="18" charset="0"/>
              </a:rPr>
              <a:t>”Vi problematiserar tillsammans kring att vissa </a:t>
            </a:r>
            <a:r>
              <a:rPr lang="sv-SE" sz="2200" dirty="0" err="1">
                <a:effectLst/>
                <a:ea typeface="Calibri" panose="020F0502020204030204" pitchFamily="34" charset="0"/>
                <a:cs typeface="Times New Roman" panose="02020603050405020304" pitchFamily="18" charset="0"/>
              </a:rPr>
              <a:t>utredningsområden</a:t>
            </a:r>
            <a:r>
              <a:rPr lang="sv-SE" sz="2200" dirty="0">
                <a:effectLst/>
                <a:ea typeface="Calibri" panose="020F0502020204030204" pitchFamily="34" charset="0"/>
                <a:cs typeface="Times New Roman" panose="02020603050405020304" pitchFamily="18" charset="0"/>
              </a:rPr>
              <a:t> och utredningsfrågor endast knyts till vissa grupper av personer”</a:t>
            </a:r>
          </a:p>
          <a:p>
            <a:pPr marL="0" lvl="0" indent="0">
              <a:lnSpc>
                <a:spcPct val="110000"/>
              </a:lnSpc>
              <a:buNone/>
            </a:pPr>
            <a:r>
              <a:rPr lang="sv-SE" sz="2200" dirty="0">
                <a:effectLst/>
                <a:ea typeface="Calibri" panose="020F0502020204030204" pitchFamily="34" charset="0"/>
                <a:cs typeface="Times New Roman" panose="02020603050405020304" pitchFamily="18" charset="0"/>
              </a:rPr>
              <a:t>”Vi resonerar kring om agerandet och bedömningen av stöd hade varit annorlunda om det hade gällt en person med motsatt kön”</a:t>
            </a:r>
          </a:p>
          <a:p>
            <a:pPr marL="0" lvl="0" indent="0">
              <a:lnSpc>
                <a:spcPct val="110000"/>
              </a:lnSpc>
              <a:buNone/>
            </a:pPr>
            <a:r>
              <a:rPr lang="sv-SE" sz="2200" dirty="0">
                <a:effectLst/>
                <a:ea typeface="Calibri" panose="020F0502020204030204" pitchFamily="34" charset="0"/>
                <a:cs typeface="Times New Roman" panose="02020603050405020304" pitchFamily="18" charset="0"/>
              </a:rPr>
              <a:t>”Vi har kollegiala diskussioner kring riskerna för omotiverade skillnader”</a:t>
            </a:r>
          </a:p>
          <a:p>
            <a:pPr marL="0" lvl="0" indent="0">
              <a:lnSpc>
                <a:spcPct val="110000"/>
              </a:lnSpc>
              <a:buNone/>
            </a:pPr>
            <a:r>
              <a:rPr lang="sv-SE" sz="2200" dirty="0">
                <a:effectLst/>
                <a:ea typeface="Calibri" panose="020F0502020204030204" pitchFamily="34" charset="0"/>
                <a:cs typeface="Times New Roman" panose="02020603050405020304" pitchFamily="18" charset="0"/>
              </a:rPr>
              <a:t>”Vi har infört egenkontroll vid förhandsbedömning som handlar om att återkoppla bedömningen också till barnet, för att öka delaktigheten för barn”</a:t>
            </a:r>
          </a:p>
          <a:p>
            <a:pPr marL="0" lvl="0" indent="0">
              <a:lnSpc>
                <a:spcPct val="107000"/>
              </a:lnSpc>
              <a:buNone/>
            </a:pPr>
            <a:endParaRPr lang="sv-SE" sz="1700" i="1" dirty="0">
              <a:ea typeface="Calibri" panose="020F0502020204030204" pitchFamily="34" charset="0"/>
              <a:cs typeface="Times New Roman" panose="02020603050405020304" pitchFamily="18" charset="0"/>
            </a:endParaRPr>
          </a:p>
          <a:p>
            <a:pPr marL="0" lvl="0" indent="0">
              <a:lnSpc>
                <a:spcPct val="107000"/>
              </a:lnSpc>
              <a:buNone/>
            </a:pPr>
            <a:endParaRPr lang="sv-SE" sz="1700" i="1" dirty="0">
              <a:effectLst/>
              <a:ea typeface="Calibri" panose="020F0502020204030204" pitchFamily="34"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6C8F7907-619D-4232-A2D9-63AA02584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15133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599BEEC-178C-6C1E-4DF1-1E8F98C0C29F}"/>
              </a:ext>
            </a:extLst>
          </p:cNvPr>
          <p:cNvSpPr>
            <a:spLocks noGrp="1"/>
          </p:cNvSpPr>
          <p:nvPr>
            <p:ph idx="1"/>
          </p:nvPr>
        </p:nvSpPr>
        <p:spPr>
          <a:xfrm>
            <a:off x="582804" y="622998"/>
            <a:ext cx="10520625" cy="5154804"/>
          </a:xfrm>
        </p:spPr>
        <p:txBody>
          <a:bodyPr>
            <a:normAutofit fontScale="85000" lnSpcReduction="10000"/>
          </a:bodyPr>
          <a:lstStyle/>
          <a:p>
            <a:pPr marL="0" lvl="0" indent="0">
              <a:lnSpc>
                <a:spcPct val="110000"/>
              </a:lnSpc>
              <a:buNone/>
            </a:pPr>
            <a:r>
              <a:rPr lang="sv-SE" dirty="0">
                <a:effectLst/>
                <a:ea typeface="Calibri" panose="020F0502020204030204" pitchFamily="34" charset="0"/>
                <a:cs typeface="Times New Roman" panose="02020603050405020304" pitchFamily="18" charset="0"/>
              </a:rPr>
              <a:t>”Vi försöker behandla ungdomar, oavsett kön och etnicitet, lika</a:t>
            </a:r>
            <a:r>
              <a:rPr lang="sv-SE" dirty="0">
                <a:ea typeface="Calibri" panose="020F0502020204030204" pitchFamily="34" charset="0"/>
                <a:cs typeface="Times New Roman" panose="02020603050405020304" pitchFamily="18" charset="0"/>
              </a:rPr>
              <a:t>”</a:t>
            </a:r>
            <a:endParaRPr lang="sv-SE" dirty="0">
              <a:effectLst/>
              <a:ea typeface="Calibri" panose="020F0502020204030204" pitchFamily="34" charset="0"/>
              <a:cs typeface="Times New Roman" panose="02020603050405020304" pitchFamily="18" charset="0"/>
            </a:endParaRPr>
          </a:p>
          <a:p>
            <a:pPr marL="0" lvl="0" indent="0">
              <a:lnSpc>
                <a:spcPct val="110000"/>
              </a:lnSpc>
              <a:buNone/>
            </a:pPr>
            <a:r>
              <a:rPr lang="sv-SE" dirty="0">
                <a:effectLst/>
                <a:ea typeface="Calibri" panose="020F0502020204030204" pitchFamily="34" charset="0"/>
                <a:cs typeface="Times New Roman" panose="02020603050405020304" pitchFamily="18" charset="0"/>
              </a:rPr>
              <a:t>”Vi använder SEXIT till alla tonåringar, och ställer frågor om sexuella övergrepp, självskadebeteende, hedersrelaterat våld, kriminalitet osv oavsett kön, ålder och etnicitet”</a:t>
            </a:r>
          </a:p>
          <a:p>
            <a:pPr marL="0" lvl="0" indent="0">
              <a:lnSpc>
                <a:spcPct val="110000"/>
              </a:lnSpc>
              <a:buNone/>
            </a:pPr>
            <a:r>
              <a:rPr lang="sv-SE" dirty="0">
                <a:effectLst/>
                <a:ea typeface="Calibri" panose="020F0502020204030204" pitchFamily="34" charset="0"/>
                <a:cs typeface="Times New Roman" panose="02020603050405020304" pitchFamily="18" charset="0"/>
              </a:rPr>
              <a:t>”Vi är vaksamma på hur vi använder olika begrepp för flickor respektive pojkar, som kan leda till olika bedömningar”</a:t>
            </a:r>
          </a:p>
          <a:p>
            <a:pPr marL="0" lvl="0" indent="0">
              <a:lnSpc>
                <a:spcPct val="110000"/>
              </a:lnSpc>
              <a:buNone/>
            </a:pPr>
            <a:r>
              <a:rPr lang="sv-SE" dirty="0">
                <a:effectLst/>
                <a:ea typeface="Calibri" panose="020F0502020204030204" pitchFamily="34" charset="0"/>
                <a:cs typeface="Times New Roman" panose="02020603050405020304" pitchFamily="18" charset="0"/>
              </a:rPr>
              <a:t>”Vi inkluderar båda vårdnadshavarna/omsorgspersonerna i handläggningen</a:t>
            </a:r>
            <a:r>
              <a:rPr lang="sv-SE" dirty="0">
                <a:ea typeface="Calibri" panose="020F0502020204030204" pitchFamily="34" charset="0"/>
                <a:cs typeface="Times New Roman" panose="02020603050405020304" pitchFamily="18" charset="0"/>
              </a:rPr>
              <a:t>”</a:t>
            </a:r>
            <a:endParaRPr lang="sv-SE" dirty="0">
              <a:effectLst/>
              <a:ea typeface="Calibri" panose="020F0502020204030204" pitchFamily="34" charset="0"/>
              <a:cs typeface="Times New Roman" panose="02020603050405020304" pitchFamily="18" charset="0"/>
            </a:endParaRPr>
          </a:p>
          <a:p>
            <a:pPr marL="0" lvl="0" indent="0">
              <a:lnSpc>
                <a:spcPct val="110000"/>
              </a:lnSpc>
              <a:buNone/>
            </a:pPr>
            <a:r>
              <a:rPr lang="sv-SE" dirty="0">
                <a:effectLst/>
                <a:ea typeface="Calibri" panose="020F0502020204030204" pitchFamily="34" charset="0"/>
                <a:cs typeface="Times New Roman" panose="02020603050405020304" pitchFamily="18" charset="0"/>
              </a:rPr>
              <a:t>”Vi medvetandegör att vi ställer högre krav på kvinnans omsorgsförmåga än mannens</a:t>
            </a:r>
            <a:r>
              <a:rPr lang="sv-SE" dirty="0">
                <a:ea typeface="Calibri" panose="020F0502020204030204" pitchFamily="34" charset="0"/>
                <a:cs typeface="Times New Roman" panose="02020603050405020304" pitchFamily="18" charset="0"/>
              </a:rPr>
              <a:t>”</a:t>
            </a:r>
            <a:endParaRPr lang="sv-SE" dirty="0">
              <a:effectLst/>
              <a:ea typeface="Calibri" panose="020F0502020204030204" pitchFamily="34" charset="0"/>
              <a:cs typeface="Times New Roman" panose="02020603050405020304" pitchFamily="18" charset="0"/>
            </a:endParaRPr>
          </a:p>
          <a:p>
            <a:pPr marL="0" lvl="0" indent="0">
              <a:lnSpc>
                <a:spcPct val="110000"/>
              </a:lnSpc>
              <a:buNone/>
            </a:pPr>
            <a:r>
              <a:rPr lang="sv-SE" dirty="0">
                <a:effectLst/>
                <a:ea typeface="Calibri" panose="020F0502020204030204" pitchFamily="34" charset="0"/>
                <a:cs typeface="Times New Roman" panose="02020603050405020304" pitchFamily="18" charset="0"/>
              </a:rPr>
              <a:t>”Vi diskuterar våld utifrån mor-barn placering respektive pappa-barn placering” </a:t>
            </a:r>
          </a:p>
          <a:p>
            <a:pPr marL="0" lvl="0" indent="0">
              <a:lnSpc>
                <a:spcPct val="110000"/>
              </a:lnSpc>
              <a:buNone/>
            </a:pPr>
            <a:r>
              <a:rPr lang="sv-SE" dirty="0">
                <a:effectLst/>
                <a:ea typeface="Calibri" panose="020F0502020204030204" pitchFamily="34" charset="0"/>
                <a:cs typeface="Times New Roman" panose="02020603050405020304" pitchFamily="18" charset="0"/>
              </a:rPr>
              <a:t>”Vi diskuterar ensamstående kvinnor som familjehem och ensamstående män som familjehem, men även gay-par manliga/kvinnliga”</a:t>
            </a:r>
          </a:p>
          <a:p>
            <a:pPr marL="0" lvl="0" indent="0">
              <a:lnSpc>
                <a:spcPct val="110000"/>
              </a:lnSpc>
              <a:buNone/>
            </a:pPr>
            <a:r>
              <a:rPr lang="sv-SE" dirty="0">
                <a:effectLst/>
                <a:ea typeface="Calibri" panose="020F0502020204030204" pitchFamily="34" charset="0"/>
                <a:cs typeface="Times New Roman" panose="02020603050405020304" pitchFamily="18" charset="0"/>
              </a:rPr>
              <a:t>”Vi pratar mer enskilt med var och en i familjehemmet om hur de tänker framåt för barnet, och försöker att inte klumpa ihop familjehemsföräldrar</a:t>
            </a:r>
            <a:r>
              <a:rPr lang="sv-SE" dirty="0">
                <a:ea typeface="Calibri" panose="020F0502020204030204" pitchFamily="34" charset="0"/>
                <a:cs typeface="Times New Roman" panose="02020603050405020304" pitchFamily="18" charset="0"/>
              </a:rPr>
              <a:t>”</a:t>
            </a:r>
            <a:endParaRPr lang="sv-SE" dirty="0">
              <a:effectLst/>
              <a:ea typeface="Calibri" panose="020F0502020204030204" pitchFamily="34" charset="0"/>
              <a:cs typeface="Times New Roman" panose="02020603050405020304" pitchFamily="18" charset="0"/>
            </a:endParaRPr>
          </a:p>
          <a:p>
            <a:pPr marL="0" indent="0">
              <a:buNone/>
            </a:pPr>
            <a:endParaRPr lang="sv-SE" dirty="0"/>
          </a:p>
        </p:txBody>
      </p:sp>
      <p:pic>
        <p:nvPicPr>
          <p:cNvPr id="4" name="Bildobjekt 3">
            <a:extLst>
              <a:ext uri="{FF2B5EF4-FFF2-40B4-BE49-F238E27FC236}">
                <a16:creationId xmlns:a16="http://schemas.microsoft.com/office/drawing/2014/main" id="{B99F1046-31FA-4BC2-9756-FD88290E9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27273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76DCB85-CE71-0FD3-D23C-72EFB8811736}"/>
              </a:ext>
            </a:extLst>
          </p:cNvPr>
          <p:cNvSpPr>
            <a:spLocks noGrp="1"/>
          </p:cNvSpPr>
          <p:nvPr>
            <p:ph type="title"/>
          </p:nvPr>
        </p:nvSpPr>
        <p:spPr>
          <a:xfrm>
            <a:off x="743578" y="667746"/>
            <a:ext cx="9609825" cy="1231392"/>
          </a:xfrm>
        </p:spPr>
        <p:txBody>
          <a:bodyPr/>
          <a:lstStyle/>
          <a:p>
            <a:r>
              <a:rPr lang="sv-SE" sz="4000" dirty="0">
                <a:ea typeface="Calibri" panose="020F0502020204030204" pitchFamily="34" charset="0"/>
                <a:cs typeface="Times New Roman" panose="02020603050405020304" pitchFamily="18" charset="0"/>
              </a:rPr>
              <a:t>Reflektion och diskussion </a:t>
            </a:r>
            <a:endParaRPr lang="sv-SE" sz="4000" dirty="0"/>
          </a:p>
        </p:txBody>
      </p:sp>
      <p:sp>
        <p:nvSpPr>
          <p:cNvPr id="3" name="Platshållare för innehåll 2">
            <a:extLst>
              <a:ext uri="{FF2B5EF4-FFF2-40B4-BE49-F238E27FC236}">
                <a16:creationId xmlns:a16="http://schemas.microsoft.com/office/drawing/2014/main" id="{C645B0B6-F704-448F-A8C6-D1945C751070}"/>
              </a:ext>
            </a:extLst>
          </p:cNvPr>
          <p:cNvSpPr>
            <a:spLocks noGrp="1"/>
          </p:cNvSpPr>
          <p:nvPr>
            <p:ph idx="1"/>
          </p:nvPr>
        </p:nvSpPr>
        <p:spPr>
          <a:xfrm>
            <a:off x="743578" y="1899138"/>
            <a:ext cx="9530479" cy="4334663"/>
          </a:xfrm>
        </p:spPr>
        <p:txBody>
          <a:bodyPr/>
          <a:lstStyle/>
          <a:p>
            <a:pPr marL="0" indent="0">
              <a:buNone/>
            </a:pPr>
            <a:r>
              <a:rPr lang="sv-SE" sz="2000" dirty="0">
                <a:effectLst/>
                <a:ea typeface="Times New Roman" panose="02020603050405020304" pitchFamily="18" charset="0"/>
              </a:rPr>
              <a:t>Reflektera var och en och diskutera därefter i grupp:</a:t>
            </a:r>
          </a:p>
          <a:p>
            <a:pPr marL="0" indent="0">
              <a:buNone/>
            </a:pPr>
            <a:endParaRPr lang="sv-SE" dirty="0">
              <a:effectLst/>
              <a:ea typeface="Times New Roman" panose="02020603050405020304" pitchFamily="18" charset="0"/>
            </a:endParaRPr>
          </a:p>
          <a:p>
            <a:pPr marL="342900" lvl="0" indent="-342900">
              <a:buFont typeface="Arial" panose="020B0604020202020204" pitchFamily="34" charset="0"/>
              <a:buChar char="•"/>
            </a:pPr>
            <a:r>
              <a:rPr lang="sv-SE" sz="2000" dirty="0">
                <a:effectLst/>
                <a:ea typeface="Times New Roman" panose="02020603050405020304" pitchFamily="18" charset="0"/>
                <a:cs typeface="Times New Roman" panose="02020603050405020304" pitchFamily="18" charset="0"/>
              </a:rPr>
              <a:t>Hur kan ni göra annorlunda för att främja jämställdhet och jämlikhet?</a:t>
            </a:r>
          </a:p>
          <a:p>
            <a:pPr marL="342900" lvl="0" indent="-342900">
              <a:buFont typeface="Arial" panose="020B0604020202020204" pitchFamily="34" charset="0"/>
              <a:buChar char="•"/>
            </a:pPr>
            <a:r>
              <a:rPr lang="sv-SE" sz="2000" dirty="0">
                <a:effectLst/>
                <a:ea typeface="Times New Roman" panose="02020603050405020304" pitchFamily="18" charset="0"/>
                <a:cs typeface="Times New Roman" panose="02020603050405020304" pitchFamily="18" charset="0"/>
              </a:rPr>
              <a:t>Vad vill ni följa upp framåt för att kontinuerligt utveckla era arbetssätt? </a:t>
            </a:r>
          </a:p>
          <a:p>
            <a:pPr marL="342900" lvl="0" indent="-342900">
              <a:buFont typeface="Arial" panose="020B0604020202020204" pitchFamily="34" charset="0"/>
              <a:buChar char="•"/>
            </a:pPr>
            <a:r>
              <a:rPr lang="sv-SE" sz="2000" dirty="0">
                <a:effectLst/>
                <a:ea typeface="Times New Roman" panose="02020603050405020304" pitchFamily="18" charset="0"/>
                <a:cs typeface="Times New Roman" panose="02020603050405020304" pitchFamily="18" charset="0"/>
              </a:rPr>
              <a:t>När och hur följer ni upp arbetet?</a:t>
            </a:r>
          </a:p>
          <a:p>
            <a:pPr marL="0" marR="0" indent="0">
              <a:lnSpc>
                <a:spcPct val="107000"/>
              </a:lnSpc>
              <a:spcBef>
                <a:spcPts val="0"/>
              </a:spcBef>
              <a:spcAft>
                <a:spcPts val="800"/>
              </a:spcAft>
              <a:buNone/>
            </a:pPr>
            <a:endParaRPr lang="sv-SE" sz="2000" dirty="0">
              <a:effectLst/>
              <a:ea typeface="Calibri" panose="020F0502020204030204" pitchFamily="34" charset="0"/>
              <a:cs typeface="Times New Roman" panose="02020603050405020304" pitchFamily="18" charset="0"/>
            </a:endParaRPr>
          </a:p>
          <a:p>
            <a:pPr marL="30163" indent="0">
              <a:buNone/>
            </a:pPr>
            <a:endParaRPr lang="sv-SE" dirty="0"/>
          </a:p>
        </p:txBody>
      </p:sp>
      <p:pic>
        <p:nvPicPr>
          <p:cNvPr id="5" name="Bildobjekt 4">
            <a:extLst>
              <a:ext uri="{FF2B5EF4-FFF2-40B4-BE49-F238E27FC236}">
                <a16:creationId xmlns:a16="http://schemas.microsoft.com/office/drawing/2014/main" id="{4B0DD51A-3E31-42E5-8D93-B942E84EC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16019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43E23-D1B9-4632-E3E9-BEB66E1191B6}"/>
              </a:ext>
            </a:extLst>
          </p:cNvPr>
          <p:cNvSpPr>
            <a:spLocks noGrp="1"/>
          </p:cNvSpPr>
          <p:nvPr>
            <p:ph type="title"/>
          </p:nvPr>
        </p:nvSpPr>
        <p:spPr>
          <a:xfrm>
            <a:off x="583845" y="280064"/>
            <a:ext cx="9609825" cy="1231392"/>
          </a:xfrm>
        </p:spPr>
        <p:txBody>
          <a:bodyPr/>
          <a:lstStyle/>
          <a:p>
            <a:r>
              <a:rPr lang="sv-SE" sz="4000" dirty="0"/>
              <a:t>Exempelbank</a:t>
            </a:r>
          </a:p>
        </p:txBody>
      </p:sp>
      <p:sp>
        <p:nvSpPr>
          <p:cNvPr id="3" name="Platshållare för innehåll 2">
            <a:extLst>
              <a:ext uri="{FF2B5EF4-FFF2-40B4-BE49-F238E27FC236}">
                <a16:creationId xmlns:a16="http://schemas.microsoft.com/office/drawing/2014/main" id="{178738F1-A805-D47E-DAA9-902B2FA441CA}"/>
              </a:ext>
            </a:extLst>
          </p:cNvPr>
          <p:cNvSpPr>
            <a:spLocks noGrp="1"/>
          </p:cNvSpPr>
          <p:nvPr>
            <p:ph idx="1"/>
          </p:nvPr>
        </p:nvSpPr>
        <p:spPr>
          <a:xfrm>
            <a:off x="704425" y="1048239"/>
            <a:ext cx="10903730" cy="5272173"/>
          </a:xfrm>
        </p:spPr>
        <p:txBody>
          <a:bodyPr/>
          <a:lstStyle/>
          <a:p>
            <a:pPr marL="30163" indent="0">
              <a:buNone/>
            </a:pPr>
            <a:r>
              <a:rPr lang="sv-SE" sz="2000" dirty="0">
                <a:effectLst/>
                <a:ea typeface="Times New Roman" panose="02020603050405020304" pitchFamily="18" charset="0"/>
              </a:rPr>
              <a:t>Skapa en exempelbank och planering för fortsatt uppföljning: </a:t>
            </a:r>
          </a:p>
          <a:p>
            <a:pPr marL="30163" indent="0">
              <a:buNone/>
            </a:pPr>
            <a:endParaRPr lang="sv-SE" sz="2000" dirty="0">
              <a:ea typeface="Times New Roman" panose="02020603050405020304" pitchFamily="18" charset="0"/>
            </a:endParaRPr>
          </a:p>
          <a:p>
            <a:pPr marL="30163" indent="0">
              <a:buNone/>
            </a:pPr>
            <a:endParaRPr lang="sv-SE" sz="2000" dirty="0">
              <a:effectLst/>
              <a:ea typeface="Times New Roman" panose="02020603050405020304" pitchFamily="18" charset="0"/>
            </a:endParaRPr>
          </a:p>
          <a:p>
            <a:pPr marL="30163" indent="0">
              <a:buNone/>
            </a:pPr>
            <a:endParaRPr lang="sv-SE" sz="2000" dirty="0">
              <a:ea typeface="Times New Roman" panose="02020603050405020304" pitchFamily="18" charset="0"/>
            </a:endParaRPr>
          </a:p>
          <a:p>
            <a:pPr marL="30163" indent="0">
              <a:buNone/>
            </a:pPr>
            <a:endParaRPr lang="sv-SE" sz="2000" dirty="0">
              <a:effectLst/>
              <a:ea typeface="Times New Roman" panose="02020603050405020304" pitchFamily="18" charset="0"/>
            </a:endParaRPr>
          </a:p>
          <a:p>
            <a:pPr marL="30163" indent="0">
              <a:buNone/>
            </a:pPr>
            <a:endParaRPr lang="sv-SE" sz="2000" dirty="0">
              <a:ea typeface="Times New Roman" panose="02020603050405020304" pitchFamily="18" charset="0"/>
            </a:endParaRPr>
          </a:p>
          <a:p>
            <a:pPr marL="30163" indent="0">
              <a:buNone/>
            </a:pPr>
            <a:endParaRPr lang="sv-SE" sz="2000" dirty="0">
              <a:effectLst/>
              <a:ea typeface="Times New Roman" panose="02020603050405020304" pitchFamily="18" charset="0"/>
            </a:endParaRPr>
          </a:p>
          <a:p>
            <a:pPr marL="30163" indent="0">
              <a:buNone/>
            </a:pPr>
            <a:endParaRPr lang="sv-SE" sz="2000" dirty="0">
              <a:ea typeface="Times New Roman" panose="02020603050405020304" pitchFamily="18" charset="0"/>
            </a:endParaRPr>
          </a:p>
          <a:p>
            <a:pPr marL="30163" indent="0">
              <a:buNone/>
            </a:pPr>
            <a:r>
              <a:rPr lang="sv-SE" sz="2000" dirty="0">
                <a:effectLst/>
                <a:ea typeface="Times New Roman" panose="02020603050405020304" pitchFamily="18" charset="0"/>
              </a:rPr>
              <a:t>När ni har diskuterat färdigt ansvarar utbildaren för att skriva ner era upptäckter och sätt att göra annorlunda som stöd inför fortsatta uppföljningar. </a:t>
            </a:r>
          </a:p>
          <a:p>
            <a:pPr marL="30163" indent="0">
              <a:buNone/>
            </a:pPr>
            <a:r>
              <a:rPr lang="sv-SE" sz="2000" dirty="0">
                <a:effectLst/>
                <a:ea typeface="Times New Roman" panose="02020603050405020304" pitchFamily="18" charset="0"/>
              </a:rPr>
              <a:t>Planera också in hur och när ni följer upp med stöd av </a:t>
            </a:r>
            <a:r>
              <a:rPr lang="sv-SE" sz="2000" i="1" dirty="0">
                <a:effectLst/>
                <a:ea typeface="Times New Roman" panose="02020603050405020304" pitchFamily="18" charset="0"/>
              </a:rPr>
              <a:t>Med öppna ögon på mitt ärende</a:t>
            </a:r>
            <a:r>
              <a:rPr lang="sv-SE" sz="2000" dirty="0">
                <a:effectLst/>
                <a:ea typeface="Times New Roman" panose="02020603050405020304" pitchFamily="18" charset="0"/>
              </a:rPr>
              <a:t>, exempelvis vid ärendegenomgångar, arbetsplatsträffar eller liknande. </a:t>
            </a:r>
          </a:p>
          <a:p>
            <a:pPr marL="30163" indent="0">
              <a:buNone/>
            </a:pPr>
            <a:endParaRPr lang="sv-SE" dirty="0"/>
          </a:p>
        </p:txBody>
      </p:sp>
      <p:pic>
        <p:nvPicPr>
          <p:cNvPr id="6" name="Bildobjekt 5">
            <a:extLst>
              <a:ext uri="{FF2B5EF4-FFF2-40B4-BE49-F238E27FC236}">
                <a16:creationId xmlns:a16="http://schemas.microsoft.com/office/drawing/2014/main" id="{2FC1A2E6-BA48-5706-3B66-012EBE9298A9}"/>
              </a:ext>
            </a:extLst>
          </p:cNvPr>
          <p:cNvPicPr>
            <a:picLocks noChangeAspect="1"/>
          </p:cNvPicPr>
          <p:nvPr/>
        </p:nvPicPr>
        <p:blipFill>
          <a:blip r:embed="rId2"/>
          <a:stretch>
            <a:fillRect/>
          </a:stretch>
        </p:blipFill>
        <p:spPr>
          <a:xfrm>
            <a:off x="814360" y="1646857"/>
            <a:ext cx="5639587" cy="2619741"/>
          </a:xfrm>
          <a:prstGeom prst="rect">
            <a:avLst/>
          </a:prstGeom>
        </p:spPr>
      </p:pic>
      <p:pic>
        <p:nvPicPr>
          <p:cNvPr id="5" name="Bildobjekt 4">
            <a:extLst>
              <a:ext uri="{FF2B5EF4-FFF2-40B4-BE49-F238E27FC236}">
                <a16:creationId xmlns:a16="http://schemas.microsoft.com/office/drawing/2014/main" id="{BD99D431-F92F-42DE-B99C-632BF4196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97497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2590682-701A-3EAC-A597-AC1D039430A2}"/>
              </a:ext>
            </a:extLst>
          </p:cNvPr>
          <p:cNvSpPr txBox="1"/>
          <p:nvPr/>
        </p:nvSpPr>
        <p:spPr>
          <a:xfrm>
            <a:off x="1406769" y="2080009"/>
            <a:ext cx="9596175" cy="2246769"/>
          </a:xfrm>
          <a:prstGeom prst="rect">
            <a:avLst/>
          </a:prstGeom>
          <a:noFill/>
        </p:spPr>
        <p:txBody>
          <a:bodyPr wrap="square" rtlCol="0">
            <a:spAutoFit/>
          </a:bodyPr>
          <a:lstStyle/>
          <a:p>
            <a:r>
              <a:rPr lang="sv-SE" sz="2000" dirty="0">
                <a:effectLst/>
                <a:ea typeface="Times New Roman" panose="02020603050405020304" pitchFamily="18" charset="0"/>
              </a:rPr>
              <a:t>Arbetet med att öka möjligheten och förutsättningarna för en mer jämställd och jämlik socialtjänst avslutas inte med denna sista metodträff. Tanken med metodstödets olika delar är att det dels ska vara ett konkret stöd i den vardagliga handläggningen, men också att ni som arbetsgruppen regelbundet kan återvända och återupprepa metodstödsträffarna, detta gäller särskilt metodträff 2 och 3 som behöver genomföras kontinuerligt. </a:t>
            </a:r>
          </a:p>
          <a:p>
            <a:endParaRPr lang="sv-SE" sz="2000" dirty="0"/>
          </a:p>
        </p:txBody>
      </p:sp>
      <p:pic>
        <p:nvPicPr>
          <p:cNvPr id="3" name="Bildobjekt 2">
            <a:extLst>
              <a:ext uri="{FF2B5EF4-FFF2-40B4-BE49-F238E27FC236}">
                <a16:creationId xmlns:a16="http://schemas.microsoft.com/office/drawing/2014/main" id="{C472A1FA-21A9-4DEF-A81A-05768282F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16806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E8968-B38E-4E08-AC20-291A2D9E860A}"/>
              </a:ext>
            </a:extLst>
          </p:cNvPr>
          <p:cNvSpPr>
            <a:spLocks noGrp="1"/>
          </p:cNvSpPr>
          <p:nvPr>
            <p:ph type="title"/>
          </p:nvPr>
        </p:nvSpPr>
        <p:spPr/>
        <p:txBody>
          <a:bodyPr/>
          <a:lstStyle/>
          <a:p>
            <a:r>
              <a:rPr lang="sv-SE" dirty="0"/>
              <a:t>Lycka till med ert arbete!</a:t>
            </a:r>
            <a:br>
              <a:rPr lang="sv-SE" dirty="0"/>
            </a:br>
            <a:br>
              <a:rPr lang="sv-SE" dirty="0"/>
            </a:br>
            <a:r>
              <a:rPr lang="sv-SE" sz="2800" dirty="0"/>
              <a:t>Kontakt om materialet: </a:t>
            </a:r>
            <a:r>
              <a:rPr lang="sv-SE" sz="2800" dirty="0">
                <a:hlinkClick r:id="rId2"/>
              </a:rPr>
              <a:t>birgitta.persdotter@kau.se</a:t>
            </a:r>
            <a:r>
              <a:rPr lang="sv-SE" sz="2800" dirty="0"/>
              <a:t> </a:t>
            </a:r>
          </a:p>
        </p:txBody>
      </p:sp>
      <p:pic>
        <p:nvPicPr>
          <p:cNvPr id="3" name="Bildobjekt 2">
            <a:extLst>
              <a:ext uri="{FF2B5EF4-FFF2-40B4-BE49-F238E27FC236}">
                <a16:creationId xmlns:a16="http://schemas.microsoft.com/office/drawing/2014/main" id="{2512829C-7C25-4060-B709-864D44380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99" y="6102442"/>
            <a:ext cx="510740" cy="576642"/>
          </a:xfrm>
          <a:prstGeom prst="rect">
            <a:avLst/>
          </a:prstGeom>
        </p:spPr>
      </p:pic>
    </p:spTree>
    <p:extLst>
      <p:ext uri="{BB962C8B-B14F-4D97-AF65-F5344CB8AC3E}">
        <p14:creationId xmlns:p14="http://schemas.microsoft.com/office/powerpoint/2010/main" val="22513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76DCB85-CE71-0FD3-D23C-72EFB8811736}"/>
              </a:ext>
            </a:extLst>
          </p:cNvPr>
          <p:cNvSpPr>
            <a:spLocks noGrp="1"/>
          </p:cNvSpPr>
          <p:nvPr>
            <p:ph type="title"/>
          </p:nvPr>
        </p:nvSpPr>
        <p:spPr>
          <a:xfrm>
            <a:off x="703904" y="667746"/>
            <a:ext cx="9609825" cy="1231392"/>
          </a:xfrm>
        </p:spPr>
        <p:txBody>
          <a:bodyPr/>
          <a:lstStyle/>
          <a:p>
            <a:r>
              <a:rPr lang="sv-SE" sz="4000" dirty="0">
                <a:ea typeface="Calibri" panose="020F0502020204030204" pitchFamily="34" charset="0"/>
                <a:cs typeface="Times New Roman" panose="02020603050405020304" pitchFamily="18" charset="0"/>
              </a:rPr>
              <a:t>Del 1: Återkoppling och reflektion </a:t>
            </a:r>
            <a:endParaRPr lang="sv-SE" sz="4000" dirty="0"/>
          </a:p>
        </p:txBody>
      </p:sp>
      <p:sp>
        <p:nvSpPr>
          <p:cNvPr id="3" name="Platshållare för innehåll 2">
            <a:extLst>
              <a:ext uri="{FF2B5EF4-FFF2-40B4-BE49-F238E27FC236}">
                <a16:creationId xmlns:a16="http://schemas.microsoft.com/office/drawing/2014/main" id="{C645B0B6-F704-448F-A8C6-D1945C751070}"/>
              </a:ext>
            </a:extLst>
          </p:cNvPr>
          <p:cNvSpPr>
            <a:spLocks noGrp="1"/>
          </p:cNvSpPr>
          <p:nvPr>
            <p:ph idx="1"/>
          </p:nvPr>
        </p:nvSpPr>
        <p:spPr>
          <a:xfrm>
            <a:off x="743578" y="1899138"/>
            <a:ext cx="9530479" cy="4334663"/>
          </a:xfrm>
        </p:spPr>
        <p:txBody>
          <a:bodyPr/>
          <a:lstStyle/>
          <a:p>
            <a:pPr marL="0" marR="0" indent="0">
              <a:spcBef>
                <a:spcPts val="0"/>
              </a:spcBef>
              <a:buNone/>
            </a:pPr>
            <a:r>
              <a:rPr lang="sv-SE" sz="2000" dirty="0">
                <a:ea typeface="Calibri" panose="020F0502020204030204" pitchFamily="34" charset="0"/>
                <a:cs typeface="Times New Roman" panose="02020603050405020304" pitchFamily="18" charset="0"/>
              </a:rPr>
              <a:t>Låt var</a:t>
            </a:r>
            <a:r>
              <a:rPr lang="sv-SE" sz="2000" dirty="0">
                <a:effectLst/>
                <a:ea typeface="Calibri" panose="020F0502020204030204" pitchFamily="34" charset="0"/>
                <a:cs typeface="Times New Roman" panose="02020603050405020304" pitchFamily="18" charset="0"/>
              </a:rPr>
              <a:t> och en berätta om sina upptäckter och reflektioner. Använd </a:t>
            </a:r>
            <a:r>
              <a:rPr lang="sv-SE" sz="2000" i="1" dirty="0">
                <a:effectLst/>
                <a:ea typeface="Calibri" panose="020F0502020204030204" pitchFamily="34" charset="0"/>
                <a:cs typeface="Times New Roman" panose="02020603050405020304" pitchFamily="18" charset="0"/>
              </a:rPr>
              <a:t>Med öppna ögon på mitt ärende</a:t>
            </a:r>
            <a:r>
              <a:rPr lang="sv-SE" sz="2000" dirty="0">
                <a:effectLst/>
                <a:ea typeface="Calibri" panose="020F0502020204030204" pitchFamily="34" charset="0"/>
                <a:cs typeface="Times New Roman" panose="02020603050405020304" pitchFamily="18" charset="0"/>
              </a:rPr>
              <a:t> som stöd och utse en som antecknar om det inte redan finns nedskrivet. Diskutera därefter i grupp: </a:t>
            </a: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Har flera av er upptäckt samma sak?</a:t>
            </a: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Vad kan skillnaderna leda till för det enskilda barnet eller familjen?</a:t>
            </a: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Vad beror skillnaderna på? </a:t>
            </a: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Vilka normer och föreställningar påverkar mig?</a:t>
            </a:r>
          </a:p>
          <a:p>
            <a:pPr marL="30163" indent="0">
              <a:buNone/>
            </a:pPr>
            <a:endParaRPr lang="sv-SE" dirty="0"/>
          </a:p>
        </p:txBody>
      </p:sp>
      <p:pic>
        <p:nvPicPr>
          <p:cNvPr id="5" name="Bildobjekt 4">
            <a:extLst>
              <a:ext uri="{FF2B5EF4-FFF2-40B4-BE49-F238E27FC236}">
                <a16:creationId xmlns:a16="http://schemas.microsoft.com/office/drawing/2014/main" id="{FA9496A3-4187-411D-A2DA-9ED411999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56061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D931A51-DA68-43F5-A19B-95CF23DB8ABD}"/>
              </a:ext>
            </a:extLst>
          </p:cNvPr>
          <p:cNvPicPr>
            <a:picLocks noChangeAspect="1"/>
          </p:cNvPicPr>
          <p:nvPr/>
        </p:nvPicPr>
        <p:blipFill>
          <a:blip r:embed="rId2"/>
          <a:stretch>
            <a:fillRect/>
          </a:stretch>
        </p:blipFill>
        <p:spPr>
          <a:xfrm>
            <a:off x="1433225" y="142042"/>
            <a:ext cx="4320556" cy="6107837"/>
          </a:xfrm>
          <a:prstGeom prst="rect">
            <a:avLst/>
          </a:prstGeom>
        </p:spPr>
      </p:pic>
      <p:pic>
        <p:nvPicPr>
          <p:cNvPr id="8" name="Bildobjekt 7">
            <a:extLst>
              <a:ext uri="{FF2B5EF4-FFF2-40B4-BE49-F238E27FC236}">
                <a16:creationId xmlns:a16="http://schemas.microsoft.com/office/drawing/2014/main" id="{AC4F4D48-AD3F-4671-955C-9D0F52D13F48}"/>
              </a:ext>
            </a:extLst>
          </p:cNvPr>
          <p:cNvPicPr>
            <a:picLocks noChangeAspect="1"/>
          </p:cNvPicPr>
          <p:nvPr/>
        </p:nvPicPr>
        <p:blipFill>
          <a:blip r:embed="rId3"/>
          <a:stretch>
            <a:fillRect/>
          </a:stretch>
        </p:blipFill>
        <p:spPr>
          <a:xfrm>
            <a:off x="6096000" y="142042"/>
            <a:ext cx="4320557" cy="6107838"/>
          </a:xfrm>
          <a:prstGeom prst="rect">
            <a:avLst/>
          </a:prstGeom>
        </p:spPr>
      </p:pic>
      <p:pic>
        <p:nvPicPr>
          <p:cNvPr id="4" name="Bildobjekt 3">
            <a:extLst>
              <a:ext uri="{FF2B5EF4-FFF2-40B4-BE49-F238E27FC236}">
                <a16:creationId xmlns:a16="http://schemas.microsoft.com/office/drawing/2014/main" id="{2ABE6E55-936F-43E4-AB8D-5C9742794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2382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76DCB85-CE71-0FD3-D23C-72EFB8811736}"/>
              </a:ext>
            </a:extLst>
          </p:cNvPr>
          <p:cNvSpPr>
            <a:spLocks noGrp="1"/>
          </p:cNvSpPr>
          <p:nvPr>
            <p:ph type="title"/>
          </p:nvPr>
        </p:nvSpPr>
        <p:spPr/>
        <p:txBody>
          <a:bodyPr/>
          <a:lstStyle/>
          <a:p>
            <a:r>
              <a:rPr lang="sv-SE" sz="4000" dirty="0">
                <a:ea typeface="Calibri" panose="020F0502020204030204" pitchFamily="34" charset="0"/>
                <a:cs typeface="Times New Roman" panose="02020603050405020304" pitchFamily="18" charset="0"/>
              </a:rPr>
              <a:t>Del 2: Förändrade arbetssätt och uppföljning</a:t>
            </a:r>
            <a:endParaRPr lang="sv-SE" sz="4000" dirty="0"/>
          </a:p>
        </p:txBody>
      </p:sp>
      <p:sp>
        <p:nvSpPr>
          <p:cNvPr id="2" name="Platshållare för text 1">
            <a:extLst>
              <a:ext uri="{FF2B5EF4-FFF2-40B4-BE49-F238E27FC236}">
                <a16:creationId xmlns:a16="http://schemas.microsoft.com/office/drawing/2014/main" id="{EA1B6AA2-E171-4F5F-90CD-FE32E3502AD7}"/>
              </a:ext>
            </a:extLst>
          </p:cNvPr>
          <p:cNvSpPr>
            <a:spLocks noGrp="1"/>
          </p:cNvSpPr>
          <p:nvPr>
            <p:ph type="body" idx="1"/>
          </p:nvPr>
        </p:nvSpPr>
        <p:spPr/>
        <p:txBody>
          <a:bodyPr/>
          <a:lstStyle/>
          <a:p>
            <a:endParaRPr lang="sv-SE" dirty="0"/>
          </a:p>
        </p:txBody>
      </p:sp>
      <p:pic>
        <p:nvPicPr>
          <p:cNvPr id="5" name="Bildobjekt 4">
            <a:extLst>
              <a:ext uri="{FF2B5EF4-FFF2-40B4-BE49-F238E27FC236}">
                <a16:creationId xmlns:a16="http://schemas.microsoft.com/office/drawing/2014/main" id="{D64CB2D7-1581-4E35-B3C6-B0262553E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537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8C646E-0C18-0EC5-EAA4-A6F1BA5DE08E}"/>
              </a:ext>
            </a:extLst>
          </p:cNvPr>
          <p:cNvSpPr>
            <a:spLocks noGrp="1"/>
          </p:cNvSpPr>
          <p:nvPr>
            <p:ph type="title"/>
          </p:nvPr>
        </p:nvSpPr>
        <p:spPr>
          <a:xfrm>
            <a:off x="581474" y="2341266"/>
            <a:ext cx="10296753" cy="1428474"/>
          </a:xfrm>
        </p:spPr>
        <p:txBody>
          <a:bodyPr/>
          <a:lstStyle/>
          <a:p>
            <a:r>
              <a:rPr lang="sv-SE" sz="4000" dirty="0"/>
              <a:t>Länk till film:</a:t>
            </a:r>
            <a:br>
              <a:rPr lang="sv-SE" sz="4000"/>
            </a:br>
            <a:r>
              <a:rPr lang="sv-SE" sz="4000">
                <a:hlinkClick r:id="rId2"/>
              </a:rPr>
              <a:t>Förändrat </a:t>
            </a:r>
            <a:r>
              <a:rPr lang="sv-SE" sz="4000" dirty="0">
                <a:hlinkClick r:id="rId2"/>
              </a:rPr>
              <a:t>arbetssätt</a:t>
            </a:r>
            <a:br>
              <a:rPr lang="sv-SE" sz="2800" dirty="0"/>
            </a:br>
            <a:br>
              <a:rPr lang="sv-SE" sz="2800" dirty="0"/>
            </a:br>
            <a:br>
              <a:rPr lang="sv-SE" sz="4000" dirty="0"/>
            </a:br>
            <a:endParaRPr lang="sv-SE" sz="4000" dirty="0"/>
          </a:p>
        </p:txBody>
      </p:sp>
      <p:pic>
        <p:nvPicPr>
          <p:cNvPr id="3" name="Bildobjekt 2">
            <a:extLst>
              <a:ext uri="{FF2B5EF4-FFF2-40B4-BE49-F238E27FC236}">
                <a16:creationId xmlns:a16="http://schemas.microsoft.com/office/drawing/2014/main" id="{AC082F0E-AA10-415F-AE8C-EB53C4EB0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20098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16AF48-FEEF-EB9B-C528-E8F1C6FB5499}"/>
              </a:ext>
            </a:extLst>
          </p:cNvPr>
          <p:cNvSpPr>
            <a:spLocks noGrp="1"/>
          </p:cNvSpPr>
          <p:nvPr>
            <p:ph type="title"/>
          </p:nvPr>
        </p:nvSpPr>
        <p:spPr>
          <a:xfrm>
            <a:off x="664233" y="331596"/>
            <a:ext cx="10690404" cy="1326382"/>
          </a:xfrm>
        </p:spPr>
        <p:txBody>
          <a:bodyPr/>
          <a:lstStyle/>
          <a:p>
            <a:r>
              <a:rPr lang="sv-SE" sz="4000" dirty="0"/>
              <a:t>Förändrat arbetssätt i enskilda ärenden </a:t>
            </a:r>
          </a:p>
        </p:txBody>
      </p:sp>
      <p:sp>
        <p:nvSpPr>
          <p:cNvPr id="3" name="Platshållare för innehåll 2">
            <a:extLst>
              <a:ext uri="{FF2B5EF4-FFF2-40B4-BE49-F238E27FC236}">
                <a16:creationId xmlns:a16="http://schemas.microsoft.com/office/drawing/2014/main" id="{4BA226F5-668A-C7E9-A7C9-ADFE8D6989D9}"/>
              </a:ext>
            </a:extLst>
          </p:cNvPr>
          <p:cNvSpPr>
            <a:spLocks noGrp="1"/>
          </p:cNvSpPr>
          <p:nvPr>
            <p:ph idx="1"/>
          </p:nvPr>
        </p:nvSpPr>
        <p:spPr>
          <a:xfrm>
            <a:off x="664233" y="1253297"/>
            <a:ext cx="11142580" cy="5177648"/>
          </a:xfrm>
        </p:spPr>
        <p:txBody>
          <a:bodyPr/>
          <a:lstStyle/>
          <a:p>
            <a:pPr marL="0" lvl="0" indent="0">
              <a:buNone/>
            </a:pPr>
            <a:r>
              <a:rPr lang="sv-SE" sz="2000" dirty="0">
                <a:effectLst/>
                <a:ea typeface="Calibri" panose="020F0502020204030204" pitchFamily="34" charset="0"/>
                <a:cs typeface="Times New Roman" panose="02020603050405020304" pitchFamily="18" charset="0"/>
              </a:rPr>
              <a:t>”Jag skickar ut informationsbrev till familjerna där socialtjänstens utredningsprocess beskrivs och kontaktuppgifter framkommer” </a:t>
            </a:r>
          </a:p>
          <a:p>
            <a:pPr marL="0" lvl="0" indent="0">
              <a:buNone/>
            </a:pPr>
            <a:r>
              <a:rPr lang="sv-SE" sz="2000" dirty="0">
                <a:effectLst/>
                <a:ea typeface="Calibri" panose="020F0502020204030204" pitchFamily="34" charset="0"/>
                <a:cs typeface="Times New Roman" panose="02020603050405020304" pitchFamily="18" charset="0"/>
              </a:rPr>
              <a:t>”Jag försöker öka delaktighet genom att försäkra mig om att klienten har förstått vad som avhandlats på ett möte, exempelvis genom att boka in fler möten för att förtydliga något som känts oklart”</a:t>
            </a:r>
          </a:p>
          <a:p>
            <a:pPr marL="0" lvl="0" indent="0">
              <a:buNone/>
            </a:pPr>
            <a:r>
              <a:rPr lang="sv-SE" sz="2000" dirty="0">
                <a:effectLst/>
                <a:ea typeface="Calibri" panose="020F0502020204030204" pitchFamily="34" charset="0"/>
                <a:cs typeface="Times New Roman" panose="02020603050405020304" pitchFamily="18" charset="0"/>
              </a:rPr>
              <a:t>”Jag har en större uppmärksamhet kring om tolkbehov föreligger där det upplevs att det finns bristande kunskap om socialtjänstens arbete och roll” </a:t>
            </a:r>
          </a:p>
          <a:p>
            <a:pPr marL="0" indent="0">
              <a:buNone/>
            </a:pPr>
            <a:r>
              <a:rPr lang="sv-SE" sz="2000" dirty="0">
                <a:effectLst/>
                <a:ea typeface="Calibri" panose="020F0502020204030204" pitchFamily="34" charset="0"/>
                <a:cs typeface="Times New Roman" panose="02020603050405020304" pitchFamily="18" charset="0"/>
              </a:rPr>
              <a:t>”Jag försöker </a:t>
            </a:r>
            <a:r>
              <a:rPr lang="sv-SE" sz="2000" dirty="0">
                <a:ea typeface="Calibri" panose="020F0502020204030204" pitchFamily="34" charset="0"/>
                <a:cs typeface="Times New Roman" panose="02020603050405020304" pitchFamily="18" charset="0"/>
              </a:rPr>
              <a:t>vara medveten om mina egna föreställningar om kön </a:t>
            </a:r>
            <a:r>
              <a:rPr lang="sv-SE" sz="2000" dirty="0">
                <a:effectLst/>
                <a:ea typeface="Calibri" panose="020F0502020204030204" pitchFamily="34" charset="0"/>
                <a:cs typeface="Times New Roman" panose="02020603050405020304" pitchFamily="18" charset="0"/>
              </a:rPr>
              <a:t>i mötet med klienter”</a:t>
            </a:r>
          </a:p>
          <a:p>
            <a:pPr marL="0" indent="0">
              <a:buNone/>
            </a:pPr>
            <a:r>
              <a:rPr lang="sv-SE" sz="2000" dirty="0">
                <a:ea typeface="Calibri" panose="020F0502020204030204" pitchFamily="34" charset="0"/>
                <a:cs typeface="Times New Roman" panose="02020603050405020304" pitchFamily="18" charset="0"/>
              </a:rPr>
              <a:t>”Jag bokar en SIP eller konsultation innan ett barnsamtal för att klarlägga om barnet har behov av kommunikationsstöd” </a:t>
            </a:r>
          </a:p>
          <a:p>
            <a:pPr marL="0" lvl="0" indent="0">
              <a:buNone/>
            </a:pPr>
            <a:endParaRPr lang="sv-SE" sz="2000" dirty="0">
              <a:effectLst/>
              <a:ea typeface="Calibri" panose="020F0502020204030204" pitchFamily="34" charset="0"/>
              <a:cs typeface="Times New Roman" panose="02020603050405020304" pitchFamily="18" charset="0"/>
            </a:endParaRPr>
          </a:p>
          <a:p>
            <a:pPr marL="0" lvl="0" indent="0">
              <a:lnSpc>
                <a:spcPct val="150000"/>
              </a:lnSpc>
              <a:spcAft>
                <a:spcPts val="0"/>
              </a:spcAft>
              <a:buNone/>
            </a:pPr>
            <a:endParaRPr lang="sv-SE" sz="1600" i="1" dirty="0">
              <a:effectLst/>
              <a:ea typeface="Calibri" panose="020F0502020204030204" pitchFamily="34" charset="0"/>
              <a:cs typeface="Times New Roman" panose="02020603050405020304" pitchFamily="18" charset="0"/>
            </a:endParaRPr>
          </a:p>
          <a:p>
            <a:pPr marL="0" lvl="0" indent="0">
              <a:lnSpc>
                <a:spcPct val="150000"/>
              </a:lnSpc>
              <a:spcAft>
                <a:spcPts val="0"/>
              </a:spcAft>
              <a:buNone/>
            </a:pPr>
            <a:endParaRPr lang="sv-SE" sz="1600" i="1" dirty="0">
              <a:effectLst/>
              <a:ea typeface="Calibri" panose="020F0502020204030204" pitchFamily="34" charset="0"/>
              <a:cs typeface="Times New Roman" panose="02020603050405020304" pitchFamily="18" charset="0"/>
            </a:endParaRPr>
          </a:p>
          <a:p>
            <a:pPr marL="0" indent="0">
              <a:lnSpc>
                <a:spcPct val="150000"/>
              </a:lnSpc>
              <a:spcAft>
                <a:spcPts val="0"/>
              </a:spcAft>
              <a:buNone/>
            </a:pPr>
            <a:endParaRPr lang="sv-SE" sz="1600" i="1" dirty="0">
              <a:effectLst/>
              <a:ea typeface="Calibri" panose="020F0502020204030204" pitchFamily="34" charset="0"/>
              <a:cs typeface="Times New Roman" panose="02020603050405020304" pitchFamily="18" charset="0"/>
            </a:endParaRPr>
          </a:p>
          <a:p>
            <a:pPr marL="0" indent="0">
              <a:lnSpc>
                <a:spcPct val="150000"/>
              </a:lnSpc>
              <a:spcAft>
                <a:spcPts val="0"/>
              </a:spcAft>
              <a:buNone/>
            </a:pPr>
            <a:endParaRPr lang="sv-SE" sz="1600" i="1" dirty="0">
              <a:effectLst/>
              <a:ea typeface="Calibri" panose="020F0502020204030204" pitchFamily="34" charset="0"/>
              <a:cs typeface="Times New Roman" panose="02020603050405020304" pitchFamily="18" charset="0"/>
            </a:endParaRPr>
          </a:p>
          <a:p>
            <a:pPr marL="0" indent="0">
              <a:lnSpc>
                <a:spcPct val="150000"/>
              </a:lnSpc>
              <a:spcAft>
                <a:spcPts val="0"/>
              </a:spcAft>
              <a:buNone/>
            </a:pPr>
            <a:endParaRPr lang="sv-SE" sz="1600" i="1" dirty="0">
              <a:effectLst/>
              <a:ea typeface="Calibri" panose="020F0502020204030204" pitchFamily="34" charset="0"/>
              <a:cs typeface="Times New Roman" panose="02020603050405020304" pitchFamily="18" charset="0"/>
            </a:endParaRPr>
          </a:p>
          <a:p>
            <a:pPr marL="0" lvl="0" indent="0">
              <a:lnSpc>
                <a:spcPct val="150000"/>
              </a:lnSpc>
              <a:spcAft>
                <a:spcPts val="0"/>
              </a:spcAft>
              <a:buNone/>
            </a:pPr>
            <a:endParaRPr lang="sv-SE" sz="2000" i="1" dirty="0">
              <a:effectLst/>
              <a:ea typeface="Calibri" panose="020F0502020204030204" pitchFamily="34" charset="0"/>
              <a:cs typeface="Times New Roman" panose="02020603050405020304" pitchFamily="18" charset="0"/>
            </a:endParaRPr>
          </a:p>
          <a:p>
            <a:pPr marL="0" lvl="0" indent="0">
              <a:lnSpc>
                <a:spcPct val="107000"/>
              </a:lnSpc>
              <a:buNone/>
            </a:pPr>
            <a:endParaRPr lang="sv-SE" sz="2000" dirty="0">
              <a:effectLst/>
              <a:ea typeface="Calibri" panose="020F050202020403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9C30120F-9E09-4F82-8386-3A0A92EC0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92363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BA226F5-668A-C7E9-A7C9-ADFE8D6989D9}"/>
              </a:ext>
            </a:extLst>
          </p:cNvPr>
          <p:cNvSpPr>
            <a:spLocks noGrp="1"/>
          </p:cNvSpPr>
          <p:nvPr>
            <p:ph idx="1"/>
          </p:nvPr>
        </p:nvSpPr>
        <p:spPr>
          <a:xfrm>
            <a:off x="512467" y="543812"/>
            <a:ext cx="11535506" cy="6314188"/>
          </a:xfrm>
        </p:spPr>
        <p:txBody>
          <a:bodyPr/>
          <a:lstStyle/>
          <a:p>
            <a:pPr marL="0" lvl="0" indent="0">
              <a:buNone/>
            </a:pPr>
            <a:r>
              <a:rPr lang="sv-SE" sz="2000" dirty="0">
                <a:ea typeface="Calibri" panose="020F0502020204030204" pitchFamily="34" charset="0"/>
                <a:cs typeface="Times New Roman" panose="02020603050405020304" pitchFamily="18" charset="0"/>
              </a:rPr>
              <a:t>”J</a:t>
            </a:r>
            <a:r>
              <a:rPr lang="sv-SE" sz="2000" dirty="0">
                <a:effectLst/>
                <a:ea typeface="Calibri" panose="020F0502020204030204" pitchFamily="34" charset="0"/>
                <a:cs typeface="Times New Roman" panose="02020603050405020304" pitchFamily="18" charset="0"/>
              </a:rPr>
              <a:t>ag har en större medvetenhet kring problematiken och risken för felaktiga bedömningar har lett till att jag ställer samma frågor till alla, oavsett kön eller bakgrund”</a:t>
            </a:r>
          </a:p>
          <a:p>
            <a:pPr marL="0" indent="0">
              <a:buNone/>
            </a:pPr>
            <a:r>
              <a:rPr lang="sv-SE" sz="2000" dirty="0">
                <a:effectLst/>
                <a:ea typeface="Calibri" panose="020F0502020204030204" pitchFamily="34" charset="0"/>
                <a:cs typeface="Times New Roman" panose="02020603050405020304" pitchFamily="18" charset="0"/>
              </a:rPr>
              <a:t>”Jag uppmärksammar hur olika riskfaktorer påverkar olika kön” </a:t>
            </a:r>
          </a:p>
          <a:p>
            <a:pPr marL="0" indent="0">
              <a:buNone/>
            </a:pPr>
            <a:r>
              <a:rPr lang="sv-SE" sz="2000" dirty="0">
                <a:effectLst/>
                <a:ea typeface="Calibri" panose="020F0502020204030204" pitchFamily="34" charset="0"/>
                <a:cs typeface="Times New Roman" panose="02020603050405020304" pitchFamily="18" charset="0"/>
              </a:rPr>
              <a:t>”Jag ställer frågor till pojkar och män som skapar förutsättningar att bryta maskulinitetsnormen så att de vågar visa sig sårbara”</a:t>
            </a:r>
          </a:p>
          <a:p>
            <a:pPr marL="0" lvl="0" indent="0">
              <a:buNone/>
            </a:pPr>
            <a:r>
              <a:rPr lang="sv-SE" sz="2000" dirty="0">
                <a:effectLst/>
                <a:ea typeface="Calibri" panose="020F0502020204030204" pitchFamily="34" charset="0"/>
                <a:cs typeface="Times New Roman" panose="02020603050405020304" pitchFamily="18" charset="0"/>
              </a:rPr>
              <a:t>”Jag har en ökad transparens kring vilka frågeställningar som socialtjänsten anser är viktiga att få svar på</a:t>
            </a:r>
            <a:r>
              <a:rPr lang="sv-SE" sz="2000" dirty="0">
                <a:ea typeface="Calibri" panose="020F0502020204030204" pitchFamily="34" charset="0"/>
                <a:cs typeface="Times New Roman" panose="02020603050405020304" pitchFamily="18" charset="0"/>
              </a:rPr>
              <a:t>”</a:t>
            </a:r>
          </a:p>
          <a:p>
            <a:pPr marL="0" indent="0">
              <a:buNone/>
            </a:pPr>
            <a:r>
              <a:rPr lang="sv-SE" sz="2000" dirty="0">
                <a:effectLst/>
                <a:ea typeface="Calibri" panose="020F0502020204030204" pitchFamily="34" charset="0"/>
                <a:cs typeface="Times New Roman" panose="02020603050405020304" pitchFamily="18" charset="0"/>
              </a:rPr>
              <a:t>”Jag har en större förberedelse inför, och ökad anpassning av stödmaterial och metoder i samtal, för att öka delaktigheten, men också en anpassning till var samtal genomförs”</a:t>
            </a:r>
          </a:p>
          <a:p>
            <a:pPr marL="0" lvl="0" indent="0">
              <a:buNone/>
            </a:pPr>
            <a:r>
              <a:rPr lang="sv-SE" sz="2000" dirty="0">
                <a:ea typeface="Calibri" panose="020F0502020204030204" pitchFamily="34" charset="0"/>
                <a:cs typeface="Times New Roman" panose="02020603050405020304" pitchFamily="18" charset="0"/>
              </a:rPr>
              <a:t>”</a:t>
            </a:r>
            <a:r>
              <a:rPr lang="sv-SE" sz="2000" dirty="0">
                <a:effectLst/>
                <a:ea typeface="Calibri" panose="020F0502020204030204" pitchFamily="34" charset="0"/>
                <a:cs typeface="Times New Roman" panose="02020603050405020304" pitchFamily="18" charset="0"/>
              </a:rPr>
              <a:t>Jag bokar fler möten med familjer med större motstånd att ta emot stöd från socialtjänsten”</a:t>
            </a:r>
          </a:p>
          <a:p>
            <a:pPr marL="0" lvl="0" indent="0">
              <a:buNone/>
            </a:pPr>
            <a:r>
              <a:rPr lang="sv-SE" sz="2000" dirty="0">
                <a:effectLst/>
                <a:ea typeface="Calibri" panose="020F0502020204030204" pitchFamily="34" charset="0"/>
                <a:cs typeface="Times New Roman" panose="02020603050405020304" pitchFamily="18" charset="0"/>
              </a:rPr>
              <a:t>”Jag använder bedömningsinstrumentet FREDA – </a:t>
            </a:r>
            <a:r>
              <a:rPr lang="sv-SE" sz="2000" dirty="0" err="1">
                <a:effectLst/>
                <a:ea typeface="Calibri" panose="020F0502020204030204" pitchFamily="34" charset="0"/>
                <a:cs typeface="Times New Roman" panose="02020603050405020304" pitchFamily="18" charset="0"/>
              </a:rPr>
              <a:t>kortfrågor</a:t>
            </a:r>
            <a:r>
              <a:rPr lang="sv-SE" sz="2000" dirty="0">
                <a:effectLst/>
                <a:ea typeface="Calibri" panose="020F0502020204030204" pitchFamily="34" charset="0"/>
                <a:cs typeface="Times New Roman" panose="02020603050405020304" pitchFamily="18" charset="0"/>
              </a:rPr>
              <a:t> oavsett kön”</a:t>
            </a:r>
          </a:p>
          <a:p>
            <a:pPr marL="0" lvl="0" indent="0">
              <a:lnSpc>
                <a:spcPct val="150000"/>
              </a:lnSpc>
              <a:spcAft>
                <a:spcPts val="0"/>
              </a:spcAft>
              <a:buNone/>
            </a:pPr>
            <a:endParaRPr lang="sv-SE" sz="1600" i="1" dirty="0">
              <a:effectLst/>
              <a:ea typeface="Calibri" panose="020F0502020204030204" pitchFamily="34" charset="0"/>
              <a:cs typeface="Times New Roman" panose="02020603050405020304" pitchFamily="18" charset="0"/>
            </a:endParaRPr>
          </a:p>
          <a:p>
            <a:pPr marL="0" indent="0">
              <a:lnSpc>
                <a:spcPct val="150000"/>
              </a:lnSpc>
              <a:spcAft>
                <a:spcPts val="0"/>
              </a:spcAft>
              <a:buNone/>
            </a:pPr>
            <a:endParaRPr lang="sv-SE" sz="1600" i="1" dirty="0">
              <a:effectLst/>
              <a:ea typeface="Calibri" panose="020F0502020204030204" pitchFamily="34" charset="0"/>
              <a:cs typeface="Times New Roman" panose="02020603050405020304" pitchFamily="18" charset="0"/>
            </a:endParaRPr>
          </a:p>
          <a:p>
            <a:pPr marL="0" indent="0">
              <a:lnSpc>
                <a:spcPct val="150000"/>
              </a:lnSpc>
              <a:spcAft>
                <a:spcPts val="0"/>
              </a:spcAft>
              <a:buNone/>
            </a:pPr>
            <a:endParaRPr lang="sv-SE" sz="2000" i="1" dirty="0">
              <a:effectLst/>
              <a:ea typeface="Calibri" panose="020F0502020204030204" pitchFamily="34" charset="0"/>
              <a:cs typeface="Times New Roman" panose="02020603050405020304" pitchFamily="18" charset="0"/>
            </a:endParaRPr>
          </a:p>
          <a:p>
            <a:pPr marL="0" indent="0">
              <a:lnSpc>
                <a:spcPct val="150000"/>
              </a:lnSpc>
              <a:spcAft>
                <a:spcPts val="0"/>
              </a:spcAft>
              <a:buNone/>
            </a:pPr>
            <a:endParaRPr lang="sv-SE" sz="2000" i="1" dirty="0">
              <a:effectLst/>
              <a:ea typeface="Calibri" panose="020F0502020204030204" pitchFamily="34" charset="0"/>
              <a:cs typeface="Times New Roman" panose="02020603050405020304" pitchFamily="18" charset="0"/>
            </a:endParaRPr>
          </a:p>
          <a:p>
            <a:pPr marL="0" indent="0">
              <a:lnSpc>
                <a:spcPct val="107000"/>
              </a:lnSpc>
              <a:buNone/>
            </a:pPr>
            <a:endParaRPr lang="sv-SE" sz="2000" i="1" dirty="0">
              <a:effectLst/>
              <a:ea typeface="Calibri" panose="020F0502020204030204" pitchFamily="34" charset="0"/>
              <a:cs typeface="Times New Roman" panose="02020603050405020304" pitchFamily="18" charset="0"/>
            </a:endParaRPr>
          </a:p>
          <a:p>
            <a:pPr marL="0" lvl="0" indent="0">
              <a:lnSpc>
                <a:spcPct val="107000"/>
              </a:lnSpc>
              <a:buNone/>
            </a:pPr>
            <a:endParaRPr lang="sv-SE" sz="2000" i="1" dirty="0">
              <a:effectLst/>
              <a:ea typeface="Calibri" panose="020F0502020204030204" pitchFamily="34"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802B63D1-8733-4ADC-8865-0059DDAFB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12704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BA226F5-668A-C7E9-A7C9-ADFE8D6989D9}"/>
              </a:ext>
            </a:extLst>
          </p:cNvPr>
          <p:cNvSpPr>
            <a:spLocks noGrp="1"/>
          </p:cNvSpPr>
          <p:nvPr>
            <p:ph idx="1"/>
          </p:nvPr>
        </p:nvSpPr>
        <p:spPr>
          <a:xfrm>
            <a:off x="351692" y="472274"/>
            <a:ext cx="10892415" cy="6163462"/>
          </a:xfrm>
        </p:spPr>
        <p:txBody>
          <a:bodyPr/>
          <a:lstStyle/>
          <a:p>
            <a:pPr marL="0" indent="0">
              <a:buNone/>
            </a:pPr>
            <a:r>
              <a:rPr lang="sv-SE" sz="2000" dirty="0">
                <a:effectLst/>
                <a:ea typeface="Calibri" panose="020F0502020204030204" pitchFamily="34" charset="0"/>
                <a:cs typeface="Times New Roman" panose="02020603050405020304" pitchFamily="18" charset="0"/>
              </a:rPr>
              <a:t>”Jag ger den inledande informationen om utredningens genomförande och process på samma sätt till alla – även barn”</a:t>
            </a:r>
          </a:p>
          <a:p>
            <a:pPr marL="0" lvl="0" indent="0">
              <a:buNone/>
            </a:pPr>
            <a:r>
              <a:rPr lang="sv-SE" sz="2000" dirty="0">
                <a:effectLst/>
                <a:ea typeface="Calibri" panose="020F0502020204030204" pitchFamily="34" charset="0"/>
                <a:cs typeface="Times New Roman" panose="02020603050405020304" pitchFamily="18" charset="0"/>
              </a:rPr>
              <a:t>”Jag beviljar insats tidigt i utredningsprocessen – för att tillvarata motivationsfönster” </a:t>
            </a:r>
          </a:p>
          <a:p>
            <a:pPr marL="0" lvl="0" indent="0">
              <a:buNone/>
            </a:pPr>
            <a:r>
              <a:rPr lang="sv-SE" sz="2000" dirty="0">
                <a:ea typeface="Calibri" panose="020F0502020204030204" pitchFamily="34" charset="0"/>
                <a:cs typeface="Times New Roman" panose="02020603050405020304" pitchFamily="18" charset="0"/>
              </a:rPr>
              <a:t>”</a:t>
            </a:r>
            <a:r>
              <a:rPr lang="sv-SE" sz="2000" dirty="0">
                <a:effectLst/>
                <a:ea typeface="Calibri" panose="020F0502020204030204" pitchFamily="34" charset="0"/>
                <a:cs typeface="Times New Roman" panose="02020603050405020304" pitchFamily="18" charset="0"/>
              </a:rPr>
              <a:t>Jag använder mig av </a:t>
            </a:r>
            <a:r>
              <a:rPr lang="sv-SE" sz="2000" dirty="0" err="1">
                <a:effectLst/>
                <a:ea typeface="Calibri" panose="020F0502020204030204" pitchFamily="34" charset="0"/>
                <a:cs typeface="Times New Roman" panose="02020603050405020304" pitchFamily="18" charset="0"/>
              </a:rPr>
              <a:t>bildstöd</a:t>
            </a:r>
            <a:r>
              <a:rPr lang="sv-SE" sz="2000" dirty="0">
                <a:effectLst/>
                <a:ea typeface="Calibri" panose="020F0502020204030204" pitchFamily="34" charset="0"/>
                <a:cs typeface="Times New Roman" panose="02020603050405020304" pitchFamily="18" charset="0"/>
              </a:rPr>
              <a:t> när behov finns” </a:t>
            </a:r>
          </a:p>
          <a:p>
            <a:pPr marL="0" lvl="0" indent="0">
              <a:buNone/>
            </a:pPr>
            <a:r>
              <a:rPr lang="sv-SE" sz="2000" dirty="0">
                <a:effectLst/>
                <a:ea typeface="Calibri" panose="020F0502020204030204" pitchFamily="34" charset="0"/>
                <a:cs typeface="Times New Roman" panose="02020603050405020304" pitchFamily="18" charset="0"/>
              </a:rPr>
              <a:t>”Jag använder screeningformulär som SEXIT gällande sex, preventivmedel och våldsutsatthet oavsett kön</a:t>
            </a:r>
            <a:r>
              <a:rPr lang="sv-SE" sz="2000" dirty="0">
                <a:ea typeface="Calibri" panose="020F0502020204030204" pitchFamily="34" charset="0"/>
                <a:cs typeface="Times New Roman" panose="02020603050405020304" pitchFamily="18" charset="0"/>
              </a:rPr>
              <a:t>”</a:t>
            </a:r>
          </a:p>
          <a:p>
            <a:pPr marL="0" lvl="0" indent="0">
              <a:buNone/>
            </a:pPr>
            <a:r>
              <a:rPr lang="sv-SE" sz="2000" dirty="0">
                <a:ea typeface="Calibri" panose="020F0502020204030204" pitchFamily="34" charset="0"/>
                <a:cs typeface="Times New Roman" panose="02020603050405020304" pitchFamily="18" charset="0"/>
              </a:rPr>
              <a:t>”</a:t>
            </a:r>
            <a:r>
              <a:rPr lang="sv-SE" sz="2000" dirty="0">
                <a:effectLst/>
                <a:ea typeface="Calibri" panose="020F0502020204030204" pitchFamily="34" charset="0"/>
                <a:cs typeface="Times New Roman" panose="02020603050405020304" pitchFamily="18" charset="0"/>
              </a:rPr>
              <a:t>Jag har liknande samtal om mål med insatsen på uppföljningsmöten oavsett kön” </a:t>
            </a:r>
          </a:p>
          <a:p>
            <a:pPr marL="0" indent="0">
              <a:buNone/>
            </a:pPr>
            <a:r>
              <a:rPr lang="sv-SE" sz="2000" dirty="0">
                <a:effectLst/>
                <a:ea typeface="Calibri" panose="020F0502020204030204" pitchFamily="34" charset="0"/>
                <a:cs typeface="Times New Roman" panose="02020603050405020304" pitchFamily="18" charset="0"/>
              </a:rPr>
              <a:t>”Jag förbereder specifika frågeställningar utifrån problematik i uppföljning av insatser”</a:t>
            </a:r>
          </a:p>
          <a:p>
            <a:pPr marL="0" indent="0">
              <a:buNone/>
            </a:pPr>
            <a:r>
              <a:rPr lang="sv-SE" sz="2000" dirty="0">
                <a:ea typeface="Calibri" panose="020F0502020204030204" pitchFamily="34" charset="0"/>
                <a:cs typeface="Times New Roman" panose="02020603050405020304" pitchFamily="18" charset="0"/>
              </a:rPr>
              <a:t>”</a:t>
            </a:r>
            <a:r>
              <a:rPr lang="sv-SE" sz="2000" dirty="0">
                <a:effectLst/>
                <a:ea typeface="Calibri" panose="020F0502020204030204" pitchFamily="34" charset="0"/>
                <a:cs typeface="Times New Roman" panose="02020603050405020304" pitchFamily="18" charset="0"/>
              </a:rPr>
              <a:t>Jag har en individuell process med att observera mitt eget tänkande, reflektera och jämföra”</a:t>
            </a:r>
          </a:p>
          <a:p>
            <a:pPr marL="0" indent="0">
              <a:buNone/>
            </a:pPr>
            <a:r>
              <a:rPr lang="sv-SE" sz="2000" dirty="0">
                <a:effectLst/>
                <a:ea typeface="Calibri" panose="020F0502020204030204" pitchFamily="34" charset="0"/>
                <a:cs typeface="Times New Roman" panose="02020603050405020304" pitchFamily="18" charset="0"/>
              </a:rPr>
              <a:t>”Jag använder modellen och har den framme på skrivbordet för påminnelse</a:t>
            </a:r>
            <a:r>
              <a:rPr lang="sv-SE" sz="2000" dirty="0">
                <a:ea typeface="Calibri" panose="020F0502020204030204" pitchFamily="34" charset="0"/>
                <a:cs typeface="Times New Roman" panose="02020603050405020304" pitchFamily="18" charset="0"/>
              </a:rPr>
              <a:t>”</a:t>
            </a:r>
            <a:endParaRPr lang="sv-SE" sz="2000" dirty="0">
              <a:effectLst/>
              <a:ea typeface="Calibri" panose="020F0502020204030204" pitchFamily="34" charset="0"/>
              <a:cs typeface="Times New Roman" panose="02020603050405020304" pitchFamily="18" charset="0"/>
            </a:endParaRPr>
          </a:p>
          <a:p>
            <a:pPr marL="0" lvl="0" indent="0">
              <a:lnSpc>
                <a:spcPct val="107000"/>
              </a:lnSpc>
              <a:buNone/>
            </a:pPr>
            <a:endParaRPr lang="sv-SE" sz="2000" dirty="0">
              <a:effectLst/>
              <a:ea typeface="Calibri" panose="020F0502020204030204" pitchFamily="34" charset="0"/>
              <a:cs typeface="Times New Roman" panose="02020603050405020304" pitchFamily="18" charset="0"/>
            </a:endParaRPr>
          </a:p>
          <a:p>
            <a:pPr marL="0" lvl="0" indent="0">
              <a:lnSpc>
                <a:spcPct val="107000"/>
              </a:lnSpc>
              <a:buNone/>
            </a:pPr>
            <a:endParaRPr lang="sv-SE" sz="2000" dirty="0">
              <a:effectLst/>
              <a:ea typeface="Calibri" panose="020F050202020403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6F3179C2-438C-4593-B634-D468F0C12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76135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F02288-6314-4E2B-F2A7-1A069ABF4E37}"/>
              </a:ext>
            </a:extLst>
          </p:cNvPr>
          <p:cNvSpPr>
            <a:spLocks noGrp="1"/>
          </p:cNvSpPr>
          <p:nvPr>
            <p:ph type="title"/>
          </p:nvPr>
        </p:nvSpPr>
        <p:spPr>
          <a:xfrm>
            <a:off x="825006" y="422426"/>
            <a:ext cx="9609825" cy="1231392"/>
          </a:xfrm>
        </p:spPr>
        <p:txBody>
          <a:bodyPr/>
          <a:lstStyle/>
          <a:p>
            <a:r>
              <a:rPr lang="sv-SE" sz="4000" dirty="0"/>
              <a:t>Arbetsgruppens förändringar  </a:t>
            </a:r>
          </a:p>
        </p:txBody>
      </p:sp>
      <p:sp>
        <p:nvSpPr>
          <p:cNvPr id="3" name="Platshållare för innehåll 2">
            <a:extLst>
              <a:ext uri="{FF2B5EF4-FFF2-40B4-BE49-F238E27FC236}">
                <a16:creationId xmlns:a16="http://schemas.microsoft.com/office/drawing/2014/main" id="{F599BEEC-178C-6C1E-4DF1-1E8F98C0C29F}"/>
              </a:ext>
            </a:extLst>
          </p:cNvPr>
          <p:cNvSpPr>
            <a:spLocks noGrp="1"/>
          </p:cNvSpPr>
          <p:nvPr>
            <p:ph idx="1"/>
          </p:nvPr>
        </p:nvSpPr>
        <p:spPr>
          <a:xfrm>
            <a:off x="703385" y="1306286"/>
            <a:ext cx="10570866" cy="4702628"/>
          </a:xfrm>
        </p:spPr>
        <p:txBody>
          <a:bodyPr>
            <a:normAutofit/>
          </a:bodyPr>
          <a:lstStyle/>
          <a:p>
            <a:pPr marL="0" lvl="0" indent="0">
              <a:buNone/>
            </a:pPr>
            <a:r>
              <a:rPr lang="sv-SE" sz="2000" dirty="0">
                <a:effectLst/>
                <a:ea typeface="Calibri" panose="020F0502020204030204" pitchFamily="34" charset="0"/>
                <a:cs typeface="Times New Roman" panose="02020603050405020304" pitchFamily="18" charset="0"/>
              </a:rPr>
              <a:t>”Vi ställer frågor på interna team-möten och samråd om hur agerandet hade varit om det exempelvis hade varit en etnisk svensk familj som var aktuell utifrån samma problematik”</a:t>
            </a:r>
          </a:p>
          <a:p>
            <a:pPr marL="0" lvl="0" indent="0">
              <a:buNone/>
            </a:pPr>
            <a:r>
              <a:rPr lang="sv-SE" sz="2000" dirty="0">
                <a:effectLst/>
                <a:ea typeface="Calibri" panose="020F0502020204030204" pitchFamily="34" charset="0"/>
                <a:cs typeface="Times New Roman" panose="02020603050405020304" pitchFamily="18" charset="0"/>
              </a:rPr>
              <a:t>”Vi påminner varandra på interna team-möten och i andra sammanhang om vi ser omotiverade skillnader i bedömning utifrån kön eller härkomst”</a:t>
            </a:r>
          </a:p>
          <a:p>
            <a:pPr marL="0" indent="0">
              <a:buNone/>
            </a:pPr>
            <a:r>
              <a:rPr lang="sv-SE" sz="2000" dirty="0">
                <a:effectLst/>
                <a:ea typeface="Calibri" panose="020F0502020204030204" pitchFamily="34" charset="0"/>
                <a:cs typeface="Times New Roman" panose="02020603050405020304" pitchFamily="18" charset="0"/>
              </a:rPr>
              <a:t>”Vi lyfter och problematiserar på APT” </a:t>
            </a:r>
          </a:p>
          <a:p>
            <a:pPr marL="0" lvl="0" indent="0">
              <a:buNone/>
            </a:pPr>
            <a:r>
              <a:rPr lang="sv-SE" sz="2000" dirty="0">
                <a:ea typeface="Calibri" panose="020F0502020204030204" pitchFamily="34" charset="0"/>
                <a:cs typeface="Times New Roman" panose="02020603050405020304" pitchFamily="18" charset="0"/>
              </a:rPr>
              <a:t>”</a:t>
            </a:r>
            <a:r>
              <a:rPr lang="sv-SE" sz="2000" dirty="0">
                <a:effectLst/>
                <a:ea typeface="Calibri" panose="020F0502020204030204" pitchFamily="34" charset="0"/>
                <a:cs typeface="Times New Roman" panose="02020603050405020304" pitchFamily="18" charset="0"/>
              </a:rPr>
              <a:t>Vi har informerat om projektet och alla handläggare inom barn och ungdom har fått tillgång till materialet. Detta har även diskuterats på samråd och i olika ärenden</a:t>
            </a:r>
            <a:r>
              <a:rPr lang="sv-SE" sz="2000" dirty="0">
                <a:ea typeface="Calibri" panose="020F0502020204030204" pitchFamily="34" charset="0"/>
                <a:cs typeface="Times New Roman" panose="02020603050405020304" pitchFamily="18" charset="0"/>
              </a:rPr>
              <a:t>”</a:t>
            </a:r>
            <a:endParaRPr lang="sv-SE" sz="2000" dirty="0">
              <a:effectLst/>
              <a:ea typeface="Calibri" panose="020F0502020204030204" pitchFamily="34" charset="0"/>
              <a:cs typeface="Times New Roman" panose="02020603050405020304" pitchFamily="18" charset="0"/>
            </a:endParaRPr>
          </a:p>
          <a:p>
            <a:pPr marL="0" lvl="0" indent="0">
              <a:buNone/>
            </a:pPr>
            <a:r>
              <a:rPr lang="sv-SE" sz="2000" dirty="0">
                <a:effectLst/>
                <a:ea typeface="Calibri" panose="020F0502020204030204" pitchFamily="34" charset="0"/>
                <a:cs typeface="Times New Roman" panose="02020603050405020304" pitchFamily="18" charset="0"/>
              </a:rPr>
              <a:t>”Vi planerar att ha med detta i kontinuerliga ärendegenomgångar för att uppmärksamma</a:t>
            </a:r>
            <a:r>
              <a:rPr lang="sv-SE" sz="2000" dirty="0">
                <a:ea typeface="Calibri" panose="020F0502020204030204" pitchFamily="34" charset="0"/>
                <a:cs typeface="Times New Roman" panose="02020603050405020304" pitchFamily="18" charset="0"/>
              </a:rPr>
              <a:t>”</a:t>
            </a:r>
          </a:p>
          <a:p>
            <a:pPr marL="0" indent="0">
              <a:buNone/>
            </a:pPr>
            <a:r>
              <a:rPr lang="sv-SE" sz="2000" dirty="0">
                <a:effectLst/>
                <a:ea typeface="Calibri" panose="020F0502020204030204" pitchFamily="34" charset="0"/>
                <a:cs typeface="Times New Roman" panose="02020603050405020304" pitchFamily="18" charset="0"/>
              </a:rPr>
              <a:t>”Vi kommer eventuellt att ta med information kring detta i introplan för nyanställda”</a:t>
            </a:r>
          </a:p>
          <a:p>
            <a:pPr marL="0" indent="0">
              <a:buNone/>
            </a:pPr>
            <a:r>
              <a:rPr lang="sv-SE" sz="2000" dirty="0">
                <a:effectLst/>
                <a:ea typeface="Calibri" panose="020F0502020204030204" pitchFamily="34" charset="0"/>
                <a:cs typeface="Times New Roman" panose="02020603050405020304" pitchFamily="18" charset="0"/>
              </a:rPr>
              <a:t>”Vi har skapat frågor i arbetsgruppen för att medvetandegöra problematiken mot en mer jämlik och jämställd socialtjänst</a:t>
            </a:r>
            <a:r>
              <a:rPr lang="sv-SE" sz="2000" dirty="0">
                <a:ea typeface="Calibri" panose="020F0502020204030204" pitchFamily="34" charset="0"/>
                <a:cs typeface="Times New Roman" panose="02020603050405020304" pitchFamily="18" charset="0"/>
              </a:rPr>
              <a:t>”</a:t>
            </a:r>
            <a:endParaRPr lang="sv-SE" sz="2000" dirty="0">
              <a:effectLst/>
              <a:ea typeface="Calibri" panose="020F0502020204030204" pitchFamily="34" charset="0"/>
              <a:cs typeface="Times New Roman" panose="02020603050405020304" pitchFamily="18" charset="0"/>
            </a:endParaRPr>
          </a:p>
          <a:p>
            <a:pPr marL="0" indent="0">
              <a:buNone/>
            </a:pPr>
            <a:endParaRPr lang="sv-SE" sz="2000" dirty="0">
              <a:effectLst/>
              <a:ea typeface="Calibri" panose="020F0502020204030204" pitchFamily="34" charset="0"/>
              <a:cs typeface="Times New Roman" panose="02020603050405020304" pitchFamily="18" charset="0"/>
            </a:endParaRPr>
          </a:p>
          <a:p>
            <a:pPr marL="0" lvl="0" indent="0">
              <a:lnSpc>
                <a:spcPct val="107000"/>
              </a:lnSpc>
              <a:buNone/>
            </a:pPr>
            <a:endParaRPr lang="sv-SE" sz="1700" i="1" dirty="0">
              <a:effectLst/>
              <a:ea typeface="Calibri" panose="020F0502020204030204" pitchFamily="34" charset="0"/>
              <a:cs typeface="Times New Roman" panose="02020603050405020304" pitchFamily="18" charset="0"/>
            </a:endParaRPr>
          </a:p>
          <a:p>
            <a:pPr marL="0" lvl="0" indent="0">
              <a:lnSpc>
                <a:spcPct val="107000"/>
              </a:lnSpc>
              <a:buNone/>
            </a:pPr>
            <a:endParaRPr lang="sv-SE" sz="1700" i="1" dirty="0">
              <a:effectLst/>
              <a:ea typeface="Calibri" panose="020F0502020204030204" pitchFamily="34"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AB4BD472-CC01-49B1-9311-2E3EF0546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820774104"/>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DFFF8-5A1D-4CFD-B976-963A17018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DF193E-878D-4275-B13F-FF8B00D19F8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52C8A4A-7A9E-44B0-94E2-F6F4B5981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278</TotalTime>
  <Words>1096</Words>
  <Application>Microsoft Office PowerPoint</Application>
  <PresentationFormat>Bredbild</PresentationFormat>
  <Paragraphs>88</Paragraphs>
  <Slides>15</Slides>
  <Notes>1</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15</vt:i4>
      </vt:variant>
    </vt:vector>
  </HeadingPairs>
  <TitlesOfParts>
    <vt:vector size="24" baseType="lpstr">
      <vt:lpstr>Arial</vt:lpstr>
      <vt:lpstr>Calibri</vt:lpstr>
      <vt:lpstr>Symbol</vt:lpstr>
      <vt:lpstr>SKL PPT Gul</vt:lpstr>
      <vt:lpstr>SKL PPT Röd</vt:lpstr>
      <vt:lpstr>Inledningsbilder</vt:lpstr>
      <vt:lpstr>SKL PPT Mörk</vt:lpstr>
      <vt:lpstr>SKL PPT Svart</vt:lpstr>
      <vt:lpstr>SKL PPT Vit</vt:lpstr>
      <vt:lpstr>Metodträff 3 Att förändra arbetssätt  och följa upp</vt:lpstr>
      <vt:lpstr>Del 1: Återkoppling och reflektion </vt:lpstr>
      <vt:lpstr>PowerPoint-presentation</vt:lpstr>
      <vt:lpstr>Del 2: Förändrade arbetssätt och uppföljning</vt:lpstr>
      <vt:lpstr>Länk till film: Förändrat arbetssätt   </vt:lpstr>
      <vt:lpstr>Förändrat arbetssätt i enskilda ärenden </vt:lpstr>
      <vt:lpstr>PowerPoint-presentation</vt:lpstr>
      <vt:lpstr>PowerPoint-presentation</vt:lpstr>
      <vt:lpstr>Arbetsgruppens förändringar  </vt:lpstr>
      <vt:lpstr>PowerPoint-presentation</vt:lpstr>
      <vt:lpstr>PowerPoint-presentation</vt:lpstr>
      <vt:lpstr>Reflektion och diskussion </vt:lpstr>
      <vt:lpstr>Exempelbank</vt:lpstr>
      <vt:lpstr>PowerPoint-presentation</vt:lpstr>
      <vt:lpstr>Lycka till med ert arbete!  Kontakt om materialet: birgitta.persdotter@kau.se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Forsbrand Malin</dc:creator>
  <cp:lastModifiedBy>Berglund Karin</cp:lastModifiedBy>
  <cp:revision>77</cp:revision>
  <dcterms:created xsi:type="dcterms:W3CDTF">2023-11-07T12:27:10Z</dcterms:created>
  <dcterms:modified xsi:type="dcterms:W3CDTF">2024-02-01T14:06:49Z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