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7" r:id="rId5"/>
    <p:sldMasterId id="2147483682" r:id="rId6"/>
    <p:sldMasterId id="2147483727" r:id="rId7"/>
    <p:sldMasterId id="2147483737" r:id="rId8"/>
    <p:sldMasterId id="2147483747" r:id="rId9"/>
  </p:sldMasterIdLst>
  <p:sldIdLst>
    <p:sldId id="295" r:id="rId10"/>
    <p:sldId id="261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4" r:id="rId3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6826610129150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1745252853797888"/>
          <c:y val="0.2192647539151811"/>
          <c:w val="0.31826693109745324"/>
          <c:h val="0.598242445649907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Förlossningsenhet A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BAE1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D3-4791-B26D-4DC44DC240C0}"/>
              </c:ext>
            </c:extLst>
          </c:dPt>
          <c:dPt>
            <c:idx val="1"/>
            <c:bubble3D val="0"/>
            <c:spPr>
              <a:solidFill>
                <a:srgbClr val="DEF1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D3-4791-B26D-4DC44DC240C0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D3-4791-B26D-4DC44DC240C0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D3-4791-B26D-4DC44DC240C0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D3-4791-B26D-4DC44DC240C0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D3-4791-B26D-4DC44DC240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5 "Ja, helt och hållet" 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"Nej, inte alls"</c:v>
                </c:pt>
                <c:pt idx="5">
                  <c:v>Kan/vill ej svara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0.41</c:v>
                </c:pt>
                <c:pt idx="1">
                  <c:v>0.2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0.08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5D3-4791-B26D-4DC44DC240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992817348475542"/>
          <c:y val="0.26753604748757431"/>
          <c:w val="0.43630333614781941"/>
          <c:h val="0.55879288370975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771204365737806"/>
          <c:y val="1.8750185285714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42972918615058175"/>
          <c:y val="0.18223171965068602"/>
          <c:w val="0.40218585529473383"/>
          <c:h val="0.7710621865026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[Namn på verksamhet]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99-4898-B7B7-34618949F6CC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99-4898-B7B7-34618949F6C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799-4898-B7B7-34618949F6C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799-4898-B7B7-34618949F6C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799-4898-B7B7-34618949F6CC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799-4898-B7B7-34618949F6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[Infoga svarsalternativ]</c:v>
                </c:pt>
                <c:pt idx="1">
                  <c:v>[Infoga svarsalternativ]</c:v>
                </c:pt>
                <c:pt idx="2">
                  <c:v>[Infoga svarsalternativ]</c:v>
                </c:pt>
                <c:pt idx="3">
                  <c:v>[Infoga svarsalternativ]</c:v>
                </c:pt>
                <c:pt idx="4">
                  <c:v>[Infoga svarsalternativ]</c:v>
                </c:pt>
                <c:pt idx="5">
                  <c:v>[Infoga svarsalternativ]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0.03</c:v>
                </c:pt>
                <c:pt idx="1">
                  <c:v>0.72</c:v>
                </c:pt>
                <c:pt idx="2">
                  <c:v>0.79</c:v>
                </c:pt>
                <c:pt idx="3">
                  <c:v>0.89</c:v>
                </c:pt>
                <c:pt idx="4">
                  <c:v>0.63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99-4898-B7B7-34618949F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01151743"/>
        <c:axId val="1701148831"/>
      </c:barChart>
      <c:valAx>
        <c:axId val="170114883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01151743"/>
        <c:crosses val="autoZero"/>
        <c:crossBetween val="between"/>
      </c:valAx>
      <c:catAx>
        <c:axId val="1701151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011488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771204365737806"/>
          <c:y val="1.8750185285714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529829016931922E-2"/>
          <c:y val="0.30787451100363117"/>
          <c:w val="0.90532805656346249"/>
          <c:h val="0.52843684398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[Namn på verksamhet]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7F9-46C2-B3C3-91EC9972FEBF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7F9-46C2-B3C3-91EC9972FEBF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7F9-46C2-B3C3-91EC9972FEBF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7F9-46C2-B3C3-91EC9972FEBF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7F9-46C2-B3C3-91EC9972FEBF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7F9-46C2-B3C3-91EC9972FE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–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0.25</c:v>
                </c:pt>
                <c:pt idx="1">
                  <c:v>0.15</c:v>
                </c:pt>
                <c:pt idx="2">
                  <c:v>0.16</c:v>
                </c:pt>
                <c:pt idx="3">
                  <c:v>0.11</c:v>
                </c:pt>
                <c:pt idx="4">
                  <c:v>0.09</c:v>
                </c:pt>
                <c:pt idx="5">
                  <c:v>0.05</c:v>
                </c:pt>
                <c:pt idx="6">
                  <c:v>0.05</c:v>
                </c:pt>
                <c:pt idx="7">
                  <c:v>0.03</c:v>
                </c:pt>
                <c:pt idx="8">
                  <c:v>0.03</c:v>
                </c:pt>
                <c:pt idx="9">
                  <c:v>0.05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F9-46C2-B3C3-91EC9972F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01151743"/>
        <c:axId val="1701148831"/>
      </c:barChart>
      <c:valAx>
        <c:axId val="1701148831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01151743"/>
        <c:crosses val="autoZero"/>
        <c:crossBetween val="between"/>
      </c:valAx>
      <c:catAx>
        <c:axId val="17011517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011488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771204365737806"/>
          <c:y val="1.8750185285714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42972918615058175"/>
          <c:y val="0.18223171965068602"/>
          <c:w val="0.40218585529473383"/>
          <c:h val="0.7710621865026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Förlossningsenhet A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1D-4C9C-A68A-37BCA467764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1D-4C9C-A68A-37BCA467764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1D-4C9C-A68A-37BCA467764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1D-4C9C-A68A-37BCA467764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1D-4C9C-A68A-37BCA467764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1D-4C9C-A68A-37BCA46776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Kan/vill ej svara</c:v>
                </c:pt>
                <c:pt idx="1">
                  <c:v>Motionsvanor</c:v>
                </c:pt>
                <c:pt idx="2">
                  <c:v>Matvanor</c:v>
                </c:pt>
                <c:pt idx="3">
                  <c:v>Tobak</c:v>
                </c:pt>
                <c:pt idx="4">
                  <c:v>Droger</c:v>
                </c:pt>
                <c:pt idx="5">
                  <c:v>Alkohol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0.03</c:v>
                </c:pt>
                <c:pt idx="1">
                  <c:v>0.72</c:v>
                </c:pt>
                <c:pt idx="2">
                  <c:v>0.79</c:v>
                </c:pt>
                <c:pt idx="3">
                  <c:v>0.89</c:v>
                </c:pt>
                <c:pt idx="4">
                  <c:v>0.63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1D-4C9C-A68A-37BCA4677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01151743"/>
        <c:axId val="1701148831"/>
      </c:barChart>
      <c:valAx>
        <c:axId val="170114883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01151743"/>
        <c:crosses val="autoZero"/>
        <c:crossBetween val="between"/>
      </c:valAx>
      <c:catAx>
        <c:axId val="1701151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011488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682663420189683"/>
          <c:y val="1.8750002306840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1745252853797888"/>
          <c:y val="0.2192647539151811"/>
          <c:w val="0.31826693109745324"/>
          <c:h val="0.598242445649907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Förlossningsenhet A</c:v>
                </c:pt>
              </c:strCache>
            </c:strRef>
          </c:tx>
          <c:dPt>
            <c:idx val="0"/>
            <c:bubble3D val="0"/>
            <c:spPr>
              <a:solidFill>
                <a:srgbClr val="BAE1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92-4E2A-A041-494B5A228902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2-4E2A-A041-494B5A228902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2-4E2A-A041-494B5A228902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92-4E2A-A041-494B5A228902}"/>
              </c:ext>
            </c:extLst>
          </c:dPt>
          <c:dLbls>
            <c:dLbl>
              <c:idx val="0"/>
              <c:layout>
                <c:manualLayout>
                  <c:x val="-7.3755792055901132E-2"/>
                  <c:y val="-0.482404510039015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92-4E2A-A041-494B5A2289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Ja</c:v>
                </c:pt>
                <c:pt idx="1">
                  <c:v>Nej, hade önskat stanna längre </c:v>
                </c:pt>
                <c:pt idx="2">
                  <c:v>Nej, hade önskat att gå hem tidigare </c:v>
                </c:pt>
                <c:pt idx="3">
                  <c:v>Kan/vill ej svara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0.67</c:v>
                </c:pt>
                <c:pt idx="1">
                  <c:v>0.11</c:v>
                </c:pt>
                <c:pt idx="2">
                  <c:v>0.21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92-4E2A-A041-494B5A2289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158716269792104"/>
          <c:y val="0.37408753412020079"/>
          <c:w val="0.52726873590702972"/>
          <c:h val="0.35332437412446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682663420189683"/>
          <c:y val="1.8750002306840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1745252853797888"/>
          <c:y val="0.2192647539151811"/>
          <c:w val="0.31826693109745324"/>
          <c:h val="0.598242445649907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Förlossningsenhet A</c:v>
                </c:pt>
              </c:strCache>
            </c:strRef>
          </c:tx>
          <c:dPt>
            <c:idx val="0"/>
            <c:bubble3D val="0"/>
            <c:spPr>
              <a:solidFill>
                <a:srgbClr val="BAE1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17-4889-A463-32249A84A8A9}"/>
              </c:ext>
            </c:extLst>
          </c:dPt>
          <c:dPt>
            <c:idx val="1"/>
            <c:bubble3D val="0"/>
            <c:spPr>
              <a:solidFill>
                <a:srgbClr val="DEF1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17-4889-A463-32249A84A8A9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17-4889-A463-32249A84A8A9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17-4889-A463-32249A84A8A9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7-4889-A463-32249A84A8A9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17-4889-A463-32249A84A8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5 "Ja, helt och hållet" 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 "Nej, inte alls"</c:v>
                </c:pt>
                <c:pt idx="5">
                  <c:v>Kan/vill ej svara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0.41</c:v>
                </c:pt>
                <c:pt idx="1">
                  <c:v>0.2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0.08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F17-4889-A463-32249A84A8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99281324248434"/>
          <c:y val="0.24901959264512705"/>
          <c:w val="0.43630333614781941"/>
          <c:h val="0.55879288370975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771204365737806"/>
          <c:y val="1.8750185285714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42972918615058175"/>
          <c:y val="0.18223171965068602"/>
          <c:w val="0.40218585529473383"/>
          <c:h val="0.7710621865026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Förlossningsenhet A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24-43B6-A520-1372FBC418B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24-43B6-A520-1372FBC418B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24-43B6-A520-1372FBC418B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24-43B6-A520-1372FBC418B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24-43B6-A520-1372FBC418B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24-43B6-A520-1372FBC418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Blad1!$A$2:$A$7</c:f>
              <c:strCache>
                <c:ptCount val="6"/>
                <c:pt idx="0">
                  <c:v>Kan/vill ej svara</c:v>
                </c:pt>
                <c:pt idx="1">
                  <c:v>Motionsvanor</c:v>
                </c:pt>
                <c:pt idx="2">
                  <c:v>Matvanor</c:v>
                </c:pt>
                <c:pt idx="3">
                  <c:v>Tobak</c:v>
                </c:pt>
                <c:pt idx="4">
                  <c:v>Droger</c:v>
                </c:pt>
                <c:pt idx="5">
                  <c:v>Alkohol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0.03</c:v>
                </c:pt>
                <c:pt idx="1">
                  <c:v>0.72</c:v>
                </c:pt>
                <c:pt idx="2">
                  <c:v>0.79</c:v>
                </c:pt>
                <c:pt idx="3">
                  <c:v>0.89</c:v>
                </c:pt>
                <c:pt idx="4">
                  <c:v>0.63</c:v>
                </c:pt>
                <c:pt idx="5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24-43B6-A520-1372FBC41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01151743"/>
        <c:axId val="1701148831"/>
      </c:barChart>
      <c:valAx>
        <c:axId val="1701148831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701151743"/>
        <c:crosses val="autoZero"/>
        <c:crossBetween val="between"/>
      </c:valAx>
      <c:catAx>
        <c:axId val="1701151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011488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771204365737806"/>
          <c:y val="1.8750185285714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6.529829016931922E-2"/>
          <c:y val="0.30787451100363117"/>
          <c:w val="0.90532805656346249"/>
          <c:h val="0.52843684398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Förlossningsenhet A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33-4D96-8D6B-3FCB6816098B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33-4D96-8D6B-3FCB6816098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33-4D96-8D6B-3FCB6816098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B33-4D96-8D6B-3FCB6816098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B33-4D96-8D6B-3FCB6816098B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B33-4D96-8D6B-3FCB681609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Blad1!$A$2:$A$12</c:f>
              <c:strCache>
                <c:ptCount val="11"/>
                <c:pt idx="0">
                  <c:v>10</c:v>
                </c:pt>
                <c:pt idx="1">
                  <c:v>9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–</c:v>
                </c:pt>
              </c:strCache>
            </c:strRef>
          </c:cat>
          <c:val>
            <c:numRef>
              <c:f>Blad1!$B$2:$B$12</c:f>
              <c:numCache>
                <c:formatCode>0%</c:formatCode>
                <c:ptCount val="11"/>
                <c:pt idx="0">
                  <c:v>0.25</c:v>
                </c:pt>
                <c:pt idx="1">
                  <c:v>0.15</c:v>
                </c:pt>
                <c:pt idx="2">
                  <c:v>0.16</c:v>
                </c:pt>
                <c:pt idx="3">
                  <c:v>0.11</c:v>
                </c:pt>
                <c:pt idx="4">
                  <c:v>0.09</c:v>
                </c:pt>
                <c:pt idx="5">
                  <c:v>0.05</c:v>
                </c:pt>
                <c:pt idx="6">
                  <c:v>0.05</c:v>
                </c:pt>
                <c:pt idx="7">
                  <c:v>0.03</c:v>
                </c:pt>
                <c:pt idx="8">
                  <c:v>0.03</c:v>
                </c:pt>
                <c:pt idx="9">
                  <c:v>0.05</c:v>
                </c:pt>
                <c:pt idx="1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B33-4D96-8D6B-3FCB68160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701151743"/>
        <c:axId val="1701148831"/>
      </c:barChart>
      <c:valAx>
        <c:axId val="1701148831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01151743"/>
        <c:crosses val="autoZero"/>
        <c:crossBetween val="between"/>
      </c:valAx>
      <c:catAx>
        <c:axId val="17011517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70114883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682663420189683"/>
          <c:y val="1.8750002306840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1745252853797888"/>
          <c:y val="0.2192647539151811"/>
          <c:w val="0.31826693109745324"/>
          <c:h val="0.598242445649907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[Namn på verksamhet]</c:v>
                </c:pt>
              </c:strCache>
            </c:strRef>
          </c:tx>
          <c:dPt>
            <c:idx val="0"/>
            <c:bubble3D val="0"/>
            <c:spPr>
              <a:solidFill>
                <a:srgbClr val="BAE1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73-4214-9BFB-3BFC51C25AB7}"/>
              </c:ext>
            </c:extLst>
          </c:dPt>
          <c:dPt>
            <c:idx val="1"/>
            <c:bubble3D val="0"/>
            <c:spPr>
              <a:solidFill>
                <a:srgbClr val="DEF1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73-4214-9BFB-3BFC51C25AB7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73-4214-9BFB-3BFC51C25AB7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73-4214-9BFB-3BFC51C25AB7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73-4214-9BFB-3BFC51C25AB7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73-4214-9BFB-3BFC51C25A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[Infoga svarsalternativ]</c:v>
                </c:pt>
                <c:pt idx="1">
                  <c:v>[Infoga svarsalternativ]</c:v>
                </c:pt>
                <c:pt idx="2">
                  <c:v>[Infoga svarsalternativ]</c:v>
                </c:pt>
                <c:pt idx="3">
                  <c:v>[Infoga svarsalternativ]</c:v>
                </c:pt>
                <c:pt idx="4">
                  <c:v>[Infoga svarsalternativ]</c:v>
                </c:pt>
                <c:pt idx="5">
                  <c:v>[Infoga svarsalternativ]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0.41</c:v>
                </c:pt>
                <c:pt idx="1">
                  <c:v>0.2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0.08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73-4214-9BFB-3BFC51C25A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99281324248434"/>
          <c:y val="0.24901959264512705"/>
          <c:w val="0.43630333614781941"/>
          <c:h val="0.55879288370975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682663420189683"/>
          <c:y val="1.8750002306840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1745252853797888"/>
          <c:y val="0.2192647539151811"/>
          <c:w val="0.31826693109745324"/>
          <c:h val="0.598242445649907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[Namn på verksamhet]</c:v>
                </c:pt>
              </c:strCache>
            </c:strRef>
          </c:tx>
          <c:dPt>
            <c:idx val="0"/>
            <c:bubble3D val="0"/>
            <c:spPr>
              <a:solidFill>
                <a:srgbClr val="BAE1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73-4214-9BFB-3BFC51C25AB7}"/>
              </c:ext>
            </c:extLst>
          </c:dPt>
          <c:dPt>
            <c:idx val="1"/>
            <c:bubble3D val="0"/>
            <c:spPr>
              <a:solidFill>
                <a:srgbClr val="DEF1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73-4214-9BFB-3BFC51C25AB7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73-4214-9BFB-3BFC51C25AB7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73-4214-9BFB-3BFC51C25AB7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73-4214-9BFB-3BFC51C25AB7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73-4214-9BFB-3BFC51C25A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[Infoga svarsalternativ]</c:v>
                </c:pt>
                <c:pt idx="1">
                  <c:v>[Infoga svarsalternativ]</c:v>
                </c:pt>
                <c:pt idx="2">
                  <c:v>[Infoga svarsalternativ]</c:v>
                </c:pt>
                <c:pt idx="3">
                  <c:v>[Infoga svarsalternativ]</c:v>
                </c:pt>
                <c:pt idx="4">
                  <c:v>[Infoga svarsalternativ]</c:v>
                </c:pt>
                <c:pt idx="5">
                  <c:v>[Infoga svarsalternativ]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0.41</c:v>
                </c:pt>
                <c:pt idx="1">
                  <c:v>0.2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0.08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73-4214-9BFB-3BFC51C25A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99281324248434"/>
          <c:y val="0.24901959264512705"/>
          <c:w val="0.43630333614781941"/>
          <c:h val="0.55879288370975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682663420189683"/>
          <c:y val="1.87500023068408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>
        <c:manualLayout>
          <c:layoutTarget val="inner"/>
          <c:xMode val="edge"/>
          <c:yMode val="edge"/>
          <c:x val="0.11745252853797888"/>
          <c:y val="0.2192647539151811"/>
          <c:w val="0.31826693109745324"/>
          <c:h val="0.598242445649907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[Namn på verksamhet]</c:v>
                </c:pt>
              </c:strCache>
            </c:strRef>
          </c:tx>
          <c:dPt>
            <c:idx val="0"/>
            <c:bubble3D val="0"/>
            <c:spPr>
              <a:solidFill>
                <a:srgbClr val="BAE18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AC-44AB-AE04-D27A5DBAACDA}"/>
              </c:ext>
            </c:extLst>
          </c:dPt>
          <c:dPt>
            <c:idx val="1"/>
            <c:bubble3D val="0"/>
            <c:spPr>
              <a:solidFill>
                <a:srgbClr val="DEF1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AC-44AB-AE04-D27A5DBAACDA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AC-44AB-AE04-D27A5DBAACDA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AC-44AB-AE04-D27A5DBAACDA}"/>
              </c:ext>
            </c:extLst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AC-44AB-AE04-D27A5DBAACDA}"/>
              </c:ext>
            </c:extLst>
          </c:dPt>
          <c:dPt>
            <c:idx val="5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AC-44AB-AE04-D27A5DBAAC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[Infoga svarsalternativ]</c:v>
                </c:pt>
                <c:pt idx="1">
                  <c:v>[Infoga svarsalternativ]</c:v>
                </c:pt>
                <c:pt idx="2">
                  <c:v>[Infoga svarsalternativ]</c:v>
                </c:pt>
                <c:pt idx="3">
                  <c:v>[Infoga svarsalternativ]</c:v>
                </c:pt>
                <c:pt idx="4">
                  <c:v>[Infoga svarsalternativ]</c:v>
                </c:pt>
                <c:pt idx="5">
                  <c:v>[Infoga svarsalternativ]</c:v>
                </c:pt>
              </c:strCache>
            </c:strRef>
          </c:cat>
          <c:val>
            <c:numRef>
              <c:f>Blad1!$B$2:$B$7</c:f>
              <c:numCache>
                <c:formatCode>0%</c:formatCode>
                <c:ptCount val="6"/>
                <c:pt idx="0">
                  <c:v>0.41</c:v>
                </c:pt>
                <c:pt idx="1">
                  <c:v>0.2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0.08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AC-44AB-AE04-D27A5DBAAC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99281324248434"/>
          <c:y val="0.24901959264512705"/>
          <c:w val="0.43630333614781941"/>
          <c:h val="0.55879288370975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0.15828</cdr:x>
      <cdr:y>0.84147</cdr:y>
    </cdr:from>
    <cdr:to>
      <cdr:x>0.80657</cdr:x>
      <cdr:y>0.96232</cdr:y>
    </cdr:to>
    <cdr:sp macro="" textlink="">
      <cdr:nvSpPr>
        <cdr:cNvPr id="2" name="textruta 48">
          <a:extLst xmlns:a="http://schemas.openxmlformats.org/drawingml/2006/main">
            <a:ext uri="{FF2B5EF4-FFF2-40B4-BE49-F238E27FC236}">
              <a16:creationId xmlns:a16="http://schemas.microsoft.com/office/drawing/2014/main" id="{C6260CAF-92D1-4021-9061-2E36E2AF6043}"/>
            </a:ext>
          </a:extLst>
        </cdr:cNvPr>
        <cdr:cNvSpPr txBox="1"/>
      </cdr:nvSpPr>
      <cdr:spPr>
        <a:xfrm xmlns:a="http://schemas.openxmlformats.org/drawingml/2006/main">
          <a:off x="592074" y="1875193"/>
          <a:ext cx="2425148" cy="2693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150" dirty="0"/>
            <a:t>Antal svar: 2 788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0.74937</cdr:x>
      <cdr:y>0.04511</cdr:y>
    </cdr:from>
    <cdr:to>
      <cdr:x>0.94669</cdr:x>
      <cdr:y>0.37774</cdr:y>
    </cdr:to>
    <cdr:sp macro="" textlink="">
      <cdr:nvSpPr>
        <cdr:cNvPr id="2" name="Rektangel: rundade hörn 1" descr="10 Bästa tänkbara&#10;1 Sämsta tänkbara&#10;- kan/vill ej svara">
          <a:extLst xmlns:a="http://schemas.openxmlformats.org/drawingml/2006/main">
            <a:ext uri="{FF2B5EF4-FFF2-40B4-BE49-F238E27FC236}">
              <a16:creationId xmlns:a16="http://schemas.microsoft.com/office/drawing/2014/main" id="{0293CC21-A68E-4A5A-A500-FC0BF23C050B}"/>
            </a:ext>
          </a:extLst>
        </cdr:cNvPr>
        <cdr:cNvSpPr/>
      </cdr:nvSpPr>
      <cdr:spPr>
        <a:xfrm xmlns:a="http://schemas.openxmlformats.org/drawingml/2006/main">
          <a:off x="6705867" y="118544"/>
          <a:ext cx="1765738" cy="874188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chemeClr val="tx1"/>
              </a:solidFill>
            </a:rPr>
            <a:t>10 ”Bästa tänkbara”</a:t>
          </a:r>
        </a:p>
        <a:p xmlns:a="http://schemas.openxmlformats.org/drawingml/2006/main">
          <a:r>
            <a:rPr lang="sv-SE" sz="1200" dirty="0">
              <a:solidFill>
                <a:schemeClr val="tx1"/>
              </a:solidFill>
            </a:rPr>
            <a:t>1 ”Sämsta tänkbara” </a:t>
          </a:r>
        </a:p>
        <a:p xmlns:a="http://schemas.openxmlformats.org/drawingml/2006/main">
          <a:r>
            <a:rPr lang="en-GB" sz="1200" b="0" i="0" dirty="0">
              <a:solidFill>
                <a:srgbClr val="4D5156"/>
              </a:solidFill>
              <a:effectLst/>
              <a:latin typeface="arial" panose="020B0604020202020204" pitchFamily="34" charset="0"/>
            </a:rPr>
            <a:t>–</a:t>
          </a:r>
          <a:r>
            <a:rPr lang="sv-SE" sz="1200" dirty="0">
              <a:solidFill>
                <a:schemeClr val="tx1"/>
              </a:solidFill>
            </a:rPr>
            <a:t> ”Kan/vill ej svara”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7987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168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04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897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8934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384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599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C4C474C-256C-4F69-82DB-E30D2C1C0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ADA1F9B-CCF0-4D82-A120-69E88C498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F462BC7F-2338-4B3A-95AD-A880358D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97776BC-9198-4B58-90BB-4964DF0E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1E92A6A6-8B0A-4DE1-8142-4259EB45C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744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149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8795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935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3699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24225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51661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90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309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5126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0010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1507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16559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4396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9249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0619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598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05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6451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054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197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2669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18607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665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476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33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1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072F52CF-ACCF-4081-B692-24F867555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1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2022-01-10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89248C0-A8F4-4340-A64C-DEF74DCCB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98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B2614CC-7ACB-4FDF-886D-94F77526C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69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20EEB1-80E0-4243-AAA6-40D671C3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BC3E9A-336E-4FA4-891B-A73729A1A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2022-01-10</a:t>
            </a:fld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34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kr.se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ebbutik.skr.se/sv/artiklar/graviditetsenkaten-.html" TargetMode="External"/><Relationship Id="rId2" Type="http://schemas.openxmlformats.org/officeDocument/2006/relationships/hyperlink" Target="http://www.skr.s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skr.se" TargetMode="External"/><Relationship Id="rId4" Type="http://schemas.openxmlformats.org/officeDocument/2006/relationships/hyperlink" Target="https://rapporter.skr.se/graviditetsenkaten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C82361-5439-4912-9F03-1070D49A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Visualisering av Graviditetsenkätens resultat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EF8498C-1151-4868-B1F8-34ECECA26974}"/>
              </a:ext>
            </a:extLst>
          </p:cNvPr>
          <p:cNvSpPr txBox="1"/>
          <p:nvPr/>
        </p:nvSpPr>
        <p:spPr>
          <a:xfrm>
            <a:off x="2053424" y="4423764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800" dirty="0">
                <a:solidFill>
                  <a:schemeClr val="bg1"/>
                </a:solidFill>
              </a:rPr>
              <a:t>Exempel och mallar för regioner </a:t>
            </a:r>
          </a:p>
          <a:p>
            <a:pPr algn="ctr"/>
            <a:r>
              <a:rPr lang="sv-SE" sz="1800" dirty="0">
                <a:solidFill>
                  <a:schemeClr val="bg1"/>
                </a:solidFill>
              </a:rPr>
              <a:t>och verksamheter</a:t>
            </a:r>
            <a:br>
              <a:rPr lang="sv-SE" sz="1800" dirty="0">
                <a:solidFill>
                  <a:schemeClr val="bg1"/>
                </a:solidFill>
              </a:rPr>
            </a:br>
            <a:r>
              <a:rPr lang="sv-SE" sz="1800" dirty="0">
                <a:solidFill>
                  <a:schemeClr val="bg1"/>
                </a:solidFill>
              </a:rPr>
              <a:t>2022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8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4CF36EE-FB2A-4552-A03E-D110C957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2344128"/>
            <a:ext cx="4329187" cy="3738598"/>
          </a:xfrm>
        </p:spPr>
        <p:txBody>
          <a:bodyPr/>
          <a:lstStyle/>
          <a:p>
            <a:pPr marL="30163" indent="0">
              <a:buNone/>
            </a:pPr>
            <a:r>
              <a:rPr lang="sv-SE" sz="1400" dirty="0">
                <a:solidFill>
                  <a:schemeClr val="tx1"/>
                </a:solidFill>
              </a:rPr>
              <a:t>I diagrammet:</a:t>
            </a:r>
            <a:endParaRPr lang="sv-SE" sz="1400" u="sng" dirty="0">
              <a:solidFill>
                <a:schemeClr val="tx1"/>
              </a:solidFill>
            </a:endParaRPr>
          </a:p>
          <a:p>
            <a:r>
              <a:rPr lang="sv-SE" sz="1100" b="1" dirty="0">
                <a:solidFill>
                  <a:schemeClr val="tx1"/>
                </a:solidFill>
              </a:rPr>
              <a:t>6. Ändra färg</a:t>
            </a:r>
          </a:p>
          <a:p>
            <a:r>
              <a:rPr lang="sv-SE" sz="1100" dirty="0">
                <a:solidFill>
                  <a:schemeClr val="tx1"/>
                </a:solidFill>
              </a:rPr>
              <a:t>Ändra färger genom att markera respektive svarsalternativ i ”förklaringen” och välj ”Figurfyllning”</a:t>
            </a:r>
          </a:p>
          <a:p>
            <a:r>
              <a:rPr lang="sv-SE" sz="1100" dirty="0">
                <a:solidFill>
                  <a:schemeClr val="tx1"/>
                </a:solidFill>
              </a:rPr>
              <a:t>Tips! Du kan även klicka på respektive ”tårtbit”.</a:t>
            </a:r>
          </a:p>
          <a:p>
            <a:r>
              <a:rPr lang="sv-SE" sz="1100" b="1" dirty="0">
                <a:solidFill>
                  <a:schemeClr val="tx1"/>
                </a:solidFill>
              </a:rPr>
              <a:t>7. Lägg till beskrivning</a:t>
            </a:r>
          </a:p>
          <a:p>
            <a:r>
              <a:rPr lang="sv-SE" sz="1100" dirty="0">
                <a:solidFill>
                  <a:schemeClr val="tx1"/>
                </a:solidFill>
              </a:rPr>
              <a:t>Tryck på diagrammet och sedan på plustecknet som dyker upp i högra hörnet. Markera: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/>
                </a:solidFill>
              </a:rPr>
              <a:t>”Diagramrubrik”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/>
                </a:solidFill>
              </a:rPr>
              <a:t>”Dataetiketter”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/>
                </a:solidFill>
              </a:rPr>
              <a:t>”Förklaring” </a:t>
            </a:r>
          </a:p>
          <a:p>
            <a:r>
              <a:rPr lang="sv-SE" sz="1100" dirty="0">
                <a:solidFill>
                  <a:schemeClr val="tx1"/>
                </a:solidFill>
              </a:rPr>
              <a:t>För ”Dataetiketter”, välj exempelvis placering ”Utsidan”.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04939CB-F6E6-4C02-9420-0C90ABE7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Skapa ett diagram i PowerPoint (forts.) </a:t>
            </a:r>
          </a:p>
        </p:txBody>
      </p:sp>
      <p:pic>
        <p:nvPicPr>
          <p:cNvPr id="4" name="Bildobjekt 3" descr="Lägg till beskrivning under diagramelement.  ">
            <a:extLst>
              <a:ext uri="{FF2B5EF4-FFF2-40B4-BE49-F238E27FC236}">
                <a16:creationId xmlns:a16="http://schemas.microsoft.com/office/drawing/2014/main" id="{8AF29412-38C7-4F46-A978-EBEB6E11DA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344" y="3733750"/>
            <a:ext cx="5476997" cy="211070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 descr="Ändra färg för diagram under Figurfyllning. ">
            <a:extLst>
              <a:ext uri="{FF2B5EF4-FFF2-40B4-BE49-F238E27FC236}">
                <a16:creationId xmlns:a16="http://schemas.microsoft.com/office/drawing/2014/main" id="{85848550-9692-4474-8DE7-5D1E29D3F1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7344" y="2646439"/>
            <a:ext cx="5456480" cy="9488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8F3473CA-98D0-41F6-A60F-FE0E64620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472" y="2752657"/>
            <a:ext cx="261319" cy="2613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/>
              <a:t>6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E775CA5-67E0-460B-BCE8-DAC3DA09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472" y="3733750"/>
            <a:ext cx="261319" cy="26131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/>
              <a:t>7</a:t>
            </a:r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CABEB628-BC65-4FD7-80E1-DB093893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5630390">
            <a:off x="9891359" y="2434903"/>
            <a:ext cx="186956" cy="255606"/>
          </a:xfrm>
          <a:custGeom>
            <a:avLst/>
            <a:gdLst>
              <a:gd name="connsiteX0" fmla="*/ 186957 w 186956"/>
              <a:gd name="connsiteY0" fmla="*/ 164881 h 255606"/>
              <a:gd name="connsiteX1" fmla="*/ 0 w 186956"/>
              <a:gd name="connsiteY1" fmla="*/ 0 h 255606"/>
              <a:gd name="connsiteX2" fmla="*/ 0 w 186956"/>
              <a:gd name="connsiteY2" fmla="*/ 249275 h 255606"/>
              <a:gd name="connsiteX3" fmla="*/ 59181 w 186956"/>
              <a:gd name="connsiteY3" fmla="*/ 184589 h 255606"/>
              <a:gd name="connsiteX4" fmla="*/ 91221 w 186956"/>
              <a:gd name="connsiteY4" fmla="*/ 255606 h 255606"/>
              <a:gd name="connsiteX5" fmla="*/ 131354 w 186956"/>
              <a:gd name="connsiteY5" fmla="*/ 237494 h 255606"/>
              <a:gd name="connsiteX6" fmla="*/ 99314 w 186956"/>
              <a:gd name="connsiteY6" fmla="*/ 166477 h 255606"/>
              <a:gd name="connsiteX7" fmla="*/ 186957 w 186956"/>
              <a:gd name="connsiteY7" fmla="*/ 164881 h 25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56" h="255606">
                <a:moveTo>
                  <a:pt x="186957" y="164881"/>
                </a:moveTo>
                <a:lnTo>
                  <a:pt x="0" y="0"/>
                </a:lnTo>
                <a:lnTo>
                  <a:pt x="0" y="249275"/>
                </a:lnTo>
                <a:lnTo>
                  <a:pt x="59181" y="184589"/>
                </a:lnTo>
                <a:lnTo>
                  <a:pt x="91221" y="255606"/>
                </a:lnTo>
                <a:lnTo>
                  <a:pt x="131354" y="237494"/>
                </a:lnTo>
                <a:lnTo>
                  <a:pt x="99314" y="166477"/>
                </a:lnTo>
                <a:lnTo>
                  <a:pt x="186957" y="164881"/>
                </a:lnTo>
                <a:close/>
              </a:path>
            </a:pathLst>
          </a:custGeom>
          <a:solidFill>
            <a:schemeClr val="accent2"/>
          </a:solidFill>
          <a:ln w="2190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ED0EE31B-B035-42F2-879F-B0E870079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887187">
            <a:off x="8283251" y="3867266"/>
            <a:ext cx="186956" cy="255606"/>
          </a:xfrm>
          <a:custGeom>
            <a:avLst/>
            <a:gdLst>
              <a:gd name="connsiteX0" fmla="*/ 186957 w 186956"/>
              <a:gd name="connsiteY0" fmla="*/ 164881 h 255606"/>
              <a:gd name="connsiteX1" fmla="*/ 0 w 186956"/>
              <a:gd name="connsiteY1" fmla="*/ 0 h 255606"/>
              <a:gd name="connsiteX2" fmla="*/ 0 w 186956"/>
              <a:gd name="connsiteY2" fmla="*/ 249275 h 255606"/>
              <a:gd name="connsiteX3" fmla="*/ 59181 w 186956"/>
              <a:gd name="connsiteY3" fmla="*/ 184589 h 255606"/>
              <a:gd name="connsiteX4" fmla="*/ 91221 w 186956"/>
              <a:gd name="connsiteY4" fmla="*/ 255606 h 255606"/>
              <a:gd name="connsiteX5" fmla="*/ 131354 w 186956"/>
              <a:gd name="connsiteY5" fmla="*/ 237494 h 255606"/>
              <a:gd name="connsiteX6" fmla="*/ 99314 w 186956"/>
              <a:gd name="connsiteY6" fmla="*/ 166477 h 255606"/>
              <a:gd name="connsiteX7" fmla="*/ 186957 w 186956"/>
              <a:gd name="connsiteY7" fmla="*/ 164881 h 25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56" h="255606">
                <a:moveTo>
                  <a:pt x="186957" y="164881"/>
                </a:moveTo>
                <a:lnTo>
                  <a:pt x="0" y="0"/>
                </a:lnTo>
                <a:lnTo>
                  <a:pt x="0" y="249275"/>
                </a:lnTo>
                <a:lnTo>
                  <a:pt x="59181" y="184589"/>
                </a:lnTo>
                <a:lnTo>
                  <a:pt x="91221" y="255606"/>
                </a:lnTo>
                <a:lnTo>
                  <a:pt x="131354" y="237494"/>
                </a:lnTo>
                <a:lnTo>
                  <a:pt x="99314" y="166477"/>
                </a:lnTo>
                <a:lnTo>
                  <a:pt x="186957" y="164881"/>
                </a:lnTo>
                <a:close/>
              </a:path>
            </a:pathLst>
          </a:custGeom>
          <a:solidFill>
            <a:schemeClr val="accent2"/>
          </a:solidFill>
          <a:ln w="2190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684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61967E9-8308-487A-9090-53662B7F9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2312323"/>
            <a:ext cx="4623385" cy="3738598"/>
          </a:xfrm>
        </p:spPr>
        <p:txBody>
          <a:bodyPr/>
          <a:lstStyle/>
          <a:p>
            <a:pPr marL="30163" indent="0">
              <a:buNone/>
            </a:pPr>
            <a:r>
              <a:rPr lang="sv-SE" sz="1100" b="1" dirty="0">
                <a:solidFill>
                  <a:schemeClr val="tx1"/>
                </a:solidFill>
              </a:rPr>
              <a:t>Kopiera från mallen</a:t>
            </a:r>
          </a:p>
          <a:p>
            <a:pPr marL="30163" indent="0">
              <a:spcAft>
                <a:spcPts val="600"/>
              </a:spcAft>
              <a:buNone/>
            </a:pPr>
            <a:r>
              <a:rPr lang="sv-SE" sz="1100" dirty="0">
                <a:solidFill>
                  <a:schemeClr val="tx1"/>
                </a:solidFill>
              </a:rPr>
              <a:t>Kopiera valfritt diagram bland mallarna i detta dokument </a:t>
            </a:r>
            <a:endParaRPr lang="sv-SE" sz="11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30163" indent="0">
              <a:buNone/>
            </a:pPr>
            <a:r>
              <a:rPr lang="sv-SE" sz="1100" b="1" dirty="0">
                <a:solidFill>
                  <a:schemeClr val="tx1"/>
                </a:solidFill>
                <a:sym typeface="Wingdings" panose="05000000000000000000" pitchFamily="2" charset="2"/>
              </a:rPr>
              <a:t>Uppdatera resultaten i diagrammet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100" dirty="0">
                <a:solidFill>
                  <a:schemeClr val="tx1"/>
                </a:solidFill>
                <a:sym typeface="Wingdings" panose="05000000000000000000" pitchFamily="2" charset="2"/>
              </a:rPr>
              <a:t>Klicka på diagrammet</a:t>
            </a:r>
          </a:p>
          <a:p>
            <a:pPr lvl="1"/>
            <a:r>
              <a:rPr lang="sv-SE" sz="1100" dirty="0">
                <a:solidFill>
                  <a:schemeClr val="tx1"/>
                </a:solidFill>
                <a:sym typeface="Wingdings" panose="05000000000000000000" pitchFamily="2" charset="2"/>
              </a:rPr>
              <a:t> ”</a:t>
            </a:r>
            <a:r>
              <a:rPr lang="sv-SE" sz="1100" dirty="0" err="1">
                <a:solidFill>
                  <a:schemeClr val="tx1"/>
                </a:solidFill>
                <a:sym typeface="Wingdings" panose="05000000000000000000" pitchFamily="2" charset="2"/>
              </a:rPr>
              <a:t>Chart</a:t>
            </a:r>
            <a:r>
              <a:rPr lang="sv-SE" sz="1100" dirty="0">
                <a:solidFill>
                  <a:schemeClr val="tx1"/>
                </a:solidFill>
                <a:sym typeface="Wingdings" panose="05000000000000000000" pitchFamily="2" charset="2"/>
              </a:rPr>
              <a:t> Design” dyker upp i menyraden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sv-SE" sz="1100" dirty="0">
                <a:solidFill>
                  <a:schemeClr val="tx1"/>
                </a:solidFill>
                <a:sym typeface="Wingdings" panose="05000000000000000000" pitchFamily="2" charset="2"/>
              </a:rPr>
              <a:t>Klicka på ”</a:t>
            </a:r>
            <a:r>
              <a:rPr lang="sv-SE" sz="1100" dirty="0" err="1">
                <a:solidFill>
                  <a:schemeClr val="tx1"/>
                </a:solidFill>
                <a:sym typeface="Wingdings" panose="05000000000000000000" pitchFamily="2" charset="2"/>
              </a:rPr>
              <a:t>Chart</a:t>
            </a:r>
            <a:r>
              <a:rPr lang="sv-SE" sz="1100" dirty="0">
                <a:solidFill>
                  <a:schemeClr val="tx1"/>
                </a:solidFill>
                <a:sym typeface="Wingdings" panose="05000000000000000000" pitchFamily="2" charset="2"/>
              </a:rPr>
              <a:t> Design” och sedan ”Redigera data”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sv-SE" sz="1100" dirty="0">
                <a:solidFill>
                  <a:schemeClr val="tx1"/>
                </a:solidFill>
                <a:sym typeface="Wingdings" panose="05000000000000000000" pitchFamily="2" charset="2"/>
              </a:rPr>
              <a:t>Ett </a:t>
            </a:r>
            <a:r>
              <a:rPr lang="sv-SE" sz="1100" dirty="0" err="1">
                <a:solidFill>
                  <a:schemeClr val="tx1"/>
                </a:solidFill>
                <a:sym typeface="Wingdings" panose="05000000000000000000" pitchFamily="2" charset="2"/>
              </a:rPr>
              <a:t>excel</a:t>
            </a:r>
            <a:r>
              <a:rPr lang="sv-SE" sz="1100" dirty="0">
                <a:solidFill>
                  <a:schemeClr val="tx1"/>
                </a:solidFill>
                <a:sym typeface="Wingdings" panose="05000000000000000000" pitchFamily="2" charset="2"/>
              </a:rPr>
              <a:t>-fönstret öppnas </a:t>
            </a:r>
          </a:p>
          <a:p>
            <a:pPr marL="30163" indent="0">
              <a:buNone/>
            </a:pPr>
            <a:r>
              <a:rPr lang="sv-SE" sz="1100" u="sng" dirty="0">
                <a:solidFill>
                  <a:schemeClr val="tx1"/>
                </a:solidFill>
                <a:sym typeface="Wingdings" panose="05000000000000000000" pitchFamily="2" charset="2"/>
              </a:rPr>
              <a:t>I Excel-fönstret: </a:t>
            </a:r>
          </a:p>
          <a:p>
            <a:pPr marL="30163" indent="0">
              <a:spcAft>
                <a:spcPts val="600"/>
              </a:spcAft>
              <a:buNone/>
            </a:pPr>
            <a:r>
              <a:rPr lang="sv-SE" sz="1100" b="1" dirty="0">
                <a:solidFill>
                  <a:schemeClr val="tx1"/>
                </a:solidFill>
              </a:rPr>
              <a:t>Kolumn A: 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sv-SE" sz="1100" dirty="0">
                <a:solidFill>
                  <a:schemeClr val="tx1"/>
                </a:solidFill>
              </a:rPr>
              <a:t>Uppdatera namnen på dina svarsalternativ, exempelvis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1-5 eller ja/nej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sv-SE" sz="1100" dirty="0">
                <a:solidFill>
                  <a:schemeClr val="tx1"/>
                </a:solidFill>
              </a:rPr>
              <a:t>Tips! Dra i hörnet av färgfältet om vissa av dina svarsalternativ inte kommer med automatiskt i det markerade området. Du kan både expandera och minimera det markerade området. </a:t>
            </a:r>
            <a:endParaRPr lang="sv-SE" sz="11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167D32C-3CE9-40F1-AF13-7C67C78D5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Skapa diagram genom att kopiera mall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F8BCDDC-095C-49B9-8B98-DB4FBAC68DCE}"/>
              </a:ext>
            </a:extLst>
          </p:cNvPr>
          <p:cNvSpPr txBox="1"/>
          <p:nvPr/>
        </p:nvSpPr>
        <p:spPr>
          <a:xfrm>
            <a:off x="4709208" y="1899251"/>
            <a:ext cx="3202387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Tx/>
              <a:buChar char="-"/>
            </a:pPr>
            <a:endParaRPr lang="sv-SE" sz="1800" dirty="0">
              <a:solidFill>
                <a:schemeClr val="tx1"/>
              </a:solidFill>
            </a:endParaRPr>
          </a:p>
          <a:p>
            <a:pPr marL="301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100" b="1" dirty="0">
                <a:solidFill>
                  <a:schemeClr val="tx1"/>
                </a:solidFill>
              </a:rPr>
              <a:t>Kolumn B: </a:t>
            </a:r>
          </a:p>
          <a:p>
            <a:pPr>
              <a:spcAft>
                <a:spcPts val="600"/>
              </a:spcAft>
            </a:pPr>
            <a:r>
              <a:rPr lang="sv-SE" sz="1100" dirty="0">
                <a:solidFill>
                  <a:schemeClr val="tx1"/>
                </a:solidFill>
              </a:rPr>
              <a:t>Uppdatera resultatet för respektive svarsalternativ</a:t>
            </a:r>
            <a:endParaRPr lang="sv-SE" sz="1100" b="1" dirty="0">
              <a:solidFill>
                <a:schemeClr val="tx1"/>
              </a:solidFill>
            </a:endParaRPr>
          </a:p>
          <a:p>
            <a:pPr marL="30163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1100" b="1" dirty="0">
                <a:solidFill>
                  <a:schemeClr val="tx1"/>
                </a:solidFill>
              </a:rPr>
              <a:t>Kolumn B, Rad 1: 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sv-SE" sz="1100" dirty="0">
                <a:solidFill>
                  <a:schemeClr val="tx1"/>
                </a:solidFill>
              </a:rPr>
              <a:t>Skriv in ”Riket” eller namnet på den region eller verksamhet resultatet motsvarar. 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sv-SE" sz="1100" dirty="0">
                <a:solidFill>
                  <a:schemeClr val="tx1"/>
                </a:solidFill>
              </a:rPr>
              <a:t>Klicka på ”X” i högra hörnet för att stänga ner </a:t>
            </a:r>
            <a:r>
              <a:rPr lang="sv-SE" sz="1100" dirty="0" err="1">
                <a:solidFill>
                  <a:schemeClr val="tx1"/>
                </a:solidFill>
              </a:rPr>
              <a:t>excel</a:t>
            </a:r>
            <a:r>
              <a:rPr lang="sv-SE" sz="1100" dirty="0">
                <a:solidFill>
                  <a:schemeClr val="tx1"/>
                </a:solidFill>
              </a:rPr>
              <a:t>-fönstret </a:t>
            </a:r>
          </a:p>
        </p:txBody>
      </p:sp>
      <p:pic>
        <p:nvPicPr>
          <p:cNvPr id="6" name="Bildobjekt 5" descr="Redigera data och välj Redigera data i Excel. ">
            <a:extLst>
              <a:ext uri="{FF2B5EF4-FFF2-40B4-BE49-F238E27FC236}">
                <a16:creationId xmlns:a16="http://schemas.microsoft.com/office/drawing/2014/main" id="{1A228FCD-B36C-4C91-956A-85B2D49E90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992" y="4290296"/>
            <a:ext cx="1908699" cy="13937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9066F4A9-649B-40B4-B2AD-7390D772E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4655930">
            <a:off x="6700574" y="4229407"/>
            <a:ext cx="186956" cy="255606"/>
          </a:xfrm>
          <a:custGeom>
            <a:avLst/>
            <a:gdLst>
              <a:gd name="connsiteX0" fmla="*/ 186957 w 186956"/>
              <a:gd name="connsiteY0" fmla="*/ 164881 h 255606"/>
              <a:gd name="connsiteX1" fmla="*/ 0 w 186956"/>
              <a:gd name="connsiteY1" fmla="*/ 0 h 255606"/>
              <a:gd name="connsiteX2" fmla="*/ 0 w 186956"/>
              <a:gd name="connsiteY2" fmla="*/ 249275 h 255606"/>
              <a:gd name="connsiteX3" fmla="*/ 59181 w 186956"/>
              <a:gd name="connsiteY3" fmla="*/ 184589 h 255606"/>
              <a:gd name="connsiteX4" fmla="*/ 91221 w 186956"/>
              <a:gd name="connsiteY4" fmla="*/ 255606 h 255606"/>
              <a:gd name="connsiteX5" fmla="*/ 131354 w 186956"/>
              <a:gd name="connsiteY5" fmla="*/ 237494 h 255606"/>
              <a:gd name="connsiteX6" fmla="*/ 99314 w 186956"/>
              <a:gd name="connsiteY6" fmla="*/ 166477 h 255606"/>
              <a:gd name="connsiteX7" fmla="*/ 186957 w 186956"/>
              <a:gd name="connsiteY7" fmla="*/ 164881 h 25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56" h="255606">
                <a:moveTo>
                  <a:pt x="186957" y="164881"/>
                </a:moveTo>
                <a:lnTo>
                  <a:pt x="0" y="0"/>
                </a:lnTo>
                <a:lnTo>
                  <a:pt x="0" y="249275"/>
                </a:lnTo>
                <a:lnTo>
                  <a:pt x="59181" y="184589"/>
                </a:lnTo>
                <a:lnTo>
                  <a:pt x="91221" y="255606"/>
                </a:lnTo>
                <a:lnTo>
                  <a:pt x="131354" y="237494"/>
                </a:lnTo>
                <a:lnTo>
                  <a:pt x="99314" y="166477"/>
                </a:lnTo>
                <a:lnTo>
                  <a:pt x="186957" y="164881"/>
                </a:lnTo>
                <a:close/>
              </a:path>
            </a:pathLst>
          </a:custGeom>
          <a:solidFill>
            <a:schemeClr val="accent2"/>
          </a:solidFill>
          <a:ln w="2190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8" name="Bildobjekt 7" descr="Excelblad med statistik och hur ett diagram ser ut. ">
            <a:extLst>
              <a:ext uri="{FF2B5EF4-FFF2-40B4-BE49-F238E27FC236}">
                <a16:creationId xmlns:a16="http://schemas.microsoft.com/office/drawing/2014/main" id="{BDAD6EBF-9A3F-4F3B-95EF-335895357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8" r="2069"/>
          <a:stretch/>
        </p:blipFill>
        <p:spPr>
          <a:xfrm>
            <a:off x="7972552" y="1984511"/>
            <a:ext cx="3837490" cy="40999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BA4DE758-5947-4522-BEBD-75F01742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131162" y="2773017"/>
            <a:ext cx="841390" cy="248549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01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4B63B6B-C299-4D7E-A0A6-3A606289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Hur skapas ett diagram? </a:t>
            </a:r>
          </a:p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chemeClr val="tx1"/>
                </a:solidFill>
              </a:rPr>
              <a:t>Vilket diagram bör väljas?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Exempel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Mallar 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Appendix</a:t>
            </a:r>
          </a:p>
          <a:p>
            <a:pPr marL="30163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C353B92-44E2-4AA4-8457-8E8A0FC7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Innehållsförteckning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643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9DBAA04E-016C-49D3-8042-ED6E9D2F6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042948"/>
              </p:ext>
            </p:extLst>
          </p:nvPr>
        </p:nvGraphicFramePr>
        <p:xfrm>
          <a:off x="664233" y="2506647"/>
          <a:ext cx="5036852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426">
                  <a:extLst>
                    <a:ext uri="{9D8B030D-6E8A-4147-A177-3AD203B41FA5}">
                      <a16:colId xmlns:a16="http://schemas.microsoft.com/office/drawing/2014/main" val="3264541239"/>
                    </a:ext>
                  </a:extLst>
                </a:gridCol>
                <a:gridCol w="2518426">
                  <a:extLst>
                    <a:ext uri="{9D8B030D-6E8A-4147-A177-3AD203B41FA5}">
                      <a16:colId xmlns:a16="http://schemas.microsoft.com/office/drawing/2014/main" val="17169715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Typ av fråga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Förklaring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747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Frågor där ett svarsalternativ </a:t>
                      </a:r>
                    </a:p>
                    <a:p>
                      <a:pPr algn="l"/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kan väljas </a:t>
                      </a:r>
                    </a:p>
                    <a:p>
                      <a:pPr algn="l"/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Ja- eller nej-frågor eller frågor som har flera svarsalternativ, men där det bara går att välja ett av svaren.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082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Skattningsfrågor med svarsalternativ 1–5</a:t>
                      </a:r>
                    </a:p>
                    <a:p>
                      <a:pPr algn="l"/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Frågor där den svarande skattar något på en skala. Där 1 är sämsta alternativet och 5 är bästa alternativet.</a:t>
                      </a:r>
                    </a:p>
                    <a:p>
                      <a:pPr algn="l"/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875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Frågor där flera svarsalternativ </a:t>
                      </a:r>
                    </a:p>
                    <a:p>
                      <a:pPr algn="l"/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kan väljas</a:t>
                      </a:r>
                    </a:p>
                    <a:p>
                      <a:pPr algn="l"/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Frågor där flera saker kan stämma in samtidigt. Det totala resultatet för dessa frågor visas enligt nedan.</a:t>
                      </a:r>
                    </a:p>
                    <a:p>
                      <a:pPr algn="l"/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35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Skattningsfrågor med svarsalternativ 1–10</a:t>
                      </a:r>
                    </a:p>
                    <a:p>
                      <a:pPr algn="l"/>
                      <a:endParaRPr lang="sv-S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</a:rPr>
                        <a:t>Frågor där den svarande skattar något på en skala. Där 1 är sämsta alternativet och 10 är bästa alternativet.</a:t>
                      </a:r>
                    </a:p>
                    <a:p>
                      <a:pPr algn="l"/>
                      <a:endParaRPr lang="sv-SE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931487"/>
                  </a:ext>
                </a:extLst>
              </a:tr>
            </a:tbl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id="{BE969C8E-3B99-4F03-8A99-46930A07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diagram beroende på typ av fråga</a:t>
            </a:r>
          </a:p>
        </p:txBody>
      </p:sp>
      <p:graphicFrame>
        <p:nvGraphicFramePr>
          <p:cNvPr id="6" name="Diagram 5" descr="Exempel på cirkeldiagram.">
            <a:extLst>
              <a:ext uri="{FF2B5EF4-FFF2-40B4-BE49-F238E27FC236}">
                <a16:creationId xmlns:a16="http://schemas.microsoft.com/office/drawing/2014/main" id="{A60DDB4D-F612-46C0-B09D-304774011E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8951125"/>
              </p:ext>
            </p:extLst>
          </p:nvPr>
        </p:nvGraphicFramePr>
        <p:xfrm>
          <a:off x="7639793" y="2506647"/>
          <a:ext cx="3698767" cy="190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0F253124-9327-4742-8AFC-069CABE8F1D1}"/>
              </a:ext>
            </a:extLst>
          </p:cNvPr>
          <p:cNvSpPr txBox="1"/>
          <p:nvPr/>
        </p:nvSpPr>
        <p:spPr>
          <a:xfrm>
            <a:off x="5967540" y="250664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Cirkeldiagram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67DAEB6-B8FB-4517-AA7C-2066C94CB328}"/>
              </a:ext>
            </a:extLst>
          </p:cNvPr>
          <p:cNvSpPr txBox="1"/>
          <p:nvPr/>
        </p:nvSpPr>
        <p:spPr>
          <a:xfrm>
            <a:off x="5903420" y="438267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Stapeldiagram </a:t>
            </a:r>
          </a:p>
        </p:txBody>
      </p:sp>
      <p:graphicFrame>
        <p:nvGraphicFramePr>
          <p:cNvPr id="9" name="Diagram 8" descr="Exempel på stapeldiagram. ">
            <a:extLst>
              <a:ext uri="{FF2B5EF4-FFF2-40B4-BE49-F238E27FC236}">
                <a16:creationId xmlns:a16="http://schemas.microsoft.com/office/drawing/2014/main" id="{38184355-D573-4993-BDA0-667067B63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128223"/>
              </p:ext>
            </p:extLst>
          </p:nvPr>
        </p:nvGraphicFramePr>
        <p:xfrm>
          <a:off x="6952669" y="4416946"/>
          <a:ext cx="4575098" cy="176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3482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4B63B6B-C299-4D7E-A0A6-3A606289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Hur skapas ett diagram? 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Vilket diagram bör väljas?</a:t>
            </a:r>
          </a:p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chemeClr val="tx1"/>
                </a:solidFill>
              </a:rPr>
              <a:t>Exempel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Mallar 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Appendix</a:t>
            </a:r>
          </a:p>
          <a:p>
            <a:pPr marL="30163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C353B92-44E2-4AA4-8457-8E8A0FC7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Innehållsförteckning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1486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55A9D63-95A2-48E2-9237-F6B7FB2C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92" y="2349842"/>
            <a:ext cx="3740790" cy="1377082"/>
          </a:xfrm>
        </p:spPr>
        <p:txBody>
          <a:bodyPr/>
          <a:lstStyle/>
          <a:p>
            <a:pPr marL="30163" indent="0">
              <a:buNone/>
            </a:pPr>
            <a:r>
              <a:rPr lang="sv-SE" sz="1100" b="1" dirty="0">
                <a:solidFill>
                  <a:schemeClr val="tx1"/>
                </a:solidFill>
              </a:rPr>
              <a:t>Frågor där ett svarsalternativ kan väljas </a:t>
            </a:r>
          </a:p>
          <a:p>
            <a:pPr marL="30163" indent="0">
              <a:buNone/>
            </a:pPr>
            <a:r>
              <a:rPr lang="sv-SE" sz="1100" b="1" dirty="0">
                <a:solidFill>
                  <a:schemeClr val="tx1"/>
                </a:solidFill>
              </a:rPr>
              <a:t>Fråga: 	</a:t>
            </a:r>
            <a:r>
              <a:rPr lang="sv-SE" sz="1100" dirty="0"/>
              <a:t>Fick du stanna kvar efter förlossningen 	så länge som du behövde?</a:t>
            </a:r>
          </a:p>
          <a:p>
            <a:pPr marL="30163" indent="0">
              <a:buNone/>
            </a:pPr>
            <a:r>
              <a:rPr lang="sv-SE" sz="1100" b="1" dirty="0"/>
              <a:t>Tidsurval: </a:t>
            </a:r>
            <a:r>
              <a:rPr lang="sv-SE" sz="1100" dirty="0"/>
              <a:t>	Kvinnor som fött barn under perioden 1 	januari 2020 – 31 december 2020</a:t>
            </a:r>
          </a:p>
          <a:p>
            <a:pPr marL="30163" indent="0">
              <a:buNone/>
            </a:pPr>
            <a:endParaRPr lang="sv-SE" sz="1100" dirty="0"/>
          </a:p>
          <a:p>
            <a:pPr marL="30163" indent="0">
              <a:buNone/>
            </a:pPr>
            <a:endParaRPr lang="sv-SE" sz="1100" b="1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A0B593F-B121-405F-8A0A-C1FA59C3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kan diagrammen se ut -</a:t>
            </a:r>
            <a:br>
              <a:rPr lang="sv-SE" dirty="0"/>
            </a:br>
            <a:r>
              <a:rPr lang="sv-SE" dirty="0"/>
              <a:t>exempel på cirkeldiagram</a:t>
            </a:r>
            <a:br>
              <a:rPr lang="sv-SE" dirty="0"/>
            </a:br>
            <a:endParaRPr lang="sv-SE" dirty="0"/>
          </a:p>
        </p:txBody>
      </p:sp>
      <p:sp>
        <p:nvSpPr>
          <p:cNvPr id="7" name="Platshållare för innehåll 1">
            <a:extLst>
              <a:ext uri="{FF2B5EF4-FFF2-40B4-BE49-F238E27FC236}">
                <a16:creationId xmlns:a16="http://schemas.microsoft.com/office/drawing/2014/main" id="{33A0BD6C-AD90-4053-939B-732C2CB23ADE}"/>
              </a:ext>
            </a:extLst>
          </p:cNvPr>
          <p:cNvSpPr txBox="1">
            <a:spLocks/>
          </p:cNvSpPr>
          <p:nvPr/>
        </p:nvSpPr>
        <p:spPr>
          <a:xfrm>
            <a:off x="5730539" y="2351232"/>
            <a:ext cx="3740790" cy="137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 algn="ctr">
              <a:buNone/>
            </a:pPr>
            <a:r>
              <a:rPr lang="sv-SE" sz="1100" b="1" dirty="0">
                <a:solidFill>
                  <a:schemeClr val="tx1"/>
                </a:solidFill>
              </a:rPr>
              <a:t>Skattningsfrågor med svarsalternativ 1–5</a:t>
            </a:r>
          </a:p>
          <a:p>
            <a:pPr marL="30163" indent="0">
              <a:buNone/>
            </a:pPr>
            <a:r>
              <a:rPr lang="sv-SE" sz="1100" b="1" dirty="0"/>
              <a:t>Fråga: 	</a:t>
            </a:r>
            <a:r>
              <a:rPr lang="sv-SE" sz="1100" dirty="0"/>
              <a:t>I mötet med vården under graviditet, 	förlossning och eftervård, har du känt dig 	bemött med respekt och värdighet?</a:t>
            </a:r>
          </a:p>
          <a:p>
            <a:pPr marL="30163" indent="0">
              <a:buNone/>
            </a:pPr>
            <a:r>
              <a:rPr lang="sv-SE" sz="1100" b="1" dirty="0"/>
              <a:t>Tidsurval: 	</a:t>
            </a:r>
            <a:r>
              <a:rPr lang="sv-SE" sz="1100" dirty="0"/>
              <a:t>Kvinnor som fött barn under perioden 1 	januari 2020 – 31 december 2020</a:t>
            </a:r>
          </a:p>
          <a:p>
            <a:pPr marL="30163" indent="0">
              <a:buFont typeface="Symbol" panose="05050102010706020507" pitchFamily="18" charset="2"/>
              <a:buNone/>
            </a:pPr>
            <a:endParaRPr lang="sv-SE" sz="1100" dirty="0"/>
          </a:p>
          <a:p>
            <a:pPr marL="30163" indent="0">
              <a:buFont typeface="Symbol" panose="05050102010706020507" pitchFamily="18" charset="2"/>
              <a:buNone/>
            </a:pPr>
            <a:endParaRPr lang="sv-SE" sz="1100" b="1" dirty="0"/>
          </a:p>
          <a:p>
            <a:endParaRPr lang="sv-SE" dirty="0"/>
          </a:p>
        </p:txBody>
      </p:sp>
      <p:graphicFrame>
        <p:nvGraphicFramePr>
          <p:cNvPr id="11" name="Diagram 10" descr="Exempel på diagram utifrån svarsalternativ. ">
            <a:extLst>
              <a:ext uri="{FF2B5EF4-FFF2-40B4-BE49-F238E27FC236}">
                <a16:creationId xmlns:a16="http://schemas.microsoft.com/office/drawing/2014/main" id="{2ACF3706-CD7B-4EBE-859E-FB7BFE1E48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5824149"/>
              </p:ext>
            </p:extLst>
          </p:nvPr>
        </p:nvGraphicFramePr>
        <p:xfrm>
          <a:off x="719892" y="3910997"/>
          <a:ext cx="3740790" cy="222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 descr="Exempel på diagram utifrån skattningsfrågor. ">
            <a:extLst>
              <a:ext uri="{FF2B5EF4-FFF2-40B4-BE49-F238E27FC236}">
                <a16:creationId xmlns:a16="http://schemas.microsoft.com/office/drawing/2014/main" id="{540EA06C-D0E9-4E6C-BBCA-0ED881EED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159676"/>
              </p:ext>
            </p:extLst>
          </p:nvPr>
        </p:nvGraphicFramePr>
        <p:xfrm>
          <a:off x="5802840" y="3991382"/>
          <a:ext cx="3856959" cy="2006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ruta 12">
            <a:extLst>
              <a:ext uri="{FF2B5EF4-FFF2-40B4-BE49-F238E27FC236}">
                <a16:creationId xmlns:a16="http://schemas.microsoft.com/office/drawing/2014/main" id="{B6367D72-8905-4B49-A8BC-ADC14FEDEEAC}"/>
              </a:ext>
            </a:extLst>
          </p:cNvPr>
          <p:cNvSpPr txBox="1"/>
          <p:nvPr/>
        </p:nvSpPr>
        <p:spPr>
          <a:xfrm>
            <a:off x="7293421" y="5795246"/>
            <a:ext cx="1643374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Antal svar: 2 463 </a:t>
            </a:r>
          </a:p>
        </p:txBody>
      </p:sp>
    </p:spTree>
    <p:extLst>
      <p:ext uri="{BB962C8B-B14F-4D97-AF65-F5344CB8AC3E}">
        <p14:creationId xmlns:p14="http://schemas.microsoft.com/office/powerpoint/2010/main" val="88145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55A9D63-95A2-48E2-9237-F6B7FB2C3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892" y="2349842"/>
            <a:ext cx="3740790" cy="1377082"/>
          </a:xfrm>
        </p:spPr>
        <p:txBody>
          <a:bodyPr/>
          <a:lstStyle/>
          <a:p>
            <a:pPr marL="30163" indent="0">
              <a:buNone/>
            </a:pPr>
            <a:r>
              <a:rPr lang="sv-SE" sz="1100" b="1" dirty="0">
                <a:solidFill>
                  <a:schemeClr val="tx1"/>
                </a:solidFill>
              </a:rPr>
              <a:t>Frågor där ett svarsalternativ kan väljas </a:t>
            </a:r>
          </a:p>
          <a:p>
            <a:pPr marL="30163" indent="0">
              <a:buNone/>
            </a:pPr>
            <a:r>
              <a:rPr lang="sv-SE" sz="1100" b="1" dirty="0">
                <a:solidFill>
                  <a:schemeClr val="tx1"/>
                </a:solidFill>
              </a:rPr>
              <a:t>Fråga: 	</a:t>
            </a:r>
            <a:r>
              <a:rPr lang="sv-SE" sz="1100" dirty="0"/>
              <a:t>Vilka av följande levnadsvanor har 	barnmorskan pratat med dig om?</a:t>
            </a:r>
          </a:p>
          <a:p>
            <a:pPr marL="30163" indent="0">
              <a:buNone/>
            </a:pPr>
            <a:r>
              <a:rPr lang="sv-SE" sz="1100" b="1" dirty="0"/>
              <a:t>Tidsurval: </a:t>
            </a:r>
            <a:r>
              <a:rPr lang="sv-SE" sz="1100" dirty="0"/>
              <a:t>	Kvinnor som fött barn under perioden 1 	januari 2020 – 31 december 2020</a:t>
            </a:r>
          </a:p>
          <a:p>
            <a:pPr marL="30163" indent="0">
              <a:buNone/>
            </a:pPr>
            <a:endParaRPr lang="sv-SE" sz="1100" dirty="0"/>
          </a:p>
          <a:p>
            <a:pPr marL="30163" indent="0">
              <a:buNone/>
            </a:pPr>
            <a:endParaRPr lang="sv-SE" sz="1100" b="1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A0B593F-B121-405F-8A0A-C1FA59C38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Så här kan diagrammen se ut</a:t>
            </a:r>
            <a:br>
              <a:rPr lang="sv-SE" dirty="0"/>
            </a:br>
            <a:r>
              <a:rPr lang="sv-SE" dirty="0"/>
              <a:t>exempel på stapeldiagram</a:t>
            </a:r>
          </a:p>
        </p:txBody>
      </p:sp>
      <p:sp>
        <p:nvSpPr>
          <p:cNvPr id="7" name="Platshållare för innehåll 1">
            <a:extLst>
              <a:ext uri="{FF2B5EF4-FFF2-40B4-BE49-F238E27FC236}">
                <a16:creationId xmlns:a16="http://schemas.microsoft.com/office/drawing/2014/main" id="{33A0BD6C-AD90-4053-939B-732C2CB23ADE}"/>
              </a:ext>
            </a:extLst>
          </p:cNvPr>
          <p:cNvSpPr txBox="1">
            <a:spLocks/>
          </p:cNvSpPr>
          <p:nvPr/>
        </p:nvSpPr>
        <p:spPr>
          <a:xfrm>
            <a:off x="5730539" y="2351232"/>
            <a:ext cx="3740790" cy="137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 algn="ctr">
              <a:buNone/>
            </a:pPr>
            <a:r>
              <a:rPr lang="sv-SE" sz="1100" b="1" dirty="0">
                <a:solidFill>
                  <a:schemeClr val="tx1"/>
                </a:solidFill>
              </a:rPr>
              <a:t>Skattningsfrågor med svarsalternativ 1–5</a:t>
            </a:r>
          </a:p>
          <a:p>
            <a:pPr marL="30163" indent="0">
              <a:buNone/>
            </a:pPr>
            <a:r>
              <a:rPr lang="sv-SE" sz="1100" b="1" dirty="0"/>
              <a:t>Fråga: 	</a:t>
            </a:r>
            <a:r>
              <a:rPr lang="sv-SE" sz="1100" dirty="0"/>
              <a:t>Hur upplevde du din förlossning?</a:t>
            </a:r>
          </a:p>
          <a:p>
            <a:pPr marL="30163" indent="0">
              <a:buNone/>
            </a:pPr>
            <a:r>
              <a:rPr lang="sv-SE" sz="1100" b="1" dirty="0"/>
              <a:t>Tidsurval: 	</a:t>
            </a:r>
            <a:r>
              <a:rPr lang="sv-SE" sz="1100" dirty="0"/>
              <a:t>Kvinnor som fött barn under perioden 1 	januari 2020 – 31 december 2020</a:t>
            </a:r>
          </a:p>
          <a:p>
            <a:pPr marL="30163" indent="0">
              <a:buFont typeface="Symbol" panose="05050102010706020507" pitchFamily="18" charset="2"/>
              <a:buNone/>
            </a:pPr>
            <a:endParaRPr lang="sv-SE" sz="1100" dirty="0"/>
          </a:p>
          <a:p>
            <a:pPr marL="30163" indent="0">
              <a:buFont typeface="Symbol" panose="05050102010706020507" pitchFamily="18" charset="2"/>
              <a:buNone/>
            </a:pPr>
            <a:endParaRPr lang="sv-SE" sz="1100" b="1" dirty="0"/>
          </a:p>
          <a:p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04074A0-8276-470D-85BB-2F6C2EAD18C0}"/>
              </a:ext>
            </a:extLst>
          </p:cNvPr>
          <p:cNvSpPr txBox="1"/>
          <p:nvPr/>
        </p:nvSpPr>
        <p:spPr>
          <a:xfrm>
            <a:off x="1600027" y="5991350"/>
            <a:ext cx="1980520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Antal svar: 2 788 </a:t>
            </a:r>
          </a:p>
        </p:txBody>
      </p:sp>
      <p:graphicFrame>
        <p:nvGraphicFramePr>
          <p:cNvPr id="14" name="Diagram 13" descr="Exempel på stapeldiagram utifrån frågor där ett svarsalternativ kan väljas. ">
            <a:extLst>
              <a:ext uri="{FF2B5EF4-FFF2-40B4-BE49-F238E27FC236}">
                <a16:creationId xmlns:a16="http://schemas.microsoft.com/office/drawing/2014/main" id="{673478ED-4665-4609-BC82-9B4D44EF8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083407"/>
              </p:ext>
            </p:extLst>
          </p:nvPr>
        </p:nvGraphicFramePr>
        <p:xfrm>
          <a:off x="150067" y="3657804"/>
          <a:ext cx="4466519" cy="233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ruta 9">
            <a:extLst>
              <a:ext uri="{FF2B5EF4-FFF2-40B4-BE49-F238E27FC236}">
                <a16:creationId xmlns:a16="http://schemas.microsoft.com/office/drawing/2014/main" id="{9FA64698-F457-4339-AB24-D72D835DB240}"/>
              </a:ext>
            </a:extLst>
          </p:cNvPr>
          <p:cNvSpPr txBox="1"/>
          <p:nvPr/>
        </p:nvSpPr>
        <p:spPr>
          <a:xfrm>
            <a:off x="6518746" y="5983398"/>
            <a:ext cx="2425148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150" dirty="0"/>
              <a:t>Antal svar: 2 463 </a:t>
            </a:r>
          </a:p>
        </p:txBody>
      </p:sp>
      <p:graphicFrame>
        <p:nvGraphicFramePr>
          <p:cNvPr id="22" name="Diagram 21" descr="Exempel på stapeldiagram utifrån svarsalternativ 1-5. ">
            <a:extLst>
              <a:ext uri="{FF2B5EF4-FFF2-40B4-BE49-F238E27FC236}">
                <a16:creationId xmlns:a16="http://schemas.microsoft.com/office/drawing/2014/main" id="{AA2668FD-12CC-4910-B253-7D4D4784D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8512817"/>
              </p:ext>
            </p:extLst>
          </p:nvPr>
        </p:nvGraphicFramePr>
        <p:xfrm>
          <a:off x="5598341" y="3657804"/>
          <a:ext cx="4265957" cy="2230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ktangel: rundade hörn 22" descr="10 Bästa tänkbara&#10;1 Sämsta tänkbara&#10;- kan/vill ej svara">
            <a:extLst>
              <a:ext uri="{FF2B5EF4-FFF2-40B4-BE49-F238E27FC236}">
                <a16:creationId xmlns:a16="http://schemas.microsoft.com/office/drawing/2014/main" id="{CEF5ED26-93C5-4823-9179-DC695136006C}"/>
              </a:ext>
            </a:extLst>
          </p:cNvPr>
          <p:cNvSpPr/>
          <p:nvPr/>
        </p:nvSpPr>
        <p:spPr>
          <a:xfrm>
            <a:off x="8513094" y="3998215"/>
            <a:ext cx="1760964" cy="8263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sv-SE" sz="1150" b="1" dirty="0">
                <a:solidFill>
                  <a:schemeClr val="tx1"/>
                </a:solidFill>
              </a:rPr>
              <a:t>10</a:t>
            </a:r>
            <a:r>
              <a:rPr lang="sv-SE" sz="1150" dirty="0">
                <a:solidFill>
                  <a:schemeClr val="tx1"/>
                </a:solidFill>
              </a:rPr>
              <a:t> ”Bästa tänkbara”</a:t>
            </a:r>
          </a:p>
          <a:p>
            <a:pPr>
              <a:spcBef>
                <a:spcPts val="300"/>
              </a:spcBef>
            </a:pPr>
            <a:r>
              <a:rPr lang="sv-SE" sz="1150" b="1" dirty="0">
                <a:solidFill>
                  <a:schemeClr val="tx1"/>
                </a:solidFill>
              </a:rPr>
              <a:t>1</a:t>
            </a:r>
            <a:r>
              <a:rPr lang="sv-SE" sz="1150" dirty="0">
                <a:solidFill>
                  <a:schemeClr val="tx1"/>
                </a:solidFill>
              </a:rPr>
              <a:t> ”Sämsta tänkbara” </a:t>
            </a:r>
          </a:p>
          <a:p>
            <a:pPr>
              <a:spcBef>
                <a:spcPts val="300"/>
              </a:spcBef>
            </a:pPr>
            <a:r>
              <a:rPr lang="en-GB" sz="115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sv-SE" sz="1150" b="1" dirty="0">
                <a:solidFill>
                  <a:schemeClr val="tx1"/>
                </a:solidFill>
              </a:rPr>
              <a:t> </a:t>
            </a:r>
            <a:r>
              <a:rPr lang="sv-SE" sz="1150" dirty="0">
                <a:solidFill>
                  <a:schemeClr val="tx1"/>
                </a:solidFill>
              </a:rPr>
              <a:t>”Kan/vill ej svara” </a:t>
            </a:r>
          </a:p>
        </p:txBody>
      </p:sp>
    </p:spTree>
    <p:extLst>
      <p:ext uri="{BB962C8B-B14F-4D97-AF65-F5344CB8AC3E}">
        <p14:creationId xmlns:p14="http://schemas.microsoft.com/office/powerpoint/2010/main" val="325993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4B63B6B-C299-4D7E-A0A6-3A606289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Hur skapas ett diagram? 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Vilket diagram bör väljas?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Exempel</a:t>
            </a:r>
          </a:p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chemeClr val="tx1"/>
                </a:solidFill>
              </a:rPr>
              <a:t>Mallar 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Appendix</a:t>
            </a:r>
          </a:p>
          <a:p>
            <a:pPr marL="30163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C353B92-44E2-4AA4-8457-8E8A0FC7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Innehållsförteckning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1040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B27DFCA-4A36-4307-93DA-B210B9A83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3913" y="2375162"/>
            <a:ext cx="8865704" cy="709944"/>
          </a:xfrm>
        </p:spPr>
        <p:txBody>
          <a:bodyPr/>
          <a:lstStyle/>
          <a:p>
            <a:pPr marL="30163" indent="0">
              <a:buNone/>
            </a:pPr>
            <a:r>
              <a:rPr lang="sv-SE" sz="1100" b="1" dirty="0"/>
              <a:t>Fråga: </a:t>
            </a:r>
            <a:r>
              <a:rPr lang="sv-SE" sz="1100" dirty="0"/>
              <a:t>[Infoga vald fråga]</a:t>
            </a:r>
          </a:p>
          <a:p>
            <a:pPr marL="30163" indent="0">
              <a:buNone/>
            </a:pPr>
            <a:r>
              <a:rPr lang="sv-SE" sz="1100" b="1" dirty="0"/>
              <a:t>Tidsurval: </a:t>
            </a:r>
            <a:r>
              <a:rPr lang="sv-SE" sz="1100" dirty="0"/>
              <a:t>Kvinnor som fött barn under perioden [infoga tidsurval (förlossning) från </a:t>
            </a:r>
            <a:r>
              <a:rPr lang="sv-SE" sz="1100" dirty="0" err="1"/>
              <a:t>dashboarden</a:t>
            </a:r>
            <a:endParaRPr lang="sv-SE" sz="1100" dirty="0"/>
          </a:p>
          <a:p>
            <a:endParaRPr lang="en-US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2159FE9-C5BF-4EF6-B124-35C02D5D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46" y="882512"/>
            <a:ext cx="10030271" cy="1228518"/>
          </a:xfrm>
        </p:spPr>
        <p:txBody>
          <a:bodyPr anchor="t">
            <a:normAutofit fontScale="90000"/>
          </a:bodyPr>
          <a:lstStyle/>
          <a:p>
            <a:r>
              <a:rPr lang="sv-SE" sz="4000" dirty="0"/>
              <a:t>[Infoga valfri rubrik – exempel cirkeldiagram]</a:t>
            </a:r>
            <a:br>
              <a:rPr lang="sv-SE" sz="3700" dirty="0"/>
            </a:br>
            <a:endParaRPr lang="sv-SE" sz="3700" dirty="0"/>
          </a:p>
        </p:txBody>
      </p:sp>
      <p:graphicFrame>
        <p:nvGraphicFramePr>
          <p:cNvPr id="4" name="Platshållare för innehåll 3" descr="Exempel på mall på cirkeldiagram. ">
            <a:extLst>
              <a:ext uri="{FF2B5EF4-FFF2-40B4-BE49-F238E27FC236}">
                <a16:creationId xmlns:a16="http://schemas.microsoft.com/office/drawing/2014/main" id="{C54691DC-4D15-4EF3-9822-6AE78D047F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9999911"/>
              </p:ext>
            </p:extLst>
          </p:nvPr>
        </p:nvGraphicFramePr>
        <p:xfrm>
          <a:off x="3462126" y="3289478"/>
          <a:ext cx="4414000" cy="269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70713D06-ED8B-4A9A-9ADD-6ABD7F92A32D}"/>
              </a:ext>
            </a:extLst>
          </p:cNvPr>
          <p:cNvSpPr txBox="1"/>
          <p:nvPr/>
        </p:nvSpPr>
        <p:spPr>
          <a:xfrm>
            <a:off x="2184794" y="5780942"/>
            <a:ext cx="696866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/>
              <a:t>Antal svar: [infoga totalt antal svar för vald fråga]</a:t>
            </a:r>
          </a:p>
        </p:txBody>
      </p:sp>
    </p:spTree>
    <p:extLst>
      <p:ext uri="{BB962C8B-B14F-4D97-AF65-F5344CB8AC3E}">
        <p14:creationId xmlns:p14="http://schemas.microsoft.com/office/powerpoint/2010/main" val="2507218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B27DFCA-4A36-4307-93DA-B210B9A83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3846" y="2719056"/>
            <a:ext cx="4413999" cy="709944"/>
          </a:xfrm>
        </p:spPr>
        <p:txBody>
          <a:bodyPr/>
          <a:lstStyle/>
          <a:p>
            <a:pPr marL="30163" indent="0">
              <a:buNone/>
            </a:pPr>
            <a:r>
              <a:rPr lang="sv-SE" sz="1100" b="1" dirty="0"/>
              <a:t>Fråga: 	</a:t>
            </a:r>
            <a:r>
              <a:rPr lang="sv-SE" sz="1100" dirty="0"/>
              <a:t>[Infoga vald fråga]</a:t>
            </a:r>
          </a:p>
          <a:p>
            <a:pPr marL="30163" indent="0">
              <a:buNone/>
            </a:pPr>
            <a:r>
              <a:rPr lang="sv-SE" sz="1100" b="1" dirty="0"/>
              <a:t>Tidsurval:	</a:t>
            </a:r>
            <a:r>
              <a:rPr lang="sv-SE" sz="1100" dirty="0"/>
              <a:t>Kvinnor som fött barn under perioden [infoga 	tidsurval (förlossning) från </a:t>
            </a:r>
            <a:r>
              <a:rPr lang="sv-SE" sz="1100" dirty="0" err="1"/>
              <a:t>dashboarden</a:t>
            </a:r>
            <a:r>
              <a:rPr lang="sv-SE" sz="1100" dirty="0"/>
              <a:t>]</a:t>
            </a:r>
          </a:p>
          <a:p>
            <a:endParaRPr lang="en-US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2159FE9-C5BF-4EF6-B124-35C02D5D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47" y="882512"/>
            <a:ext cx="9195384" cy="1228518"/>
          </a:xfrm>
        </p:spPr>
        <p:txBody>
          <a:bodyPr anchor="t">
            <a:normAutofit fontScale="90000"/>
          </a:bodyPr>
          <a:lstStyle/>
          <a:p>
            <a:r>
              <a:rPr lang="sv-SE" sz="4000" dirty="0"/>
              <a:t>[Infoga valfri rubrik – cirkeldiagram, mall för att visa två resultat bredvid varandra]</a:t>
            </a:r>
            <a:endParaRPr lang="sv-SE" sz="3700" dirty="0"/>
          </a:p>
        </p:txBody>
      </p:sp>
      <p:graphicFrame>
        <p:nvGraphicFramePr>
          <p:cNvPr id="4" name="Platshållare för innehåll 3" descr="Exempel på mall på cirkeldiagram. ">
            <a:extLst>
              <a:ext uri="{FF2B5EF4-FFF2-40B4-BE49-F238E27FC236}">
                <a16:creationId xmlns:a16="http://schemas.microsoft.com/office/drawing/2014/main" id="{C54691DC-4D15-4EF3-9822-6AE78D047F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8470561"/>
              </p:ext>
            </p:extLst>
          </p:nvPr>
        </p:nvGraphicFramePr>
        <p:xfrm>
          <a:off x="943340" y="3528017"/>
          <a:ext cx="4414000" cy="269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70713D06-ED8B-4A9A-9ADD-6ABD7F92A32D}"/>
              </a:ext>
            </a:extLst>
          </p:cNvPr>
          <p:cNvSpPr txBox="1"/>
          <p:nvPr/>
        </p:nvSpPr>
        <p:spPr>
          <a:xfrm>
            <a:off x="0" y="6003400"/>
            <a:ext cx="696866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Antal svar: [infoga totalt antal svar för vald fråga]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E836267-E7C4-4FB0-9A2C-F2818E73B951}"/>
              </a:ext>
            </a:extLst>
          </p:cNvPr>
          <p:cNvSpPr txBox="1">
            <a:spLocks/>
          </p:cNvSpPr>
          <p:nvPr/>
        </p:nvSpPr>
        <p:spPr>
          <a:xfrm>
            <a:off x="6206506" y="2719056"/>
            <a:ext cx="4413999" cy="709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Font typeface="Symbol" panose="05050102010706020507" pitchFamily="18" charset="2"/>
              <a:buNone/>
            </a:pPr>
            <a:r>
              <a:rPr lang="sv-SE" sz="1100" b="1"/>
              <a:t>Fråga: 	</a:t>
            </a:r>
            <a:r>
              <a:rPr lang="sv-SE" sz="1100"/>
              <a:t>[Infoga vald fråga]</a:t>
            </a:r>
          </a:p>
          <a:p>
            <a:pPr marL="30163" indent="0">
              <a:buFont typeface="Symbol" panose="05050102010706020507" pitchFamily="18" charset="2"/>
              <a:buNone/>
            </a:pPr>
            <a:r>
              <a:rPr lang="sv-SE" sz="1100" b="1"/>
              <a:t>Tidsurval:	</a:t>
            </a:r>
            <a:r>
              <a:rPr lang="sv-SE" sz="1100"/>
              <a:t>Kvinnor som fött barn under perioden [infoga 	tidsurval (förlossning) från dashboarden]</a:t>
            </a:r>
          </a:p>
          <a:p>
            <a:endParaRPr lang="en-US" dirty="0"/>
          </a:p>
        </p:txBody>
      </p:sp>
      <p:graphicFrame>
        <p:nvGraphicFramePr>
          <p:cNvPr id="8" name="Platshållare för innehåll 3" descr="Exempel på mall på cirkeldiagram. ">
            <a:extLst>
              <a:ext uri="{FF2B5EF4-FFF2-40B4-BE49-F238E27FC236}">
                <a16:creationId xmlns:a16="http://schemas.microsoft.com/office/drawing/2014/main" id="{413D2E21-D3F1-4B9E-8182-52B08BA378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606951"/>
              </p:ext>
            </p:extLst>
          </p:nvPr>
        </p:nvGraphicFramePr>
        <p:xfrm>
          <a:off x="6096000" y="3528017"/>
          <a:ext cx="4414000" cy="269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ED3CA32C-CFDA-42B9-90B8-DAC98A4ADBB6}"/>
              </a:ext>
            </a:extLst>
          </p:cNvPr>
          <p:cNvSpPr txBox="1"/>
          <p:nvPr/>
        </p:nvSpPr>
        <p:spPr>
          <a:xfrm>
            <a:off x="5142774" y="5975488"/>
            <a:ext cx="696866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Antal svar: [infoga totalt antal svar för vald fråga]</a:t>
            </a:r>
          </a:p>
        </p:txBody>
      </p:sp>
    </p:spTree>
    <p:extLst>
      <p:ext uri="{BB962C8B-B14F-4D97-AF65-F5344CB8AC3E}">
        <p14:creationId xmlns:p14="http://schemas.microsoft.com/office/powerpoint/2010/main" val="193548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75DB7-1514-4C4D-B931-224B8031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/>
              <a:t>Introduktion Graviditetsenkäten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1F1C3-7629-48F6-86E2-69DB5574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63" indent="0">
              <a:buNone/>
            </a:pPr>
            <a:r>
              <a:rPr lang="sv-SE" sz="2000" b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En del av satsningen på kvinnors hälsa och förlossningsvård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v-SE" sz="1400" dirty="0">
                <a:effectLst/>
                <a:ea typeface="Times New Roman" panose="02020603050405020304" pitchFamily="18" charset="0"/>
              </a:rPr>
              <a:t>Graviditetsenkäten har tagits fram, och finansieras, inom ramen för satsningen på kvinnors hälsa och förlossningsvård. Satsningens mål är att alla kvinnor, och deras familjer, ska känna sig trygga hela vägen – före, under och efter graviditet.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v-SE" sz="1400" dirty="0">
                <a:effectLst/>
                <a:ea typeface="Times New Roman" panose="02020603050405020304" pitchFamily="18" charset="0"/>
              </a:rPr>
              <a:t>Sedan december 2020 erbjuds gravida och nyblivna mödrar i hela Sverige att besvara Graviditetsenkäten. Syftet är att ge möjlighet att delge sin erfarenhet av den egna hälsan i samband med graviditet och förlossning, samt upplevelser av vården under och efter graviditet. </a:t>
            </a:r>
          </a:p>
        </p:txBody>
      </p:sp>
    </p:spTree>
    <p:extLst>
      <p:ext uri="{BB962C8B-B14F-4D97-AF65-F5344CB8AC3E}">
        <p14:creationId xmlns:p14="http://schemas.microsoft.com/office/powerpoint/2010/main" val="887878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2159FE9-C5BF-4EF6-B124-35C02D5D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47" y="882512"/>
            <a:ext cx="10014369" cy="1228518"/>
          </a:xfrm>
        </p:spPr>
        <p:txBody>
          <a:bodyPr anchor="t">
            <a:normAutofit fontScale="90000"/>
          </a:bodyPr>
          <a:lstStyle/>
          <a:p>
            <a:r>
              <a:rPr lang="sv-SE" sz="4000" dirty="0"/>
              <a:t>[Infoga valfri rubrik – stapeldiagram mall för frågor där flera svarsalternativ kan väljas]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7CB4429-28C2-40E2-8516-CDB6F90D305E}"/>
              </a:ext>
            </a:extLst>
          </p:cNvPr>
          <p:cNvSpPr txBox="1"/>
          <p:nvPr/>
        </p:nvSpPr>
        <p:spPr>
          <a:xfrm>
            <a:off x="2111801" y="5971047"/>
            <a:ext cx="696866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/>
              <a:t>Antal svar: [infoga totalt antal svar för vald fråga]</a:t>
            </a:r>
          </a:p>
        </p:txBody>
      </p:sp>
      <p:graphicFrame>
        <p:nvGraphicFramePr>
          <p:cNvPr id="12" name="Diagram 11" descr="Exempel på mall på stapeldiagram för frågor där flera svarsalternativ kan väljas. ">
            <a:extLst>
              <a:ext uri="{FF2B5EF4-FFF2-40B4-BE49-F238E27FC236}">
                <a16:creationId xmlns:a16="http://schemas.microsoft.com/office/drawing/2014/main" id="{CF3D592E-5FFF-4127-88A1-494E2BAFB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136198"/>
              </p:ext>
            </p:extLst>
          </p:nvPr>
        </p:nvGraphicFramePr>
        <p:xfrm>
          <a:off x="2837651" y="3342960"/>
          <a:ext cx="5469255" cy="262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16F23B9-3CE3-4AF1-A2B5-DE752331A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426" y="2633016"/>
            <a:ext cx="8865704" cy="709944"/>
          </a:xfrm>
        </p:spPr>
        <p:txBody>
          <a:bodyPr/>
          <a:lstStyle/>
          <a:p>
            <a:pPr marL="30163" indent="0">
              <a:buNone/>
            </a:pPr>
            <a:r>
              <a:rPr lang="sv-SE" sz="1100" b="1" dirty="0"/>
              <a:t>Fråga: </a:t>
            </a:r>
            <a:r>
              <a:rPr lang="sv-SE" sz="1100" dirty="0"/>
              <a:t>[Infoga vald fråga]</a:t>
            </a:r>
          </a:p>
          <a:p>
            <a:pPr marL="30163" indent="0">
              <a:buNone/>
            </a:pPr>
            <a:r>
              <a:rPr lang="sv-SE" sz="1100" b="1" dirty="0"/>
              <a:t>Tidsurval: </a:t>
            </a:r>
            <a:r>
              <a:rPr lang="sv-SE" sz="1100" dirty="0"/>
              <a:t>Kvinnor som fött barn under perioden [infoga tidsurval (förlossning) från </a:t>
            </a:r>
            <a:r>
              <a:rPr lang="sv-SE" sz="1100" dirty="0" err="1"/>
              <a:t>dashboarden</a:t>
            </a:r>
            <a:endParaRPr lang="sv-SE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59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2159FE9-C5BF-4EF6-B124-35C02D5D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47" y="882512"/>
            <a:ext cx="10014369" cy="1228518"/>
          </a:xfrm>
        </p:spPr>
        <p:txBody>
          <a:bodyPr anchor="t">
            <a:normAutofit fontScale="90000"/>
          </a:bodyPr>
          <a:lstStyle/>
          <a:p>
            <a:r>
              <a:rPr lang="sv-SE" sz="4000" dirty="0"/>
              <a:t>[Infoga valfri rubrik – stapeldiagram mall för s</a:t>
            </a:r>
            <a:r>
              <a:rPr lang="sv-SE" sz="4000" dirty="0">
                <a:solidFill>
                  <a:schemeClr val="tx1"/>
                </a:solidFill>
              </a:rPr>
              <a:t>kattningsfrågor med svarsalternativ 1–10</a:t>
            </a:r>
            <a:r>
              <a:rPr lang="sv-SE" sz="4000" dirty="0"/>
              <a:t>]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7CB4429-28C2-40E2-8516-CDB6F90D305E}"/>
              </a:ext>
            </a:extLst>
          </p:cNvPr>
          <p:cNvSpPr txBox="1"/>
          <p:nvPr/>
        </p:nvSpPr>
        <p:spPr>
          <a:xfrm>
            <a:off x="2111801" y="5971047"/>
            <a:ext cx="6968663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/>
              <a:t>Antal svar: [infoga totalt antal svar för vald fråga]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16F23B9-3CE3-4AF1-A2B5-DE752331A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426" y="2633016"/>
            <a:ext cx="8865704" cy="709944"/>
          </a:xfrm>
        </p:spPr>
        <p:txBody>
          <a:bodyPr/>
          <a:lstStyle/>
          <a:p>
            <a:pPr marL="30163" indent="0">
              <a:buNone/>
            </a:pPr>
            <a:r>
              <a:rPr lang="sv-SE" sz="1100" b="1" dirty="0"/>
              <a:t>Fråga: </a:t>
            </a:r>
            <a:r>
              <a:rPr lang="sv-SE" sz="1100" dirty="0"/>
              <a:t>[Infoga vald fråga]</a:t>
            </a:r>
          </a:p>
          <a:p>
            <a:pPr marL="30163" indent="0">
              <a:buNone/>
            </a:pPr>
            <a:r>
              <a:rPr lang="sv-SE" sz="1100" b="1" dirty="0"/>
              <a:t>Tidsurval: </a:t>
            </a:r>
            <a:r>
              <a:rPr lang="sv-SE" sz="1100" dirty="0"/>
              <a:t>Kvinnor som fött barn under perioden [infoga tidsurval (förlossning) från </a:t>
            </a:r>
            <a:r>
              <a:rPr lang="sv-SE" sz="1100" dirty="0" err="1"/>
              <a:t>dashboarden</a:t>
            </a:r>
            <a:endParaRPr lang="sv-SE" sz="1100" dirty="0"/>
          </a:p>
          <a:p>
            <a:endParaRPr lang="en-US" dirty="0"/>
          </a:p>
        </p:txBody>
      </p:sp>
      <p:sp>
        <p:nvSpPr>
          <p:cNvPr id="6" name="Pratbubbla: rektangel 5">
            <a:extLst>
              <a:ext uri="{FF2B5EF4-FFF2-40B4-BE49-F238E27FC236}">
                <a16:creationId xmlns:a16="http://schemas.microsoft.com/office/drawing/2014/main" id="{78F56C5F-287D-488D-8225-58DEC842194B}"/>
              </a:ext>
            </a:extLst>
          </p:cNvPr>
          <p:cNvSpPr/>
          <p:nvPr/>
        </p:nvSpPr>
        <p:spPr>
          <a:xfrm>
            <a:off x="3145671" y="2241186"/>
            <a:ext cx="2229412" cy="560521"/>
          </a:xfrm>
          <a:prstGeom prst="wedgeRectCallout">
            <a:avLst>
              <a:gd name="adj1" fmla="val -60467"/>
              <a:gd name="adj2" fmla="val 5522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50" dirty="0">
                <a:solidFill>
                  <a:schemeClr val="tx1"/>
                </a:solidFill>
              </a:rPr>
              <a:t>Detta är den enda frågan i Graviditetsenkäten som har en 10-gradig skala </a:t>
            </a:r>
          </a:p>
        </p:txBody>
      </p:sp>
      <p:graphicFrame>
        <p:nvGraphicFramePr>
          <p:cNvPr id="9" name="Diagram 8" descr="Exempel på mall på stapeldiagram utifrån skattningsfrågor med svarsalternativ 1-10. ">
            <a:extLst>
              <a:ext uri="{FF2B5EF4-FFF2-40B4-BE49-F238E27FC236}">
                <a16:creationId xmlns:a16="http://schemas.microsoft.com/office/drawing/2014/main" id="{B2F7578E-9F6C-4CFC-976F-E89AC12BF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133501"/>
              </p:ext>
            </p:extLst>
          </p:nvPr>
        </p:nvGraphicFramePr>
        <p:xfrm>
          <a:off x="1621658" y="3224416"/>
          <a:ext cx="8948684" cy="2628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793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2159FE9-C5BF-4EF6-B124-35C02D5D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47" y="882512"/>
            <a:ext cx="10014369" cy="1228518"/>
          </a:xfrm>
        </p:spPr>
        <p:txBody>
          <a:bodyPr anchor="t">
            <a:normAutofit fontScale="90000"/>
          </a:bodyPr>
          <a:lstStyle/>
          <a:p>
            <a:r>
              <a:rPr lang="sv-SE" sz="4000" dirty="0"/>
              <a:t>[Infoga valfri rubrik – Mall för lyfta fram styrkor och utvecklingsområden]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7CB4429-28C2-40E2-8516-CDB6F90D305E}"/>
              </a:ext>
            </a:extLst>
          </p:cNvPr>
          <p:cNvSpPr txBox="1"/>
          <p:nvPr/>
        </p:nvSpPr>
        <p:spPr>
          <a:xfrm>
            <a:off x="1090950" y="5617103"/>
            <a:ext cx="36528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Antal svar: [infoga totalt antal svar för vald fråga]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5C883E2-A25A-4D03-AEEA-1856B53B4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3846" y="2719056"/>
            <a:ext cx="4413999" cy="709944"/>
          </a:xfrm>
        </p:spPr>
        <p:txBody>
          <a:bodyPr/>
          <a:lstStyle/>
          <a:p>
            <a:pPr marL="30163" indent="0">
              <a:buNone/>
            </a:pPr>
            <a:r>
              <a:rPr lang="sv-SE" sz="1100" b="1" dirty="0"/>
              <a:t>Fråga: 	</a:t>
            </a:r>
            <a:r>
              <a:rPr lang="sv-SE" sz="1100" dirty="0"/>
              <a:t>[Infoga vald fråga]</a:t>
            </a:r>
          </a:p>
          <a:p>
            <a:pPr marL="30163" indent="0">
              <a:buNone/>
            </a:pPr>
            <a:r>
              <a:rPr lang="sv-SE" sz="1100" b="1" dirty="0"/>
              <a:t>Tidsurval:	</a:t>
            </a:r>
            <a:r>
              <a:rPr lang="sv-SE" sz="1100" dirty="0"/>
              <a:t>Kvinnor som fött barn under perioden [infoga 	tidsurval (förlossning) från </a:t>
            </a:r>
            <a:r>
              <a:rPr lang="sv-SE" sz="1100" dirty="0" err="1"/>
              <a:t>dashboarden</a:t>
            </a:r>
            <a:r>
              <a:rPr lang="sv-SE" sz="1100" dirty="0"/>
              <a:t>]</a:t>
            </a:r>
          </a:p>
          <a:p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13DA1CD-3DB7-436F-9714-D3CF166E431E}"/>
              </a:ext>
            </a:extLst>
          </p:cNvPr>
          <p:cNvSpPr txBox="1">
            <a:spLocks/>
          </p:cNvSpPr>
          <p:nvPr/>
        </p:nvSpPr>
        <p:spPr>
          <a:xfrm>
            <a:off x="6206506" y="2719056"/>
            <a:ext cx="4413999" cy="709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>
              <a:buFont typeface="Symbol" panose="05050102010706020507" pitchFamily="18" charset="2"/>
              <a:buNone/>
            </a:pPr>
            <a:r>
              <a:rPr lang="sv-SE" sz="1100" b="1"/>
              <a:t>Fråga: 	</a:t>
            </a:r>
            <a:r>
              <a:rPr lang="sv-SE" sz="1100"/>
              <a:t>[Infoga vald fråga]</a:t>
            </a:r>
          </a:p>
          <a:p>
            <a:pPr marL="30163" indent="0">
              <a:buFont typeface="Symbol" panose="05050102010706020507" pitchFamily="18" charset="2"/>
              <a:buNone/>
            </a:pPr>
            <a:r>
              <a:rPr lang="sv-SE" sz="1100" b="1"/>
              <a:t>Tidsurval:	</a:t>
            </a:r>
            <a:r>
              <a:rPr lang="sv-SE" sz="1100"/>
              <a:t>Kvinnor som fött barn under perioden [infoga 	tidsurval (förlossning) från dashboarden]</a:t>
            </a:r>
          </a:p>
          <a:p>
            <a:endParaRPr lang="en-US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F18AB74-D41C-4412-8F47-E89E3DE35625}"/>
              </a:ext>
            </a:extLst>
          </p:cNvPr>
          <p:cNvSpPr txBox="1"/>
          <p:nvPr/>
        </p:nvSpPr>
        <p:spPr>
          <a:xfrm>
            <a:off x="1158706" y="4134715"/>
            <a:ext cx="3444266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Infoga diagram med </a:t>
            </a:r>
            <a:br>
              <a:rPr lang="sv-SE" sz="1150" dirty="0"/>
            </a:br>
            <a:r>
              <a:rPr lang="sv-SE" sz="1150" dirty="0"/>
              <a:t>resultat för den fråga/område där vald verksamhet presterar bäst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AF7E5E1-753D-4262-8C49-C88A28462E35}"/>
              </a:ext>
            </a:extLst>
          </p:cNvPr>
          <p:cNvSpPr txBox="1"/>
          <p:nvPr/>
        </p:nvSpPr>
        <p:spPr>
          <a:xfrm>
            <a:off x="6287297" y="4134715"/>
            <a:ext cx="3444266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Infoga diagram med </a:t>
            </a:r>
            <a:br>
              <a:rPr lang="sv-SE" sz="1150" dirty="0"/>
            </a:br>
            <a:r>
              <a:rPr lang="sv-SE" sz="1150" dirty="0"/>
              <a:t>resultat för den fråga/område där vald verksamhet presterar bäst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5950BB9-641E-4772-9207-D50C044A6CEE}"/>
              </a:ext>
            </a:extLst>
          </p:cNvPr>
          <p:cNvSpPr txBox="1"/>
          <p:nvPr/>
        </p:nvSpPr>
        <p:spPr>
          <a:xfrm>
            <a:off x="6287297" y="5620065"/>
            <a:ext cx="36528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Antal svar: [infoga totalt antal svar för vald fråga]</a:t>
            </a:r>
          </a:p>
        </p:txBody>
      </p:sp>
    </p:spTree>
    <p:extLst>
      <p:ext uri="{BB962C8B-B14F-4D97-AF65-F5344CB8AC3E}">
        <p14:creationId xmlns:p14="http://schemas.microsoft.com/office/powerpoint/2010/main" val="1559493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2159FE9-C5BF-4EF6-B124-35C02D5DE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47" y="882512"/>
            <a:ext cx="10419885" cy="1228518"/>
          </a:xfrm>
        </p:spPr>
        <p:txBody>
          <a:bodyPr anchor="t">
            <a:normAutofit fontScale="90000"/>
          </a:bodyPr>
          <a:lstStyle/>
          <a:p>
            <a:r>
              <a:rPr lang="sv-SE" sz="4000" dirty="0"/>
              <a:t>[Infoga valfri rubrik – Mall för jämförelse, mellan verksamheter/regioner, mot riket eller mellan två tidsperioder]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16F23B9-3CE3-4AF1-A2B5-DE752331A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9426" y="2633016"/>
            <a:ext cx="8865704" cy="709944"/>
          </a:xfrm>
        </p:spPr>
        <p:txBody>
          <a:bodyPr/>
          <a:lstStyle/>
          <a:p>
            <a:pPr marL="30163" indent="0">
              <a:buNone/>
            </a:pPr>
            <a:r>
              <a:rPr lang="sv-SE" sz="1100" b="1" dirty="0"/>
              <a:t>Fråga: </a:t>
            </a:r>
            <a:r>
              <a:rPr lang="sv-SE" sz="1100" dirty="0"/>
              <a:t>[Infoga vald fråga]</a:t>
            </a:r>
          </a:p>
          <a:p>
            <a:pPr marL="30163" indent="0">
              <a:buNone/>
            </a:pPr>
            <a:r>
              <a:rPr lang="sv-SE" sz="1100" b="1" dirty="0"/>
              <a:t>Tidsurval: </a:t>
            </a:r>
            <a:r>
              <a:rPr lang="sv-SE" sz="1100" dirty="0"/>
              <a:t>Kvinnor som fött barn under perioden [infoga tidsurval (förlossning) från </a:t>
            </a:r>
            <a:r>
              <a:rPr lang="sv-SE" sz="1100" dirty="0" err="1"/>
              <a:t>dashboarden</a:t>
            </a:r>
            <a:endParaRPr lang="sv-SE" sz="1100" dirty="0"/>
          </a:p>
          <a:p>
            <a:endParaRPr lang="en-US" dirty="0"/>
          </a:p>
        </p:txBody>
      </p:sp>
      <p:graphicFrame>
        <p:nvGraphicFramePr>
          <p:cNvPr id="6" name="Tabell 6" descr="Exempel på tabell med två jämförelser. ">
            <a:extLst>
              <a:ext uri="{FF2B5EF4-FFF2-40B4-BE49-F238E27FC236}">
                <a16:creationId xmlns:a16="http://schemas.microsoft.com/office/drawing/2014/main" id="{6708C233-6E10-4CE2-BCD1-9385C695C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13065"/>
              </p:ext>
            </p:extLst>
          </p:nvPr>
        </p:nvGraphicFramePr>
        <p:xfrm>
          <a:off x="8272044" y="3394080"/>
          <a:ext cx="1839310" cy="266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5421">
                  <a:extLst>
                    <a:ext uri="{9D8B030D-6E8A-4147-A177-3AD203B41FA5}">
                      <a16:colId xmlns:a16="http://schemas.microsoft.com/office/drawing/2014/main" val="2479959966"/>
                    </a:ext>
                  </a:extLst>
                </a:gridCol>
                <a:gridCol w="903889">
                  <a:extLst>
                    <a:ext uri="{9D8B030D-6E8A-4147-A177-3AD203B41FA5}">
                      <a16:colId xmlns:a16="http://schemas.microsoft.com/office/drawing/2014/main" val="3582160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150"/>
                        <a:t>Svars-alternativ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50"/>
                        <a:t>Skillnad (%)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58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150"/>
                        <a:t>5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150" dirty="0"/>
                        <a:t> X 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837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15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 %</a:t>
                      </a:r>
                      <a:endParaRPr lang="sv-SE" sz="11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51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15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 %</a:t>
                      </a:r>
                      <a:endParaRPr lang="sv-SE" sz="11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86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15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1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 %</a:t>
                      </a:r>
                      <a:endParaRPr lang="sv-SE" sz="11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061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15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1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 %</a:t>
                      </a:r>
                      <a:endParaRPr lang="sv-SE" sz="115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3549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v-SE" sz="1150"/>
                        <a:t> –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v-SE" sz="11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X %</a:t>
                      </a:r>
                      <a:endParaRPr lang="sv-SE" sz="11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814632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42BEC9BC-9152-47AE-9D56-26F7C2E9DB08}"/>
              </a:ext>
            </a:extLst>
          </p:cNvPr>
          <p:cNvSpPr txBox="1"/>
          <p:nvPr/>
        </p:nvSpPr>
        <p:spPr>
          <a:xfrm>
            <a:off x="632564" y="5214410"/>
            <a:ext cx="36528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Antal svar: [infoga totalt antal svar för vald fråga]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36024D0-2093-45B2-B9CF-8ED13FF453F3}"/>
              </a:ext>
            </a:extLst>
          </p:cNvPr>
          <p:cNvSpPr txBox="1"/>
          <p:nvPr/>
        </p:nvSpPr>
        <p:spPr>
          <a:xfrm>
            <a:off x="736879" y="3967061"/>
            <a:ext cx="3444266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Infoga diagram med </a:t>
            </a:r>
            <a:br>
              <a:rPr lang="sv-SE" sz="1150" dirty="0"/>
            </a:br>
            <a:r>
              <a:rPr lang="sv-SE" sz="1150" dirty="0"/>
              <a:t>resultat för den fråga/område där vald verksamhet presterar bäst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A74258A-4F09-4D1D-8478-810A9D5A161E}"/>
              </a:ext>
            </a:extLst>
          </p:cNvPr>
          <p:cNvSpPr txBox="1"/>
          <p:nvPr/>
        </p:nvSpPr>
        <p:spPr>
          <a:xfrm>
            <a:off x="4373867" y="3976087"/>
            <a:ext cx="3444266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Infoga diagram med </a:t>
            </a:r>
            <a:br>
              <a:rPr lang="sv-SE" sz="1150" dirty="0"/>
            </a:br>
            <a:r>
              <a:rPr lang="sv-SE" sz="1150" dirty="0"/>
              <a:t>resultat för den fråga/område där vald verksamhet presterar bäst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74A68A4-5EEB-40A4-AA6F-DF7D38DF29A6}"/>
              </a:ext>
            </a:extLst>
          </p:cNvPr>
          <p:cNvSpPr txBox="1"/>
          <p:nvPr/>
        </p:nvSpPr>
        <p:spPr>
          <a:xfrm>
            <a:off x="4619149" y="5232462"/>
            <a:ext cx="3652895" cy="26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Antal svar: [infoga totalt antal svar för vald fråga]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87FC48B-F9BC-46D1-B3ED-12974FE769AD}"/>
              </a:ext>
            </a:extLst>
          </p:cNvPr>
          <p:cNvSpPr txBox="1"/>
          <p:nvPr/>
        </p:nvSpPr>
        <p:spPr>
          <a:xfrm>
            <a:off x="7948974" y="3065030"/>
            <a:ext cx="2485449" cy="2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150" dirty="0"/>
              <a:t>Jämförelse</a:t>
            </a:r>
          </a:p>
        </p:txBody>
      </p:sp>
    </p:spTree>
    <p:extLst>
      <p:ext uri="{BB962C8B-B14F-4D97-AF65-F5344CB8AC3E}">
        <p14:creationId xmlns:p14="http://schemas.microsoft.com/office/powerpoint/2010/main" val="666126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4B63B6B-C299-4D7E-A0A6-3A606289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Hur skapas ett diagram? 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Vilket diagram bör väljas?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Exempel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Mallar </a:t>
            </a:r>
          </a:p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chemeClr val="tx1"/>
                </a:solidFill>
              </a:rPr>
              <a:t>Appendix</a:t>
            </a:r>
          </a:p>
          <a:p>
            <a:pPr marL="30163" indent="0">
              <a:buNone/>
            </a:pP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C353B92-44E2-4AA4-8457-8E8A0FC7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Innehållsförteckning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68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6F9B0AB-F6BF-44BA-B109-06E849E1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72" y="1791468"/>
            <a:ext cx="5116366" cy="373859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Använder du skydd p.g.a. avföringsläckage? (E2, E3)</a:t>
            </a: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din partner/närstående möjlighet att stanna kvar efter förlossningen? (E2)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du föda där du önskade? (E2)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du möjlighet till förlossningssamtal/?utskrivningssamtal med din barnmorska eller läkare innan du åkte hem? (E2)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du stanna kvar efter förlossningen så länge som du behövde? (E2)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behövt uppsöka sjukvården under perioden två månader efter förlossningen och fram till nu på grund av besvär/komplikationer? (E3)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behövt uppsöka sjukvården under tiden efter förlossningen på grund av besvär/komplikationer? (E2)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besvär eller smärtor i underlivet efter förlossningen? (E2)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eller har du haft svårigheter med att tömma urinblåsan som krävt behandling efter förlossningen? (E2)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en känsla av att något buktar ut ur slidan? (E3)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fått besvär som du inte förväntat dig eller komplikationer som beror på förlossningen? (E2)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genomgått KUB-undersökning? (E1)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haft samlag de senaste 3 månaderna? (E3)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läckage av fast avföring? (E2, E3)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läckage av lös avföring? (E2, E3)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svårt att hålla avföring eller gaser? (E2, E3)</a:t>
            </a:r>
            <a:endParaRPr lang="sv-SE" sz="1100" kern="12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Har du urinläckage eller ofrivillig urinavgång? (E2, E3)</a:t>
            </a:r>
            <a:br>
              <a:rPr lang="sv-SE" sz="4000" b="0" i="0" u="none" strike="noStrike" dirty="0">
                <a:effectLst/>
                <a:latin typeface="Arial" panose="020B0604020202020204" pitchFamily="34" charset="0"/>
              </a:rPr>
            </a:b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3771E03-FFAB-4119-A8D7-DF9B92FA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14" y="433223"/>
            <a:ext cx="11032136" cy="1231392"/>
          </a:xfrm>
        </p:spPr>
        <p:txBody>
          <a:bodyPr/>
          <a:lstStyle/>
          <a:p>
            <a:pPr algn="l" rtl="0" eaLnBrk="1" fontAlgn="b" latinLnBrk="0" hangingPunct="1">
              <a:spcBef>
                <a:spcPts val="0"/>
              </a:spcBef>
              <a:spcAft>
                <a:spcPts val="0"/>
              </a:spcAft>
              <a:buClrTx/>
              <a:buSzPts val="1150"/>
            </a:pPr>
            <a:r>
              <a:rPr lang="sv-SE" dirty="0"/>
              <a:t>Frågor där ett svarsalternativ kan väljas</a:t>
            </a:r>
            <a:br>
              <a:rPr lang="sv-SE" dirty="0"/>
            </a:br>
            <a:r>
              <a:rPr lang="sv-SE" sz="2000" dirty="0"/>
              <a:t>- visualiseras genom cirkeldiagram </a:t>
            </a:r>
            <a:br>
              <a:rPr lang="sv-SE" dirty="0"/>
            </a:br>
            <a:endParaRPr lang="sv-SE" dirty="0"/>
          </a:p>
        </p:txBody>
      </p:sp>
      <p:sp>
        <p:nvSpPr>
          <p:cNvPr id="12" name="Platshållare för innehåll 1">
            <a:extLst>
              <a:ext uri="{FF2B5EF4-FFF2-40B4-BE49-F238E27FC236}">
                <a16:creationId xmlns:a16="http://schemas.microsoft.com/office/drawing/2014/main" id="{67444D93-860D-4960-B1A1-DE5A4439269E}"/>
              </a:ext>
            </a:extLst>
          </p:cNvPr>
          <p:cNvSpPr txBox="1">
            <a:spLocks/>
          </p:cNvSpPr>
          <p:nvPr/>
        </p:nvSpPr>
        <p:spPr>
          <a:xfrm>
            <a:off x="5780598" y="1806269"/>
            <a:ext cx="5116366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sv-SE" sz="1100" dirty="0">
                <a:solidFill>
                  <a:srgbClr val="000000"/>
                </a:solidFill>
              </a:rPr>
              <a:t>Har du under </a:t>
            </a:r>
            <a:r>
              <a:rPr lang="sv-SE" sz="1100" u="none" strike="noStrike" noProof="0" dirty="0">
                <a:effectLst/>
              </a:rPr>
              <a:t>perioden två månader efter förlossningen och fram till nu haft andra besvär än underlivsbesvär som du inte förväntat dig eller komplikationer som beror på förlossningen? (E3)</a:t>
            </a:r>
            <a:endParaRPr lang="sv-SE" sz="1100" dirty="0">
              <a:solidFill>
                <a:srgbClr val="000000"/>
              </a:solidFill>
            </a:endParaRPr>
          </a:p>
          <a:p>
            <a:pPr>
              <a:spcAft>
                <a:spcPts val="0"/>
              </a:spcAft>
            </a:pPr>
            <a:r>
              <a:rPr lang="sv-SE" sz="1100" dirty="0">
                <a:solidFill>
                  <a:srgbClr val="000000"/>
                </a:solidFill>
              </a:rPr>
              <a:t>Har </a:t>
            </a:r>
            <a:r>
              <a:rPr lang="sv-SE" sz="1100" u="none" strike="noStrike" noProof="0" dirty="0">
                <a:effectLst/>
              </a:rPr>
              <a:t>du, i samband med någon form av fosterdiagnostik, fått information att det kan vara eller är något avvikande med graviditeten? (E1)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Hur födde du barn? (E2, E3)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Händer </a:t>
            </a:r>
            <a:r>
              <a:rPr lang="sv-SE" sz="1100" u="none" strike="noStrike" noProof="0" dirty="0">
                <a:effectLst/>
              </a:rPr>
              <a:t>det att du behöver hålla emot bakre slidväggen för att tömma tarmen? (E3)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Händer</a:t>
            </a:r>
            <a:r>
              <a:rPr lang="sv-SE" sz="1100" u="none" strike="noStrike" noProof="0" dirty="0">
                <a:effectLst/>
              </a:rPr>
              <a:t> det att du släpper dig även när det är olämpligt? </a:t>
            </a:r>
            <a:r>
              <a:rPr lang="sv-SE" sz="1100" u="none" strike="noStrike" dirty="0">
                <a:effectLst/>
              </a:rPr>
              <a:t>(E2, E3)</a:t>
            </a:r>
          </a:p>
          <a:p>
            <a:pPr>
              <a:spcAft>
                <a:spcPts val="0"/>
              </a:spcAft>
            </a:pPr>
            <a:r>
              <a:rPr lang="sv-SE" sz="1100" u="none" strike="noStrike" noProof="0" dirty="0">
                <a:effectLst/>
              </a:rPr>
              <a:t>Låg barnet hud mot hud med dig direkt efter förlossningen tills barnet sugit och/eller somnat? (E2)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Om </a:t>
            </a:r>
            <a:r>
              <a:rPr lang="sv-SE" sz="1100" u="none" strike="noStrike" noProof="0" dirty="0">
                <a:effectLst/>
              </a:rPr>
              <a:t>du har eller har haft besvär från underlivet, har du fått behandling eller träningsråd av sjukgymnast/fysioterapeut eller </a:t>
            </a:r>
            <a:r>
              <a:rPr lang="sv-SE" sz="1100" u="none" strike="noStrike" noProof="0" dirty="0" err="1">
                <a:effectLst/>
              </a:rPr>
              <a:t>uroterapeut</a:t>
            </a:r>
            <a:r>
              <a:rPr lang="sv-SE" sz="1100" u="none" strike="noStrike" noProof="0" dirty="0">
                <a:effectLst/>
              </a:rPr>
              <a:t> sedan du skrevs ut från BB? (E3)</a:t>
            </a:r>
            <a:endParaRPr lang="sv-SE" sz="1100" dirty="0"/>
          </a:p>
          <a:p>
            <a:pPr>
              <a:spcAft>
                <a:spcPts val="0"/>
              </a:spcAft>
            </a:pPr>
            <a:r>
              <a:rPr lang="sv-SE" sz="1100" dirty="0"/>
              <a:t>Om </a:t>
            </a:r>
            <a:r>
              <a:rPr lang="sv-SE" sz="1100" u="none" strike="noStrike" noProof="0" dirty="0">
                <a:effectLst/>
              </a:rPr>
              <a:t>du inte har mått fysiskt bra efter graviditet och förlossning, har du då vetat vart du kunde vända dig? (E3)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Om </a:t>
            </a:r>
            <a:r>
              <a:rPr lang="sv-SE" sz="1100" u="none" strike="noStrike" noProof="0" dirty="0">
                <a:effectLst/>
              </a:rPr>
              <a:t>du inte har mått psykiskt bra efter graviditet och förlossning, har du då vetat vart du kunde vända dig? (E3)</a:t>
            </a:r>
            <a:endParaRPr lang="sv-SE" sz="1100" dirty="0"/>
          </a:p>
          <a:p>
            <a:pPr>
              <a:spcAft>
                <a:spcPts val="0"/>
              </a:spcAft>
            </a:pPr>
            <a:r>
              <a:rPr lang="sv-SE" sz="1100" u="none" strike="noStrike" noProof="0" dirty="0">
                <a:effectLst/>
              </a:rPr>
              <a:t>Påverkar dina läckageproblem din livsstil? (E2, E3)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Var </a:t>
            </a:r>
            <a:r>
              <a:rPr lang="sv-SE" sz="1100" u="none" strike="noStrike" noProof="0" dirty="0">
                <a:effectLst/>
              </a:rPr>
              <a:t>det din första förlossning eller har du fött barn tidigare? (E2, E3)</a:t>
            </a:r>
            <a:endParaRPr lang="sv-SE" sz="1100" dirty="0"/>
          </a:p>
          <a:p>
            <a:pPr>
              <a:spcAft>
                <a:spcPts val="0"/>
              </a:spcAft>
            </a:pPr>
            <a:r>
              <a:rPr lang="sv-SE" sz="1100" u="none" strike="noStrike" noProof="0" dirty="0">
                <a:effectLst/>
              </a:rPr>
              <a:t>Varför fick du inte föda där du önskade? (E2)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Är du fortfarande gravid? (E1)</a:t>
            </a:r>
            <a:endParaRPr lang="sv-SE" sz="1100" u="none" strike="noStrike" noProof="0" dirty="0">
              <a:effectLst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8FB3DE5-3512-47EA-8D9D-0E825D624892}"/>
              </a:ext>
            </a:extLst>
          </p:cNvPr>
          <p:cNvSpPr txBox="1"/>
          <p:nvPr/>
        </p:nvSpPr>
        <p:spPr>
          <a:xfrm>
            <a:off x="846814" y="5828175"/>
            <a:ext cx="98675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1100" b="1" dirty="0">
                <a:solidFill>
                  <a:schemeClr val="tx1"/>
                </a:solidFill>
              </a:rPr>
              <a:t>Notera att frågorna har olika benämningar/namn på svarsalternativen. </a:t>
            </a:r>
            <a:br>
              <a:rPr lang="sv-SE" sz="1100" b="1" dirty="0">
                <a:solidFill>
                  <a:schemeClr val="tx1"/>
                </a:solidFill>
              </a:rPr>
            </a:br>
            <a:r>
              <a:rPr lang="sv-SE" sz="1100" b="1" dirty="0">
                <a:solidFill>
                  <a:schemeClr val="tx1"/>
                </a:solidFill>
              </a:rPr>
              <a:t>Kontrollera benämningarna för respektive fråga genom att läsa av frågorna i </a:t>
            </a:r>
            <a:r>
              <a:rPr lang="sv-SE" sz="1100" b="1" dirty="0" err="1">
                <a:solidFill>
                  <a:schemeClr val="tx1"/>
                </a:solidFill>
              </a:rPr>
              <a:t>PDF:erna</a:t>
            </a:r>
            <a:r>
              <a:rPr lang="sv-SE" sz="1100" b="1" dirty="0">
                <a:solidFill>
                  <a:schemeClr val="tx1"/>
                </a:solidFill>
              </a:rPr>
              <a:t> på skr.se</a:t>
            </a:r>
          </a:p>
        </p:txBody>
      </p:sp>
    </p:spTree>
    <p:extLst>
      <p:ext uri="{BB962C8B-B14F-4D97-AF65-F5344CB8AC3E}">
        <p14:creationId xmlns:p14="http://schemas.microsoft.com/office/powerpoint/2010/main" val="1208013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6F9B0AB-F6BF-44BA-B109-06E849E1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72" y="1791468"/>
            <a:ext cx="5267439" cy="3738598"/>
          </a:xfrm>
        </p:spPr>
        <p:txBody>
          <a:bodyPr/>
          <a:lstStyle/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Anser du att mödrahälsovården tillgodosett dina behov? (E2)</a:t>
            </a: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dirty="0">
                <a:solidFill>
                  <a:srgbClr val="000000"/>
                </a:solidFill>
              </a:rPr>
              <a:t>Anser du att </a:t>
            </a: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personalen inom mödrahälsovård samordnat dina andra kontakter med vården i den utsträckning du behövt? (E2)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Anser du att vården tillgodosett dina behov hittills? (E1)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Anser du att vården tillgodosett dina behov under förlossning och tiden efter förlossning? (E2)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Anser du att vården tillgodosett dina behov under graviditet, förlossning och tiden efter förlossning? (E3)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Blev du bemött med respekt av personalen i samband med förlossningen? (E2)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du den hjälp du behövde för att hantera smärtan under förlossningen? (E2)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du den information du behövde om vad du kunde förvänta dig angående återhämtning/tiden efter förlossningen? (E2)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du stöd av personalen under din förlossning, i den utsträckning du önskade? (E2)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du stöd av personalen vid den första amningen, i den utsträckning du önskade? (E2)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du tillräckligt med information från läkaren/barnmorskan inför beslut att genomgå undersökning med moderkaksprov, fostervattenprov eller NIPT? (E1)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du tillräckligt med information om resultatet av din KUB-undersökning? (E1)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Fick du tillräckligt med information under förlossningen? (E2)</a:t>
            </a:r>
            <a:endParaRPr lang="sv-SE" sz="1100" b="0" i="0" u="none" strike="noStrike" dirty="0">
              <a:effectLst/>
            </a:endParaRPr>
          </a:p>
          <a:p>
            <a:pPr marL="173736" indent="-173736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sv-SE" sz="1100" b="0" i="0" u="none" strike="noStrike" kern="1200" dirty="0">
                <a:solidFill>
                  <a:srgbClr val="000000"/>
                </a:solidFill>
                <a:effectLst/>
              </a:rPr>
              <a:t>Får du tillräckligt med information rörande din graviditet från mödrahälsovården? (E1)</a:t>
            </a:r>
            <a:endParaRPr lang="sv-SE" sz="1100" b="0" i="0" u="none" strike="noStrike" dirty="0">
              <a:effectLst/>
            </a:endParaRPr>
          </a:p>
          <a:p>
            <a:pPr marL="30163" indent="0">
              <a:spcAft>
                <a:spcPts val="0"/>
              </a:spcAft>
              <a:buNone/>
            </a:pPr>
            <a:br>
              <a:rPr lang="sv-SE" sz="4000" b="0" i="0" u="none" strike="noStrike" dirty="0">
                <a:effectLst/>
                <a:latin typeface="Arial" panose="020B0604020202020204" pitchFamily="34" charset="0"/>
              </a:rPr>
            </a:b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3771E03-FFAB-4119-A8D7-DF9B92FA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14" y="433223"/>
            <a:ext cx="11032136" cy="1231392"/>
          </a:xfrm>
        </p:spPr>
        <p:txBody>
          <a:bodyPr/>
          <a:lstStyle/>
          <a:p>
            <a:pPr algn="l" rtl="0" eaLnBrk="1" fontAlgn="b" latinLnBrk="0" hangingPunct="1">
              <a:spcBef>
                <a:spcPts val="0"/>
              </a:spcBef>
              <a:spcAft>
                <a:spcPts val="0"/>
              </a:spcAft>
              <a:buClrTx/>
              <a:buSzPts val="1150"/>
            </a:pPr>
            <a:r>
              <a:rPr lang="sv-SE" dirty="0"/>
              <a:t>Skattningsfrågor med svarsalternativ </a:t>
            </a:r>
            <a:br>
              <a:rPr lang="sv-SE" dirty="0"/>
            </a:br>
            <a:r>
              <a:rPr lang="sv-SE" dirty="0"/>
              <a:t>1–5 </a:t>
            </a:r>
            <a:r>
              <a:rPr lang="sv-SE" sz="2000" dirty="0"/>
              <a:t>- visualiseras genom cirkeldiagram </a:t>
            </a:r>
            <a:br>
              <a:rPr lang="sv-SE" dirty="0"/>
            </a:br>
            <a:endParaRPr lang="sv-SE" dirty="0"/>
          </a:p>
        </p:txBody>
      </p:sp>
      <p:sp>
        <p:nvSpPr>
          <p:cNvPr id="12" name="Platshållare för innehåll 1">
            <a:extLst>
              <a:ext uri="{FF2B5EF4-FFF2-40B4-BE49-F238E27FC236}">
                <a16:creationId xmlns:a16="http://schemas.microsoft.com/office/drawing/2014/main" id="{67444D93-860D-4960-B1A1-DE5A4439269E}"/>
              </a:ext>
            </a:extLst>
          </p:cNvPr>
          <p:cNvSpPr txBox="1">
            <a:spLocks/>
          </p:cNvSpPr>
          <p:nvPr/>
        </p:nvSpPr>
        <p:spPr>
          <a:xfrm>
            <a:off x="5780598" y="1806269"/>
            <a:ext cx="5116366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sv-SE" sz="1100" dirty="0">
                <a:solidFill>
                  <a:srgbClr val="000000"/>
                </a:solidFill>
              </a:rPr>
              <a:t>Gjorde </a:t>
            </a:r>
            <a:r>
              <a:rPr lang="sv-SE" sz="1100" u="none" strike="noStrike" dirty="0">
                <a:effectLst/>
                <a:latin typeface="+mn-lt"/>
              </a:rPr>
              <a:t>barnmorskan dig delaktig i planering och beslut som rörde din graviditet i den utsträckning du önskade? (E2)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Gjorde </a:t>
            </a:r>
            <a:r>
              <a:rPr lang="sv-SE" sz="1100" u="none" strike="noStrike" dirty="0">
                <a:effectLst/>
                <a:latin typeface="+mn-lt"/>
              </a:rPr>
              <a:t>barnmorskan på mödrahälsovården din partner/närstående delaktiga i den utsträckning du önskade? (E2)</a:t>
            </a:r>
            <a:endParaRPr lang="sv-SE" sz="1100" dirty="0"/>
          </a:p>
          <a:p>
            <a:pPr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Gjorde personalen på förlossningen din partner/närstående delaktiga i den utsträckning du önskade? (E2)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Gjorde </a:t>
            </a:r>
            <a:r>
              <a:rPr lang="sv-SE" sz="1100" u="none" strike="noStrike" dirty="0">
                <a:effectLst/>
                <a:latin typeface="+mn-lt"/>
              </a:rPr>
              <a:t>vårdpersonalen dig delaktig i planering och beslut beträffande din eftervård i den utsträckning du önskade? (E2)</a:t>
            </a:r>
            <a:endParaRPr lang="sv-SE" sz="1100" dirty="0"/>
          </a:p>
          <a:p>
            <a:pPr>
              <a:spcAft>
                <a:spcPts val="0"/>
              </a:spcAft>
            </a:pPr>
            <a:r>
              <a:rPr lang="sv-SE" sz="1100" dirty="0"/>
              <a:t>Gjorde </a:t>
            </a:r>
            <a:r>
              <a:rPr lang="sv-SE" sz="1100" u="none" strike="noStrike" dirty="0">
                <a:effectLst/>
                <a:latin typeface="+mn-lt"/>
              </a:rPr>
              <a:t>vårdpersonalen din partner/närstående delaktiga efter förlossningen i den utsträckning som du önskade? (E2)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Gör </a:t>
            </a:r>
            <a:r>
              <a:rPr lang="sv-SE" sz="1100" u="none" strike="noStrike" dirty="0">
                <a:effectLst/>
                <a:latin typeface="+mn-lt"/>
              </a:rPr>
              <a:t>barnmorskan dig delaktig i planering och beslut som rör din graviditet? (E1)</a:t>
            </a:r>
            <a:endParaRPr lang="sv-SE" sz="1100" dirty="0"/>
          </a:p>
          <a:p>
            <a:pPr>
              <a:spcAft>
                <a:spcPts val="0"/>
              </a:spcAft>
            </a:pPr>
            <a:r>
              <a:rPr lang="sv-SE" sz="1100" dirty="0"/>
              <a:t>Gör </a:t>
            </a:r>
            <a:r>
              <a:rPr lang="sv-SE" sz="1100" u="none" strike="noStrike" dirty="0">
                <a:effectLst/>
                <a:latin typeface="+mn-lt"/>
              </a:rPr>
              <a:t>barnmorskan på mödrahälsovården din partner/närstående delaktiga i den utsträckning du önskar? (E1)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Hade </a:t>
            </a:r>
            <a:r>
              <a:rPr lang="sv-SE" sz="1100" u="none" strike="noStrike" dirty="0">
                <a:effectLst/>
                <a:latin typeface="+mn-lt"/>
              </a:rPr>
              <a:t>du möjlighet att ställa de frågor du önskade till barnmorskan? (E2)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r>
              <a:rPr lang="sv-SE" sz="1100" dirty="0"/>
              <a:t>Hade </a:t>
            </a:r>
            <a:r>
              <a:rPr lang="sv-SE" sz="1100" u="none" strike="noStrike" dirty="0">
                <a:effectLst/>
                <a:latin typeface="+mn-lt"/>
              </a:rPr>
              <a:t>du möjlighet att vid behov få stöd från barnmorskan? (E2)</a:t>
            </a:r>
          </a:p>
          <a:p>
            <a:pPr>
              <a:spcAft>
                <a:spcPts val="0"/>
              </a:spcAft>
            </a:pPr>
            <a:r>
              <a:rPr lang="sv-SE" sz="1100" dirty="0"/>
              <a:t>Har </a:t>
            </a:r>
            <a:r>
              <a:rPr lang="sv-SE" sz="1100" u="none" strike="noStrike" dirty="0">
                <a:effectLst/>
                <a:latin typeface="+mn-lt"/>
              </a:rPr>
              <a:t>du möjlighet att ställa de frågor du önskar till barnmorskan? (E1)</a:t>
            </a:r>
            <a:endParaRPr lang="sv-SE" sz="1100" dirty="0"/>
          </a:p>
          <a:p>
            <a:pPr>
              <a:spcAft>
                <a:spcPts val="0"/>
              </a:spcAft>
            </a:pPr>
            <a:r>
              <a:rPr lang="sv-SE" sz="1100" dirty="0"/>
              <a:t>Har </a:t>
            </a:r>
            <a:r>
              <a:rPr lang="sv-SE" sz="1100" u="none" strike="noStrike" dirty="0">
                <a:effectLst/>
                <a:latin typeface="+mn-lt"/>
              </a:rPr>
              <a:t>du möjlighet att vid behov få stöd från barnmorskan? (E1)</a:t>
            </a:r>
          </a:p>
          <a:p>
            <a:pPr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Hur bedömer du att ditt allmänna hälsotillstånd var innan du blev gravid? (E1)</a:t>
            </a:r>
          </a:p>
          <a:p>
            <a:pPr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Hur bedömer du att ditt allmänna hälsotillstånd varit under de sista tre månaderna av graviditeten? (E2)</a:t>
            </a:r>
          </a:p>
          <a:p>
            <a:pPr>
              <a:spcAft>
                <a:spcPts val="0"/>
              </a:spcAft>
            </a:pPr>
            <a:r>
              <a:rPr lang="sv-SE" sz="1100" b="0" i="0" dirty="0">
                <a:solidFill>
                  <a:srgbClr val="000000"/>
                </a:solidFill>
              </a:rPr>
              <a:t>Hur </a:t>
            </a:r>
            <a:r>
              <a:rPr lang="sv-SE" sz="1100" dirty="0">
                <a:solidFill>
                  <a:srgbClr val="000000"/>
                </a:solidFill>
              </a:rPr>
              <a:t>bedömer du att ditt allmänna hälsotillstånd är nu? (E1, E2, E3)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endParaRPr lang="sv-SE" sz="11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8FB3DE5-3512-47EA-8D9D-0E825D624892}"/>
              </a:ext>
            </a:extLst>
          </p:cNvPr>
          <p:cNvSpPr txBox="1"/>
          <p:nvPr/>
        </p:nvSpPr>
        <p:spPr>
          <a:xfrm>
            <a:off x="846814" y="5828175"/>
            <a:ext cx="98675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1100" b="1" dirty="0">
                <a:solidFill>
                  <a:schemeClr val="tx1"/>
                </a:solidFill>
              </a:rPr>
              <a:t>Notera att frågorna har olika benämningar/namn på svarsalternativen. </a:t>
            </a:r>
            <a:br>
              <a:rPr lang="sv-SE" sz="1100" b="1" dirty="0">
                <a:solidFill>
                  <a:schemeClr val="tx1"/>
                </a:solidFill>
              </a:rPr>
            </a:br>
            <a:r>
              <a:rPr lang="sv-SE" sz="1100" b="1" dirty="0">
                <a:solidFill>
                  <a:schemeClr val="tx1"/>
                </a:solidFill>
              </a:rPr>
              <a:t>Kontrollera benämningarna för respektive fråga genom att läsa av frågorna i </a:t>
            </a:r>
            <a:r>
              <a:rPr lang="sv-SE" sz="1100" b="1" dirty="0" err="1">
                <a:solidFill>
                  <a:schemeClr val="tx1"/>
                </a:solidFill>
              </a:rPr>
              <a:t>PDF:erna</a:t>
            </a:r>
            <a:r>
              <a:rPr lang="sv-SE" sz="1100" b="1" dirty="0">
                <a:solidFill>
                  <a:schemeClr val="tx1"/>
                </a:solidFill>
              </a:rPr>
              <a:t> på skr.se</a:t>
            </a:r>
          </a:p>
        </p:txBody>
      </p:sp>
    </p:spTree>
    <p:extLst>
      <p:ext uri="{BB962C8B-B14F-4D97-AF65-F5344CB8AC3E}">
        <p14:creationId xmlns:p14="http://schemas.microsoft.com/office/powerpoint/2010/main" val="3190601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6F9B0AB-F6BF-44BA-B109-06E849E1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72" y="1791468"/>
            <a:ext cx="5267439" cy="3738598"/>
          </a:xfrm>
        </p:spPr>
        <p:txBody>
          <a:bodyPr/>
          <a:lstStyle/>
          <a:p>
            <a:pPr marL="173736" indent="-173736" fontAlgn="b">
              <a:spcAft>
                <a:spcPts val="0"/>
              </a:spcAft>
            </a:pPr>
            <a:r>
              <a:rPr lang="sv-SE" sz="1100" dirty="0">
                <a:solidFill>
                  <a:srgbClr val="000000"/>
                </a:solidFill>
              </a:rPr>
              <a:t>Hur </a:t>
            </a:r>
            <a:r>
              <a:rPr lang="sv-SE" sz="1100" u="none" strike="noStrike" dirty="0">
                <a:effectLst/>
              </a:rPr>
              <a:t>har du mått fysiskt efter graviditet och förlossning? (E3)</a:t>
            </a:r>
            <a:endParaRPr lang="sv-SE" sz="1100" dirty="0">
              <a:solidFill>
                <a:srgbClr val="000000"/>
              </a:solidFill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Hur har du mått psykiskt efter graviditet och förlossning? (E3)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Hur upplevde du väntetiden innan du fick ett uppföljande besök och ytterligare information om avvikelse av läkare? (E1)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I mötet med vården under graviditet, förlossning och eftervård, har du känt dig bemött med respekt och värdighet? (E3)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Kände du dig bemött med respekt i samband med de fosterdiagnostiska undersökningar du genomgått? (E1)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Kände du dig trygg med barnmorskan på mödrahälsovården? (E2)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Kände du dig trygg med vården under förlossningen? (E2)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Känner du dig trygg med barnmorskan på mödrahälsovården? (E1)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Känner du smärta i underlivet vid samlag? (E3)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När du fick information om att något var avvikande, fick du då information på ett sätt som du förstod? (E1)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Om du deltog i föräldragruppsträffar – upplevde du dem som värdefulla? (E2)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Om du har eller har haft problem med amning – har du fått stöd från vården i den utsträckning du önskat? (E2)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Skulle du rekommendera den mödrahälsovård du besökt till någon annan som är gravid? (E2)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r>
              <a:rPr lang="sv-SE" sz="1100" u="none" strike="noStrike" dirty="0">
                <a:effectLst/>
                <a:latin typeface="+mn-lt"/>
              </a:rPr>
              <a:t>Skulle du rekommendera någon annan att föda på samma förlossningsavdelning som du? (E2)</a:t>
            </a: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173736" indent="-173736" fontAlgn="b">
              <a:spcAft>
                <a:spcPts val="0"/>
              </a:spcAft>
            </a:pPr>
            <a:endParaRPr lang="sv-SE" sz="1100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3771E03-FFAB-4119-A8D7-DF9B92FA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14" y="81741"/>
            <a:ext cx="11032136" cy="1231392"/>
          </a:xfrm>
        </p:spPr>
        <p:txBody>
          <a:bodyPr/>
          <a:lstStyle/>
          <a:p>
            <a:pPr algn="l" rtl="0" eaLnBrk="1" fontAlgn="b" latinLnBrk="0" hangingPunct="1">
              <a:spcBef>
                <a:spcPts val="0"/>
              </a:spcBef>
              <a:spcAft>
                <a:spcPts val="0"/>
              </a:spcAft>
              <a:buClrTx/>
              <a:buSzPts val="1150"/>
            </a:pPr>
            <a:r>
              <a:rPr lang="sv-SE" dirty="0"/>
              <a:t>Skattningsfrågor med svarsalternativ </a:t>
            </a:r>
            <a:br>
              <a:rPr lang="sv-SE" dirty="0"/>
            </a:br>
            <a:r>
              <a:rPr lang="sv-SE" dirty="0"/>
              <a:t>1–5 </a:t>
            </a:r>
            <a:r>
              <a:rPr lang="sv-SE" sz="2000" dirty="0"/>
              <a:t>- visualiseras genom cirkeldiagram </a:t>
            </a:r>
            <a:endParaRPr lang="sv-SE" dirty="0"/>
          </a:p>
        </p:txBody>
      </p:sp>
      <p:sp>
        <p:nvSpPr>
          <p:cNvPr id="12" name="Platshållare för innehåll 1">
            <a:extLst>
              <a:ext uri="{FF2B5EF4-FFF2-40B4-BE49-F238E27FC236}">
                <a16:creationId xmlns:a16="http://schemas.microsoft.com/office/drawing/2014/main" id="{67444D93-860D-4960-B1A1-DE5A4439269E}"/>
              </a:ext>
            </a:extLst>
          </p:cNvPr>
          <p:cNvSpPr txBox="1">
            <a:spLocks/>
          </p:cNvSpPr>
          <p:nvPr/>
        </p:nvSpPr>
        <p:spPr>
          <a:xfrm>
            <a:off x="5780596" y="1746411"/>
            <a:ext cx="5116366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sv-SE" sz="1100" u="none" strike="noStrike" noProof="0" dirty="0">
                <a:effectLst/>
                <a:latin typeface="+mn-lt"/>
              </a:rPr>
              <a:t>Upplevde du att personalen samarbetade väl? (E2)</a:t>
            </a:r>
          </a:p>
          <a:p>
            <a:pPr>
              <a:spcAft>
                <a:spcPts val="0"/>
              </a:spcAft>
            </a:pPr>
            <a:r>
              <a:rPr lang="sv-SE" sz="1100" u="none" strike="noStrike" noProof="0" dirty="0">
                <a:effectLst/>
                <a:latin typeface="+mn-lt"/>
              </a:rPr>
              <a:t>Var barnmorskan närvarande i förlossningsrummet i den utsträckning du önskade? (E2)</a:t>
            </a:r>
            <a:endParaRPr lang="sv-SE" sz="11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r>
              <a:rPr lang="sv-SE" sz="1100" u="none" strike="noStrike" noProof="0" dirty="0">
                <a:effectLst/>
                <a:latin typeface="+mn-lt"/>
              </a:rPr>
              <a:t>Var det lätt att komma i kontakt med barnmorskan på mödrahälsovården? (E2)</a:t>
            </a:r>
            <a:endParaRPr lang="sv-SE" sz="11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r>
              <a:rPr lang="sv-SE" sz="1100" u="none" strike="noStrike" noProof="0" dirty="0">
                <a:effectLst/>
                <a:latin typeface="+mn-lt"/>
              </a:rPr>
              <a:t>Var din graviditet planerad? (E1)</a:t>
            </a:r>
            <a:endParaRPr lang="sv-SE" sz="11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r>
              <a:rPr lang="sv-SE" sz="1100" u="none" strike="noStrike" noProof="0" dirty="0">
                <a:effectLst/>
                <a:latin typeface="+mn-lt"/>
              </a:rPr>
              <a:t>Var du delaktig i planering och beslut under din förlossning i den utsträckning du önskade? (E2)</a:t>
            </a:r>
            <a:endParaRPr lang="sv-SE" sz="11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r>
              <a:rPr lang="sv-SE" sz="1100" u="none" strike="noStrike" noProof="0" dirty="0">
                <a:effectLst/>
                <a:latin typeface="+mn-lt"/>
              </a:rPr>
              <a:t>Var tiden hos läkaren tillräcklig för frågor? (E1)</a:t>
            </a:r>
            <a:endParaRPr lang="sv-SE" sz="11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r>
              <a:rPr lang="sv-SE" sz="1100" u="none" strike="noStrike" noProof="0" dirty="0">
                <a:effectLst/>
                <a:latin typeface="+mn-lt"/>
              </a:rPr>
              <a:t>Är det lätt att komma i kontakt med barnmorskan på mödrahälsovården? (E1)</a:t>
            </a:r>
            <a:endParaRPr lang="sv-SE" sz="11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endParaRPr lang="sv-SE" sz="11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endParaRPr lang="sv-SE" sz="11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>
              <a:spcAft>
                <a:spcPts val="0"/>
              </a:spcAft>
            </a:pPr>
            <a:endParaRPr lang="sv-SE" sz="110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8FB3DE5-3512-47EA-8D9D-0E825D624892}"/>
              </a:ext>
            </a:extLst>
          </p:cNvPr>
          <p:cNvSpPr txBox="1"/>
          <p:nvPr/>
        </p:nvSpPr>
        <p:spPr>
          <a:xfrm>
            <a:off x="846813" y="5918288"/>
            <a:ext cx="98675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1100" b="1" dirty="0">
                <a:solidFill>
                  <a:schemeClr val="tx1"/>
                </a:solidFill>
              </a:rPr>
              <a:t>Notera att frågorna har olika benämningar/namn på svarsalternativen. </a:t>
            </a:r>
            <a:br>
              <a:rPr lang="sv-SE" sz="1100" b="1" dirty="0">
                <a:solidFill>
                  <a:schemeClr val="tx1"/>
                </a:solidFill>
              </a:rPr>
            </a:br>
            <a:r>
              <a:rPr lang="sv-SE" sz="1100" b="1" dirty="0">
                <a:solidFill>
                  <a:schemeClr val="tx1"/>
                </a:solidFill>
              </a:rPr>
              <a:t>Kontrollera benämningarna för respektive fråga genom att läsa av frågorna i </a:t>
            </a:r>
            <a:r>
              <a:rPr lang="sv-SE" sz="1100" b="1" dirty="0" err="1">
                <a:solidFill>
                  <a:schemeClr val="tx1"/>
                </a:solidFill>
              </a:rPr>
              <a:t>PDF:erna</a:t>
            </a:r>
            <a:r>
              <a:rPr lang="sv-SE" sz="1100" b="1" dirty="0">
                <a:solidFill>
                  <a:schemeClr val="tx1"/>
                </a:solidFill>
              </a:rPr>
              <a:t> på skr.se.</a:t>
            </a:r>
          </a:p>
        </p:txBody>
      </p:sp>
    </p:spTree>
    <p:extLst>
      <p:ext uri="{BB962C8B-B14F-4D97-AF65-F5344CB8AC3E}">
        <p14:creationId xmlns:p14="http://schemas.microsoft.com/office/powerpoint/2010/main" val="2444543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3771E03-FFAB-4119-A8D7-DF9B92FA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14" y="433223"/>
            <a:ext cx="11032136" cy="1231392"/>
          </a:xfrm>
        </p:spPr>
        <p:txBody>
          <a:bodyPr/>
          <a:lstStyle/>
          <a:p>
            <a:pPr fontAlgn="b">
              <a:spcBef>
                <a:spcPts val="0"/>
              </a:spcBef>
              <a:buSzPts val="1150"/>
            </a:pPr>
            <a:r>
              <a:rPr lang="sv-SE" dirty="0"/>
              <a:t>Frågor där ett svarsalternativ kan väljas</a:t>
            </a:r>
            <a:br>
              <a:rPr lang="sv-SE" dirty="0"/>
            </a:br>
            <a:r>
              <a:rPr lang="sv-SE" sz="2000" dirty="0"/>
              <a:t>- visualiseras genom stapeldiagram</a:t>
            </a:r>
            <a:br>
              <a:rPr lang="sv-SE" dirty="0"/>
            </a:br>
            <a:endParaRPr lang="sv-SE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F8FB3DE5-3512-47EA-8D9D-0E825D624892}"/>
              </a:ext>
            </a:extLst>
          </p:cNvPr>
          <p:cNvSpPr txBox="1"/>
          <p:nvPr/>
        </p:nvSpPr>
        <p:spPr>
          <a:xfrm>
            <a:off x="846814" y="5828175"/>
            <a:ext cx="98675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sv-SE" sz="1100" b="1" dirty="0">
                <a:solidFill>
                  <a:schemeClr val="tx1"/>
                </a:solidFill>
              </a:rPr>
              <a:t>Notera att frågorna har olika benämningar/namn på svarsalternativen. </a:t>
            </a:r>
            <a:br>
              <a:rPr lang="sv-SE" sz="1100" b="1" dirty="0">
                <a:solidFill>
                  <a:schemeClr val="tx1"/>
                </a:solidFill>
              </a:rPr>
            </a:br>
            <a:r>
              <a:rPr lang="sv-SE" sz="1100" b="1" dirty="0">
                <a:solidFill>
                  <a:schemeClr val="tx1"/>
                </a:solidFill>
              </a:rPr>
              <a:t>Kontrollera benämningarna för respektive fråga genom att läsa av frågorna i </a:t>
            </a:r>
            <a:r>
              <a:rPr lang="sv-SE" sz="1100" b="1" dirty="0" err="1">
                <a:solidFill>
                  <a:schemeClr val="tx1"/>
                </a:solidFill>
              </a:rPr>
              <a:t>PDF:erna</a:t>
            </a:r>
            <a:r>
              <a:rPr lang="sv-SE" sz="1100" b="1" dirty="0">
                <a:solidFill>
                  <a:schemeClr val="tx1"/>
                </a:solidFill>
              </a:rPr>
              <a:t> på skr.se.</a:t>
            </a:r>
          </a:p>
        </p:txBody>
      </p:sp>
      <p:sp>
        <p:nvSpPr>
          <p:cNvPr id="8" name="Platshållare för innehåll 1">
            <a:extLst>
              <a:ext uri="{FF2B5EF4-FFF2-40B4-BE49-F238E27FC236}">
                <a16:creationId xmlns:a16="http://schemas.microsoft.com/office/drawing/2014/main" id="{DA7062CB-6E5F-43C7-A821-D64D04ED4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164" y="2437307"/>
            <a:ext cx="3955475" cy="1377082"/>
          </a:xfrm>
        </p:spPr>
        <p:txBody>
          <a:bodyPr/>
          <a:lstStyle/>
          <a:p>
            <a:pPr marL="30163" indent="0">
              <a:buNone/>
            </a:pPr>
            <a:r>
              <a:rPr lang="sv-SE" sz="1100" b="1" dirty="0">
                <a:solidFill>
                  <a:schemeClr val="tx1"/>
                </a:solidFill>
              </a:rPr>
              <a:t>Frågor där ett svarsalternativ kan väljas </a:t>
            </a:r>
          </a:p>
          <a:p>
            <a:pPr>
              <a:spcAft>
                <a:spcPts val="600"/>
              </a:spcAft>
            </a:pPr>
            <a:r>
              <a:rPr lang="sv-SE" sz="1100" b="0" i="0" u="none" strike="noStrike" noProof="0" dirty="0">
                <a:solidFill>
                  <a:srgbClr val="000000"/>
                </a:solidFill>
                <a:effectLst/>
                <a:latin typeface="+mn-lt"/>
              </a:rPr>
              <a:t>Fick du efter förlossningen antibiotikabehandling för någon infektion? (E2)</a:t>
            </a:r>
          </a:p>
          <a:p>
            <a:pPr>
              <a:spcAft>
                <a:spcPts val="600"/>
              </a:spcAft>
            </a:pPr>
            <a:r>
              <a:rPr lang="sv-SE" sz="1100" b="0" i="0" u="none" strike="noStrike" noProof="0" dirty="0">
                <a:solidFill>
                  <a:srgbClr val="000000"/>
                </a:solidFill>
                <a:effectLst/>
                <a:latin typeface="+mn-lt"/>
              </a:rPr>
              <a:t>Upplever du (alternativ om smärta)? (E3)</a:t>
            </a:r>
          </a:p>
          <a:p>
            <a:pPr>
              <a:spcAft>
                <a:spcPts val="600"/>
              </a:spcAft>
            </a:pPr>
            <a:r>
              <a:rPr lang="sv-SE" sz="1100" b="0" i="0" u="none" strike="noStrike" noProof="0" dirty="0">
                <a:solidFill>
                  <a:srgbClr val="000000"/>
                </a:solidFill>
                <a:effectLst/>
                <a:latin typeface="+mn-lt"/>
              </a:rPr>
              <a:t>Vilka av följande levnadsvanor har barnmorskan pratat med dig om? (E1)</a:t>
            </a:r>
          </a:p>
          <a:p>
            <a:pPr>
              <a:spcAft>
                <a:spcPts val="600"/>
              </a:spcAft>
            </a:pPr>
            <a:r>
              <a:rPr lang="sv-SE" sz="1100" b="0" i="0" u="none" strike="noStrike" noProof="0" dirty="0">
                <a:solidFill>
                  <a:srgbClr val="000000"/>
                </a:solidFill>
                <a:effectLst/>
                <a:latin typeface="+mn-lt"/>
              </a:rPr>
              <a:t>Vilket/vilka av följande undersökningar har du genomgått? (E1)</a:t>
            </a:r>
          </a:p>
          <a:p>
            <a:endParaRPr lang="sv-SE" sz="11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sv-SE" sz="1100" b="0" i="0" u="none" strike="noStrike" noProof="0" dirty="0">
              <a:solidFill>
                <a:srgbClr val="000000"/>
              </a:solidFill>
              <a:effectLst/>
              <a:latin typeface="+mn-lt"/>
            </a:endParaRPr>
          </a:p>
          <a:p>
            <a:pPr marL="30163" indent="0">
              <a:buNone/>
            </a:pPr>
            <a:endParaRPr lang="sv-SE" sz="1100" dirty="0"/>
          </a:p>
          <a:p>
            <a:pPr marL="30163" indent="0">
              <a:buNone/>
            </a:pPr>
            <a:endParaRPr lang="sv-SE" sz="1100" b="1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9" name="Platshållare för innehåll 1">
            <a:extLst>
              <a:ext uri="{FF2B5EF4-FFF2-40B4-BE49-F238E27FC236}">
                <a16:creationId xmlns:a16="http://schemas.microsoft.com/office/drawing/2014/main" id="{A293CD03-6A29-449B-882A-903B60FBCB1D}"/>
              </a:ext>
            </a:extLst>
          </p:cNvPr>
          <p:cNvSpPr txBox="1">
            <a:spLocks/>
          </p:cNvSpPr>
          <p:nvPr/>
        </p:nvSpPr>
        <p:spPr>
          <a:xfrm>
            <a:off x="6175812" y="2438697"/>
            <a:ext cx="3740790" cy="1377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876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3" indent="0" algn="ctr">
              <a:buNone/>
            </a:pPr>
            <a:r>
              <a:rPr lang="sv-SE" sz="1100" b="1" dirty="0">
                <a:solidFill>
                  <a:schemeClr val="tx1"/>
                </a:solidFill>
              </a:rPr>
              <a:t>Skattningsfrågor med svarsalternativ 1–5</a:t>
            </a:r>
          </a:p>
          <a:p>
            <a:r>
              <a:rPr lang="sv-SE" sz="1100" b="0" i="0" u="none" strike="noStrike" dirty="0">
                <a:solidFill>
                  <a:srgbClr val="000000"/>
                </a:solidFill>
                <a:effectLst/>
                <a:latin typeface="+mn-lt"/>
              </a:rPr>
              <a:t>Hur upplevde du din förlossning? (E2, E3)</a:t>
            </a:r>
          </a:p>
          <a:p>
            <a:pPr marL="30163" indent="0">
              <a:buFont typeface="Symbol" panose="05050102010706020507" pitchFamily="18" charset="2"/>
              <a:buNone/>
            </a:pPr>
            <a:endParaRPr lang="sv-SE" sz="1100" dirty="0"/>
          </a:p>
          <a:p>
            <a:pPr marL="30163" indent="0">
              <a:buFont typeface="Symbol" panose="05050102010706020507" pitchFamily="18" charset="2"/>
              <a:buNone/>
            </a:pPr>
            <a:endParaRPr lang="sv-SE" sz="1100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6197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FBE94440-24D4-4BDB-8C0D-5CC4D992E37C}"/>
              </a:ext>
            </a:extLst>
          </p:cNvPr>
          <p:cNvSpPr txBox="1"/>
          <p:nvPr/>
        </p:nvSpPr>
        <p:spPr>
          <a:xfrm>
            <a:off x="3047338" y="2826848"/>
            <a:ext cx="60946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Lycka till med arbetet utifrån resultaten från Graviditetsenkäten. 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Vid frågor, kontakta gärna SKR via </a:t>
            </a:r>
            <a:r>
              <a:rPr lang="sv-SE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info@skr.se</a:t>
            </a:r>
            <a:r>
              <a:rPr lang="sv-SE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76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84FB9E-DC96-453B-BC7D-26B05BFE7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2" y="2439544"/>
            <a:ext cx="9609825" cy="3738598"/>
          </a:xfrm>
        </p:spPr>
        <p:txBody>
          <a:bodyPr>
            <a:normAutofit/>
          </a:bodyPr>
          <a:lstStyle/>
          <a:p>
            <a:pPr marL="30163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sv-SE" sz="2000" b="1" dirty="0">
                <a:effectLst/>
              </a:rPr>
              <a:t>Graviditetsenkäten är unik och ger regionerna ett viktigt underlag för förbättrings- och utvecklingsarbete</a:t>
            </a:r>
            <a:endParaRPr lang="sv-SE" sz="2000" dirty="0">
              <a:effectLst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400" dirty="0">
                <a:effectLst/>
              </a:rPr>
              <a:t>Målet med Graviditetsenkäten är att öka kunskapen om vårdens kvalitet utifrån kvinnors perspektiv. Länk till respektive enkät skickas ut via 1177.se. Det är frivilligt och anonymt att svara.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1400" dirty="0">
                <a:effectLst/>
              </a:rPr>
              <a:t>Enkäten kan besvaras vid tre tillfällen, då kvinnan:</a:t>
            </a:r>
          </a:p>
          <a:p>
            <a:pPr marL="598487" lvl="1" indent="-17145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är i cirka graviditetsvecka 25 (</a:t>
            </a:r>
            <a:r>
              <a:rPr lang="sv-SE" sz="1400" i="1" dirty="0">
                <a:effectLst/>
              </a:rPr>
              <a:t>enkät ett</a:t>
            </a:r>
            <a:r>
              <a:rPr lang="sv-SE" sz="1400" dirty="0">
                <a:effectLst/>
              </a:rPr>
              <a:t>)</a:t>
            </a:r>
          </a:p>
          <a:p>
            <a:pPr marL="598487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fött barn för cirka åtta veckor sedan (</a:t>
            </a:r>
            <a:r>
              <a:rPr lang="sv-SE" sz="1400" i="1" dirty="0">
                <a:effectLst/>
              </a:rPr>
              <a:t>enkät två</a:t>
            </a:r>
            <a:r>
              <a:rPr lang="sv-SE" sz="1400" dirty="0">
                <a:effectLst/>
              </a:rPr>
              <a:t>)</a:t>
            </a:r>
          </a:p>
          <a:p>
            <a:pPr marL="598487" lvl="1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</a:rPr>
              <a:t>fött barn för cirka ett år sedan (</a:t>
            </a:r>
            <a:r>
              <a:rPr lang="sv-SE" sz="1400" i="1" dirty="0">
                <a:effectLst/>
              </a:rPr>
              <a:t>enkät tre</a:t>
            </a:r>
            <a:r>
              <a:rPr lang="sv-SE" sz="1400" dirty="0">
                <a:effectLst/>
              </a:rPr>
              <a:t>)</a:t>
            </a:r>
          </a:p>
          <a:p>
            <a:pPr>
              <a:lnSpc>
                <a:spcPct val="90000"/>
              </a:lnSpc>
            </a:pPr>
            <a:endParaRPr lang="sv-SE" sz="2000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6762A15E-971D-4AF9-8BFE-4CA3A7C59ABE}"/>
              </a:ext>
            </a:extLst>
          </p:cNvPr>
          <p:cNvSpPr txBox="1">
            <a:spLocks/>
          </p:cNvSpPr>
          <p:nvPr/>
        </p:nvSpPr>
        <p:spPr>
          <a:xfrm>
            <a:off x="743746" y="525623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Introduktion Graviditetsenkäten forts.</a:t>
            </a:r>
          </a:p>
        </p:txBody>
      </p:sp>
    </p:spTree>
    <p:extLst>
      <p:ext uri="{BB962C8B-B14F-4D97-AF65-F5344CB8AC3E}">
        <p14:creationId xmlns:p14="http://schemas.microsoft.com/office/powerpoint/2010/main" val="323934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8486EB3-BED3-45C9-97CB-2AE027ED5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63" indent="0">
              <a:lnSpc>
                <a:spcPct val="120000"/>
              </a:lnSpc>
              <a:buNone/>
            </a:pPr>
            <a:r>
              <a:rPr lang="sv-SE" sz="2400" b="1" dirty="0">
                <a:latin typeface="+mj-lt"/>
              </a:rPr>
              <a:t>Om detta material (PPT)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v-SE" sz="1400" dirty="0"/>
              <a:t>Den här materialet riktar sig till personer som är verksamma inom vårdkedjan under och efter graviditet.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v-SE" sz="1400" dirty="0"/>
              <a:t>Målet är att ge ett tydligt stöd i hur det går att visualisera och presentera resultaten från Graviditetsenkäten för att utveckla och förbättra verksamheten.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v-SE" sz="1400" dirty="0"/>
              <a:t>Materialet innehåller handfasta och konkreta tips kring hur diagram kan skapas, samt exempel och mallar att använda.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v-SE" sz="1400" dirty="0">
                <a:effectLst/>
                <a:ea typeface="Times New Roman" panose="02020603050405020304" pitchFamily="18" charset="0"/>
              </a:rPr>
              <a:t>Utöver detta material </a:t>
            </a:r>
            <a:r>
              <a:rPr lang="sv-SE" sz="1400" dirty="0">
                <a:ea typeface="Times New Roman" panose="02020603050405020304" pitchFamily="18" charset="0"/>
              </a:rPr>
              <a:t>finns en manual med information om att hitta, tolka och använda resultat från Graviditetsenkäten via visningsytan (</a:t>
            </a:r>
            <a:r>
              <a:rPr lang="sv-SE" sz="1400" dirty="0" err="1">
                <a:ea typeface="Times New Roman" panose="02020603050405020304" pitchFamily="18" charset="0"/>
              </a:rPr>
              <a:t>dashboarden</a:t>
            </a:r>
            <a:r>
              <a:rPr lang="sv-SE" sz="1400" dirty="0">
                <a:ea typeface="Times New Roman" panose="02020603050405020304" pitchFamily="18" charset="0"/>
              </a:rPr>
              <a:t>) på graviditetsregistret.se. Manualen finns på skr.se, sök på ”graviditetsenkät”.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endParaRPr lang="sv-SE" sz="2400" dirty="0">
              <a:ea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26D10F1-916B-47A8-AF47-70E58A95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 för att använda resultat från Graviditetsenkäten</a:t>
            </a:r>
          </a:p>
        </p:txBody>
      </p:sp>
    </p:spTree>
    <p:extLst>
      <p:ext uri="{BB962C8B-B14F-4D97-AF65-F5344CB8AC3E}">
        <p14:creationId xmlns:p14="http://schemas.microsoft.com/office/powerpoint/2010/main" val="189227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611BE363-771A-4442-8B64-0D1A2676A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163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sv-SE" b="1" dirty="0">
                <a:ea typeface="Times New Roman" panose="02020603050405020304" pitchFamily="18" charset="0"/>
              </a:rPr>
              <a:t>Information på SKR:s hemsida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v-SE" sz="1400" dirty="0">
                <a:ea typeface="Times New Roman" panose="02020603050405020304" pitchFamily="18" charset="0"/>
              </a:rPr>
              <a:t>Mer information om Graviditetsenkäten går att hitta på </a:t>
            </a:r>
            <a:r>
              <a:rPr lang="sv-SE" sz="1400" dirty="0">
                <a:ea typeface="Times New Roman" panose="02020603050405020304" pitchFamily="18" charset="0"/>
                <a:hlinkClick r:id="rId2"/>
              </a:rPr>
              <a:t>www.skr.se</a:t>
            </a:r>
            <a:r>
              <a:rPr lang="sv-SE" sz="1400" dirty="0">
                <a:ea typeface="Times New Roman" panose="02020603050405020304" pitchFamily="18" charset="0"/>
              </a:rPr>
              <a:t>. Sök på ”Graviditetsenkät”.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v-SE" sz="1400" dirty="0">
                <a:effectLst/>
                <a:ea typeface="Times New Roman" panose="02020603050405020304" pitchFamily="18" charset="0"/>
              </a:rPr>
              <a:t>Exempelvis har de nationella resultaten från Graviditetsenkätens </a:t>
            </a:r>
            <a:r>
              <a:rPr lang="sv-SE" sz="1400" b="1" dirty="0">
                <a:effectLst/>
                <a:ea typeface="Times New Roman" panose="02020603050405020304" pitchFamily="18" charset="0"/>
              </a:rPr>
              <a:t>första fyra månader</a:t>
            </a:r>
            <a:r>
              <a:rPr lang="sv-SE" sz="1400" dirty="0">
                <a:effectLst/>
                <a:ea typeface="Times New Roman" panose="02020603050405020304" pitchFamily="18" charset="0"/>
              </a:rPr>
              <a:t> sammanställts i två rapporter:  </a:t>
            </a:r>
          </a:p>
          <a:p>
            <a:pPr marL="171450" indent="-171450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Samtliga resultat: </a:t>
            </a:r>
            <a:r>
              <a:rPr lang="sv-SE" sz="14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https://webbutik.skr.se/sv/artiklar/graviditetsenkaten-.html</a:t>
            </a:r>
            <a:endParaRPr lang="sv-SE" sz="1400" u="sng" dirty="0">
              <a:solidFill>
                <a:srgbClr val="0563C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sv-S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Kortfattad version av resultaten: </a:t>
            </a:r>
            <a:r>
              <a:rPr lang="sv-SE" sz="14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https://rapporter.skr.se/graviditetsenkaten.html</a:t>
            </a:r>
            <a:r>
              <a:rPr lang="sv-SE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sv-SE" sz="1400" dirty="0">
                <a:effectLst/>
                <a:ea typeface="Times New Roman" panose="02020603050405020304" pitchFamily="18" charset="0"/>
              </a:rPr>
              <a:t>Har du frågor om satsningen, Graviditetsenkäten, eller manualen är du alltid välkommen att höra av dig till satsningens team via </a:t>
            </a:r>
            <a:r>
              <a:rPr lang="sv-SE" sz="1400" u="sng" dirty="0">
                <a:solidFill>
                  <a:srgbClr val="0563C1"/>
                </a:solidFill>
                <a:effectLst/>
                <a:ea typeface="Times New Roman" panose="02020603050405020304" pitchFamily="18" charset="0"/>
                <a:hlinkClick r:id="rId5"/>
              </a:rPr>
              <a:t>info@skr.se</a:t>
            </a:r>
            <a:r>
              <a:rPr lang="sv-SE" sz="1400" dirty="0">
                <a:effectLst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5D5FCFF-70BB-433C-9B7C-8890F6D8E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 för att använda resultat från Graviditetsenkäten forts.</a:t>
            </a:r>
            <a:br>
              <a:rPr lang="sv-SE" sz="4400" b="1" dirty="0">
                <a:effectLst/>
                <a:latin typeface="+mj-lt"/>
                <a:ea typeface="Times New Roman" panose="02020603050405020304" pitchFamily="18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386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F0D0D1E8-AEA3-4B77-A15F-4CF47461EF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817274"/>
              </p:ext>
            </p:extLst>
          </p:nvPr>
        </p:nvGraphicFramePr>
        <p:xfrm>
          <a:off x="663334" y="2105994"/>
          <a:ext cx="9610724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5362">
                  <a:extLst>
                    <a:ext uri="{9D8B030D-6E8A-4147-A177-3AD203B41FA5}">
                      <a16:colId xmlns:a16="http://schemas.microsoft.com/office/drawing/2014/main" val="2386148637"/>
                    </a:ext>
                  </a:extLst>
                </a:gridCol>
                <a:gridCol w="4805362">
                  <a:extLst>
                    <a:ext uri="{9D8B030D-6E8A-4147-A177-3AD203B41FA5}">
                      <a16:colId xmlns:a16="http://schemas.microsoft.com/office/drawing/2014/main" val="7859563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Avsnitt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Innehåll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92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Hur skapas ett diagram?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Här finns en steg-för-steg beskrivning för att skapa ett diagram i Powerpoint, antingen från grunden eller genom att kopiera en av mallarna i slutet av detta material.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39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Vilket diagram bör väljas?</a:t>
                      </a:r>
                    </a:p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Beskriver vilka diagram som kan användas för att visualisera resultat för de olika frågorna i Graviditetsenkäten</a:t>
                      </a:r>
                      <a:endParaRPr lang="sv-S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236783"/>
                  </a:ext>
                </a:extLst>
              </a:tr>
              <a:tr h="470287">
                <a:tc>
                  <a:txBody>
                    <a:bodyPr/>
                    <a:lstStyle/>
                    <a:p>
                      <a:r>
                        <a:rPr lang="sv-SE" sz="1800" dirty="0"/>
                        <a:t>Exempel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Exempel på hur diagram kan se ut och vilken information som bör finnas med när resultat presenteras</a:t>
                      </a:r>
                      <a:r>
                        <a:rPr lang="sv-SE" sz="14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från Graviditetsenkäten.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110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/>
                        <a:t>Mallar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Ett antal mallar som kan kopieras och därefter använda för att infoga önskade resultat från Graviditetsenkäten.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464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/>
                        <a:t>Appendix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En översikt av alla frågor som finns med i Graviditetsenkäten, sorterat utifrån typ av fråga och svarsalternativ.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946340"/>
                  </a:ext>
                </a:extLst>
              </a:tr>
            </a:tbl>
          </a:graphicData>
        </a:graphic>
      </p:graphicFrame>
      <p:sp>
        <p:nvSpPr>
          <p:cNvPr id="3" name="Rubrik 2">
            <a:extLst>
              <a:ext uri="{FF2B5EF4-FFF2-40B4-BE49-F238E27FC236}">
                <a16:creationId xmlns:a16="http://schemas.microsoft.com/office/drawing/2014/main" id="{3B1607FC-C067-4757-8A4F-0100284E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 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044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1137D222-CC96-4028-B32C-0B2B03E4F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sz="2400" b="1" dirty="0">
                <a:solidFill>
                  <a:schemeClr val="tx1"/>
                </a:solidFill>
              </a:rPr>
              <a:t>Hur skapas ett diagram? 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Vilket diagram bör väljas?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Exempel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Mallar 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solidFill>
                  <a:schemeClr val="tx1"/>
                </a:solidFill>
              </a:rPr>
              <a:t>Appendix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E057361-AD61-447E-8869-B8D7111D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</p:spTree>
    <p:extLst>
      <p:ext uri="{BB962C8B-B14F-4D97-AF65-F5344CB8AC3E}">
        <p14:creationId xmlns:p14="http://schemas.microsoft.com/office/powerpoint/2010/main" val="255697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203EB572-F2A0-4CC4-90F8-6510559AC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sv-SE" sz="1400" b="1" dirty="0">
                <a:solidFill>
                  <a:schemeClr val="tx1"/>
                </a:solidFill>
              </a:rPr>
              <a:t>Gå in under ”infoga”. </a:t>
            </a:r>
            <a:br>
              <a:rPr lang="sv-SE" sz="1400" b="1" dirty="0">
                <a:solidFill>
                  <a:schemeClr val="tx1"/>
                </a:solidFill>
              </a:rPr>
            </a:br>
            <a:r>
              <a:rPr lang="sv-SE" sz="1400" b="1" dirty="0">
                <a:solidFill>
                  <a:schemeClr val="tx1"/>
                </a:solidFill>
              </a:rPr>
              <a:t>Klicka på ”diagram”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sv-SE" sz="1400" dirty="0">
                <a:solidFill>
                  <a:schemeClr val="tx1"/>
                </a:solidFill>
                <a:sym typeface="Wingdings" panose="05000000000000000000" pitchFamily="2" charset="2"/>
              </a:rPr>
              <a:t>Ett fönster öppnas</a:t>
            </a:r>
          </a:p>
          <a:p>
            <a:pPr marL="228600" indent="-228600">
              <a:buFont typeface="+mj-lt"/>
              <a:buAutoNum type="arabicPeriod"/>
            </a:pPr>
            <a:r>
              <a:rPr lang="sv-S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Klicka på önskat diagram i listan. </a:t>
            </a:r>
            <a:br>
              <a:rPr lang="sv-SE" sz="1400" b="1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sv-SE" sz="1400" b="1" dirty="0">
                <a:solidFill>
                  <a:schemeClr val="tx1"/>
                </a:solidFill>
                <a:sym typeface="Wingdings" panose="05000000000000000000" pitchFamily="2" charset="2"/>
              </a:rPr>
              <a:t>Tryck ”OK”</a:t>
            </a:r>
          </a:p>
          <a:p>
            <a:pPr marL="628650" lvl="1" indent="-171450">
              <a:buFont typeface="Wingdings" panose="05000000000000000000" pitchFamily="2" charset="2"/>
              <a:buChar char="à"/>
            </a:pPr>
            <a:r>
              <a:rPr lang="sv-SE" sz="1400" dirty="0">
                <a:solidFill>
                  <a:schemeClr val="tx1"/>
                </a:solidFill>
                <a:sym typeface="Wingdings" panose="05000000000000000000" pitchFamily="2" charset="2"/>
              </a:rPr>
              <a:t>Ett diagram och ett Excel-fönster öppnas </a:t>
            </a:r>
          </a:p>
          <a:p>
            <a:pPr marL="457200" lvl="1" indent="0">
              <a:buNone/>
            </a:pPr>
            <a:endParaRPr lang="sv-SE" sz="1400" dirty="0">
              <a:sym typeface="Wingdings" panose="05000000000000000000" pitchFamily="2" charset="2"/>
            </a:endParaRP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CBE2DA9-B935-4DCE-98A7-4BAABD41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Skapa ett diagram i PowerPoint </a:t>
            </a:r>
          </a:p>
        </p:txBody>
      </p:sp>
      <p:pic>
        <p:nvPicPr>
          <p:cNvPr id="4" name="Bildobjekt 3" descr="Powerpoint rutan som visar var Infoga-funktionen finns.">
            <a:extLst>
              <a:ext uri="{FF2B5EF4-FFF2-40B4-BE49-F238E27FC236}">
                <a16:creationId xmlns:a16="http://schemas.microsoft.com/office/drawing/2014/main" id="{E6604783-D0AD-4A95-8F07-07A4BD4749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144" y="2096213"/>
            <a:ext cx="4612214" cy="1275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 descr="Rutan för infoga diagram. ">
            <a:extLst>
              <a:ext uri="{FF2B5EF4-FFF2-40B4-BE49-F238E27FC236}">
                <a16:creationId xmlns:a16="http://schemas.microsoft.com/office/drawing/2014/main" id="{0E2D1219-DF84-4636-A6B8-8CAA4391E9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144" y="3485885"/>
            <a:ext cx="2912905" cy="2749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BB72E6F-3802-4B76-A3EB-625C6E029B13}"/>
              </a:ext>
            </a:extLst>
          </p:cNvPr>
          <p:cNvSpPr txBox="1"/>
          <p:nvPr/>
        </p:nvSpPr>
        <p:spPr>
          <a:xfrm>
            <a:off x="8742888" y="4110461"/>
            <a:ext cx="2676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Vänligen observera att denna guide är gjord i PowerPoint för Microsoft 365. Skillnader kan förekomma om du använder en tidigare/annan version av programmet.  </a:t>
            </a:r>
          </a:p>
        </p:txBody>
      </p:sp>
    </p:spTree>
    <p:extLst>
      <p:ext uri="{BB962C8B-B14F-4D97-AF65-F5344CB8AC3E}">
        <p14:creationId xmlns:p14="http://schemas.microsoft.com/office/powerpoint/2010/main" val="270994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51BA4137-7CCD-46D6-B4B4-AD7050AB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33" y="2244800"/>
            <a:ext cx="4370708" cy="3738598"/>
          </a:xfrm>
        </p:spPr>
        <p:txBody>
          <a:bodyPr/>
          <a:lstStyle/>
          <a:p>
            <a:pPr marL="30163" indent="0">
              <a:buNone/>
            </a:pPr>
            <a:r>
              <a:rPr lang="sv-SE" sz="1400" dirty="0">
                <a:solidFill>
                  <a:schemeClr val="tx1"/>
                </a:solidFill>
                <a:sym typeface="Wingdings" panose="05000000000000000000" pitchFamily="2" charset="2"/>
              </a:rPr>
              <a:t>I Excel-fönstret: </a:t>
            </a:r>
            <a:endParaRPr lang="sv-SE" sz="1400" b="1" dirty="0">
              <a:solidFill>
                <a:schemeClr val="tx1"/>
              </a:solidFill>
            </a:endParaRPr>
          </a:p>
          <a:p>
            <a:pPr marL="30163" indent="0">
              <a:buNone/>
            </a:pPr>
            <a:r>
              <a:rPr lang="sv-SE" sz="1100" b="1" dirty="0">
                <a:solidFill>
                  <a:schemeClr val="tx1"/>
                </a:solidFill>
              </a:rPr>
              <a:t>3. Kolumn A		</a:t>
            </a:r>
          </a:p>
          <a:p>
            <a:r>
              <a:rPr lang="sv-SE" sz="1100" dirty="0">
                <a:solidFill>
                  <a:schemeClr val="tx1"/>
                </a:solidFill>
              </a:rPr>
              <a:t>Fyll i namnet på dina svarsalternativ exempelvis </a:t>
            </a:r>
            <a:br>
              <a:rPr lang="sv-SE" sz="1100" dirty="0">
                <a:solidFill>
                  <a:schemeClr val="tx1"/>
                </a:solidFill>
              </a:rPr>
            </a:br>
            <a:r>
              <a:rPr lang="sv-SE" sz="1100" dirty="0">
                <a:solidFill>
                  <a:schemeClr val="tx1"/>
                </a:solidFill>
              </a:rPr>
              <a:t>1-5 eller ja/nej</a:t>
            </a:r>
          </a:p>
          <a:p>
            <a:pPr>
              <a:spcAft>
                <a:spcPts val="600"/>
              </a:spcAft>
            </a:pPr>
            <a:r>
              <a:rPr lang="sv-SE" sz="1100" dirty="0">
                <a:solidFill>
                  <a:schemeClr val="tx1"/>
                </a:solidFill>
              </a:rPr>
              <a:t>Tips! Dra i hörnet av färgfältet om vissa av dina svarsalternativ inte kommer med automatiskt i det markerade området. Du kan både expandera och minimera det markerade området. </a:t>
            </a:r>
          </a:p>
          <a:p>
            <a:pPr marL="0" indent="0">
              <a:buNone/>
            </a:pPr>
            <a:r>
              <a:rPr lang="sv-SE" sz="1100" b="1" dirty="0">
                <a:solidFill>
                  <a:schemeClr val="tx1"/>
                </a:solidFill>
              </a:rPr>
              <a:t>4. Kolumn B</a:t>
            </a:r>
          </a:p>
          <a:p>
            <a:pPr marL="171450" indent="-171450">
              <a:spcAft>
                <a:spcPts val="600"/>
              </a:spcAft>
            </a:pPr>
            <a:r>
              <a:rPr lang="sv-SE" sz="1100" dirty="0">
                <a:solidFill>
                  <a:schemeClr val="tx1"/>
                </a:solidFill>
              </a:rPr>
              <a:t>Markera de celler som ska fyllas med resultat. Högerklicka och välj ”formatera celler…”</a:t>
            </a:r>
          </a:p>
          <a:p>
            <a:pPr marL="171450" indent="-171450">
              <a:spcAft>
                <a:spcPts val="600"/>
              </a:spcAft>
            </a:pPr>
            <a:r>
              <a:rPr lang="sv-SE" sz="1100" dirty="0">
                <a:solidFill>
                  <a:schemeClr val="tx1"/>
                </a:solidFill>
              </a:rPr>
              <a:t>Välj ”procent” och 0 decimaler. Tryck ”OK”</a:t>
            </a:r>
          </a:p>
          <a:p>
            <a:pPr marL="171450" indent="-171450">
              <a:spcAft>
                <a:spcPts val="600"/>
              </a:spcAft>
            </a:pPr>
            <a:r>
              <a:rPr lang="sv-SE" sz="1100" dirty="0">
                <a:solidFill>
                  <a:schemeClr val="tx1"/>
                </a:solidFill>
              </a:rPr>
              <a:t>Fyll på resultatet för respektive svarsalternativ</a:t>
            </a:r>
          </a:p>
          <a:p>
            <a:pPr marL="30163" indent="0">
              <a:spcBef>
                <a:spcPts val="600"/>
              </a:spcBef>
              <a:buNone/>
            </a:pPr>
            <a:r>
              <a:rPr lang="sv-SE" sz="1100" b="1" dirty="0">
                <a:solidFill>
                  <a:schemeClr val="tx1"/>
                </a:solidFill>
              </a:rPr>
              <a:t>5. Kolumn B, Rad 1: 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sv-SE" sz="1100" dirty="0">
                <a:solidFill>
                  <a:schemeClr val="tx1"/>
                </a:solidFill>
              </a:rPr>
              <a:t>Skriv in ”Riket” eller namnet på den region eller verksamhet resultatet motsvarar (i detta exempel ”Förlossningsenhet A”). </a:t>
            </a:r>
          </a:p>
          <a:p>
            <a:pPr marL="171450" indent="-171450">
              <a:spcAft>
                <a:spcPts val="600"/>
              </a:spcAft>
              <a:buFontTx/>
              <a:buChar char="-"/>
            </a:pPr>
            <a:r>
              <a:rPr lang="sv-SE" sz="1100" dirty="0">
                <a:solidFill>
                  <a:schemeClr val="tx1"/>
                </a:solidFill>
              </a:rPr>
              <a:t>Klicka på ”X” i högra hörnet för att stänga ner Excel-fönstret 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66A52C1-5168-4CDD-B5A3-783C8C8A0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Skapa ett diagram i PowerPoint (forts.) </a:t>
            </a:r>
          </a:p>
        </p:txBody>
      </p:sp>
      <p:pic>
        <p:nvPicPr>
          <p:cNvPr id="4" name="Bildobjekt 3" descr="Diagram i excelblad.">
            <a:extLst>
              <a:ext uri="{FF2B5EF4-FFF2-40B4-BE49-F238E27FC236}">
                <a16:creationId xmlns:a16="http://schemas.microsoft.com/office/drawing/2014/main" id="{5D69441C-ED86-4EAB-8BE3-C3F8F165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5447" y="2978134"/>
            <a:ext cx="4767134" cy="2231861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5464A80E-D845-4732-B73F-0480A230C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4569" y="3114170"/>
            <a:ext cx="123908" cy="1815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/>
              <a:t>3</a:t>
            </a:r>
          </a:p>
        </p:txBody>
      </p:sp>
      <p:pic>
        <p:nvPicPr>
          <p:cNvPr id="6" name="Bildobjekt 5" descr="Rutan för formatera celler. ">
            <a:extLst>
              <a:ext uri="{FF2B5EF4-FFF2-40B4-BE49-F238E27FC236}">
                <a16:creationId xmlns:a16="http://schemas.microsoft.com/office/drawing/2014/main" id="{C37A95BB-A6BC-4D2F-8ED2-29E29B1593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4837" y="3775674"/>
            <a:ext cx="2281610" cy="2042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Vänster klammerparentes 6">
            <a:extLst>
              <a:ext uri="{FF2B5EF4-FFF2-40B4-BE49-F238E27FC236}">
                <a16:creationId xmlns:a16="http://schemas.microsoft.com/office/drawing/2014/main" id="{1848ED9F-A67D-4827-9E62-E0992DF31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617102" y="3185010"/>
            <a:ext cx="133325" cy="354655"/>
          </a:xfrm>
          <a:prstGeom prst="leftBrace">
            <a:avLst>
              <a:gd name="adj1" fmla="val 59968"/>
              <a:gd name="adj2" fmla="val 50000"/>
            </a:avLst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AD421EA-6382-406B-90BE-2D1989CCC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8095" y="3214490"/>
            <a:ext cx="123908" cy="1827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/>
              <a:t>5</a:t>
            </a:r>
          </a:p>
        </p:txBody>
      </p: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9C4C276F-3F42-4445-9704-55930AF2F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330909" y="3381300"/>
            <a:ext cx="203640" cy="18277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 9">
            <a:extLst>
              <a:ext uri="{FF2B5EF4-FFF2-40B4-BE49-F238E27FC236}">
                <a16:creationId xmlns:a16="http://schemas.microsoft.com/office/drawing/2014/main" id="{E631E9D6-878C-4A34-AFF2-3CE3A22FC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22738" y="3997293"/>
            <a:ext cx="150555" cy="1935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/>
              <a:t>4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1FBEA96F-8014-4741-A55A-BF0203FD2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534549" y="4046946"/>
            <a:ext cx="700288" cy="445823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CD109E7C-D84D-4055-924D-1B162A18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482388">
            <a:off x="6607026" y="4338868"/>
            <a:ext cx="186956" cy="255606"/>
          </a:xfrm>
          <a:custGeom>
            <a:avLst/>
            <a:gdLst>
              <a:gd name="connsiteX0" fmla="*/ 186957 w 186956"/>
              <a:gd name="connsiteY0" fmla="*/ 164881 h 255606"/>
              <a:gd name="connsiteX1" fmla="*/ 0 w 186956"/>
              <a:gd name="connsiteY1" fmla="*/ 0 h 255606"/>
              <a:gd name="connsiteX2" fmla="*/ 0 w 186956"/>
              <a:gd name="connsiteY2" fmla="*/ 249275 h 255606"/>
              <a:gd name="connsiteX3" fmla="*/ 59181 w 186956"/>
              <a:gd name="connsiteY3" fmla="*/ 184589 h 255606"/>
              <a:gd name="connsiteX4" fmla="*/ 91221 w 186956"/>
              <a:gd name="connsiteY4" fmla="*/ 255606 h 255606"/>
              <a:gd name="connsiteX5" fmla="*/ 131354 w 186956"/>
              <a:gd name="connsiteY5" fmla="*/ 237494 h 255606"/>
              <a:gd name="connsiteX6" fmla="*/ 99314 w 186956"/>
              <a:gd name="connsiteY6" fmla="*/ 166477 h 255606"/>
              <a:gd name="connsiteX7" fmla="*/ 186957 w 186956"/>
              <a:gd name="connsiteY7" fmla="*/ 164881 h 25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6956" h="255606">
                <a:moveTo>
                  <a:pt x="186957" y="164881"/>
                </a:moveTo>
                <a:lnTo>
                  <a:pt x="0" y="0"/>
                </a:lnTo>
                <a:lnTo>
                  <a:pt x="0" y="249275"/>
                </a:lnTo>
                <a:lnTo>
                  <a:pt x="59181" y="184589"/>
                </a:lnTo>
                <a:lnTo>
                  <a:pt x="91221" y="255606"/>
                </a:lnTo>
                <a:lnTo>
                  <a:pt x="131354" y="237494"/>
                </a:lnTo>
                <a:lnTo>
                  <a:pt x="99314" y="166477"/>
                </a:lnTo>
                <a:lnTo>
                  <a:pt x="186957" y="164881"/>
                </a:lnTo>
                <a:close/>
              </a:path>
            </a:pathLst>
          </a:custGeom>
          <a:solidFill>
            <a:schemeClr val="accent2"/>
          </a:solidFill>
          <a:ln w="2190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2427863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2E8938F9-0327-447A-BF3F-FC61FA569C80}"/>
    </a:ext>
  </a:extLst>
</a:theme>
</file>

<file path=ppt/theme/theme2.xml><?xml version="1.0" encoding="utf-8"?>
<a:theme xmlns:a="http://schemas.openxmlformats.org/drawingml/2006/main" name="SKL PPT Röd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F21737DD-E578-46C8-9886-86CEC654586F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FD1CEDE4-AA2E-46FB-B779-290BFBC30F20}"/>
    </a:ext>
  </a:extLst>
</a:theme>
</file>

<file path=ppt/theme/theme4.xml><?xml version="1.0" encoding="utf-8"?>
<a:theme xmlns:a="http://schemas.openxmlformats.org/drawingml/2006/main" name="SKL PPT Mörk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979E2BA5-51B9-49DB-B6F8-94675517DD24}"/>
    </a:ext>
  </a:extLst>
</a:theme>
</file>

<file path=ppt/theme/theme5.xml><?xml version="1.0" encoding="utf-8"?>
<a:theme xmlns:a="http://schemas.openxmlformats.org/drawingml/2006/main" name="SKL PPT Svar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1582006C-4D88-4F2F-8761-F62EAACF56C2}"/>
    </a:ext>
  </a:extLst>
</a:theme>
</file>

<file path=ppt/theme/theme6.xml><?xml version="1.0" encoding="utf-8"?>
<a:theme xmlns:a="http://schemas.openxmlformats.org/drawingml/2006/main" name="SKL PPT Vi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D973E264-F2C5-4099-ACCB-219FE53F047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7BA1582E593841BBD1B0B2B78E6F5F" ma:contentTypeVersion="2" ma:contentTypeDescription="Skapa ett nytt dokument." ma:contentTypeScope="" ma:versionID="d4baa276416b3116939fc8e3b15157d2">
  <xsd:schema xmlns:xsd="http://www.w3.org/2001/XMLSchema" xmlns:xs="http://www.w3.org/2001/XMLSchema" xmlns:p="http://schemas.microsoft.com/office/2006/metadata/properties" xmlns:ns2="af9b82fd-bfdc-4181-a204-e623554e49e7" targetNamespace="http://schemas.microsoft.com/office/2006/metadata/properties" ma:root="true" ma:fieldsID="b1dbe32e354da759c11f5f85ef55cf20" ns2:_="">
    <xsd:import namespace="af9b82fd-bfdc-4181-a204-e623554e49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b82fd-bfdc-4181-a204-e623554e4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A70AB3-CE1D-43CC-8291-1828D7DD2A1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219AEE-1258-45F3-AB91-3941BBF64C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6ADF2-1DCC-4CE5-984B-FD08F8CD7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9b82fd-bfdc-4181-a204-e623554e49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1286</TotalTime>
  <Words>3497</Words>
  <Application>Microsoft Office PowerPoint</Application>
  <PresentationFormat>Bredbild</PresentationFormat>
  <Paragraphs>330</Paragraphs>
  <Slides>29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29</vt:i4>
      </vt:variant>
    </vt:vector>
  </HeadingPairs>
  <TitlesOfParts>
    <vt:vector size="39" baseType="lpstr">
      <vt:lpstr>Arial</vt:lpstr>
      <vt:lpstr>Arial</vt:lpstr>
      <vt:lpstr>Symbol</vt:lpstr>
      <vt:lpstr>Wingdings</vt:lpstr>
      <vt:lpstr>SKL PPT Gul</vt:lpstr>
      <vt:lpstr>SKL PPT Röd</vt:lpstr>
      <vt:lpstr>Inledningsbilder</vt:lpstr>
      <vt:lpstr>SKL PPT Mörk</vt:lpstr>
      <vt:lpstr>SKL PPT Svart</vt:lpstr>
      <vt:lpstr>SKL PPT Vit</vt:lpstr>
      <vt:lpstr>Visualisering av Graviditetsenkätens resultat</vt:lpstr>
      <vt:lpstr>Introduktion Graviditetsenkäten </vt:lpstr>
      <vt:lpstr>PowerPoint-presentation</vt:lpstr>
      <vt:lpstr>Stöd för att använda resultat från Graviditetsenkäten</vt:lpstr>
      <vt:lpstr>Stöd för att använda resultat från Graviditetsenkäten forts. </vt:lpstr>
      <vt:lpstr>Innehåll  </vt:lpstr>
      <vt:lpstr>Innehåll</vt:lpstr>
      <vt:lpstr>Skapa ett diagram i PowerPoint </vt:lpstr>
      <vt:lpstr>Skapa ett diagram i PowerPoint (forts.) </vt:lpstr>
      <vt:lpstr>Skapa ett diagram i PowerPoint (forts.) </vt:lpstr>
      <vt:lpstr>Skapa diagram genom att kopiera mall</vt:lpstr>
      <vt:lpstr>Innehållsförteckning </vt:lpstr>
      <vt:lpstr>Olika diagram beroende på typ av fråga</vt:lpstr>
      <vt:lpstr>Innehållsförteckning </vt:lpstr>
      <vt:lpstr>Så här kan diagrammen se ut - exempel på cirkeldiagram </vt:lpstr>
      <vt:lpstr>Så här kan diagrammen se ut exempel på stapeldiagram</vt:lpstr>
      <vt:lpstr>Innehållsförteckning </vt:lpstr>
      <vt:lpstr>[Infoga valfri rubrik – exempel cirkeldiagram] </vt:lpstr>
      <vt:lpstr>[Infoga valfri rubrik – cirkeldiagram, mall för att visa två resultat bredvid varandra]</vt:lpstr>
      <vt:lpstr>[Infoga valfri rubrik – stapeldiagram mall för frågor där flera svarsalternativ kan väljas]</vt:lpstr>
      <vt:lpstr>[Infoga valfri rubrik – stapeldiagram mall för skattningsfrågor med svarsalternativ 1–10]</vt:lpstr>
      <vt:lpstr>[Infoga valfri rubrik – Mall för lyfta fram styrkor och utvecklingsområden]</vt:lpstr>
      <vt:lpstr>[Infoga valfri rubrik – Mall för jämförelse, mellan verksamheter/regioner, mot riket eller mellan två tidsperioder]</vt:lpstr>
      <vt:lpstr>Innehållsförteckning </vt:lpstr>
      <vt:lpstr>Frågor där ett svarsalternativ kan väljas - visualiseras genom cirkeldiagram  </vt:lpstr>
      <vt:lpstr>Skattningsfrågor med svarsalternativ  1–5 - visualiseras genom cirkeldiagram  </vt:lpstr>
      <vt:lpstr>Skattningsfrågor med svarsalternativ  1–5 - visualiseras genom cirkeldiagram </vt:lpstr>
      <vt:lpstr>Frågor där ett svarsalternativ kan väljas - visualiseras genom stapeldiagram </vt:lpstr>
      <vt:lpstr>PowerPoint-presentation</vt:lpstr>
    </vt:vector>
  </TitlesOfParts>
  <Company>SKL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Gillow Ulrika</dc:creator>
  <cp:lastModifiedBy>Gillow Ulrika</cp:lastModifiedBy>
  <cp:revision>11</cp:revision>
  <dcterms:created xsi:type="dcterms:W3CDTF">2022-01-10T15:51:45Z</dcterms:created>
  <dcterms:modified xsi:type="dcterms:W3CDTF">2022-01-11T13:18:31Z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0x0101007A7BA1582E593841BBD1B0B2B78E6F5F</vt:lpwstr>
  </property>
</Properties>
</file>